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32"/>
  </p:notesMasterIdLst>
  <p:sldIdLst>
    <p:sldId id="256" r:id="rId2"/>
    <p:sldId id="257" r:id="rId3"/>
    <p:sldId id="258" r:id="rId4"/>
    <p:sldId id="276" r:id="rId5"/>
    <p:sldId id="275"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9" r:id="rId23"/>
    <p:sldId id="277" r:id="rId24"/>
    <p:sldId id="278" r:id="rId25"/>
    <p:sldId id="280" r:id="rId26"/>
    <p:sldId id="281" r:id="rId27"/>
    <p:sldId id="282" r:id="rId28"/>
    <p:sldId id="283" r:id="rId29"/>
    <p:sldId id="285" r:id="rId30"/>
    <p:sldId id="28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8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F7374F-148B-40FC-9019-F3C40A3C379F}" type="datetimeFigureOut">
              <a:rPr lang="en-US" smtClean="0"/>
              <a:t>8/28/2023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4A2971-D968-4DE4-89E4-1FDCCD1C60F6}" type="slidenum">
              <a:rPr lang="en-US" smtClean="0"/>
              <a:t>‹#›</a:t>
            </a:fld>
            <a:endParaRPr lang="en-US"/>
          </a:p>
        </p:txBody>
      </p:sp>
    </p:spTree>
    <p:extLst>
      <p:ext uri="{BB962C8B-B14F-4D97-AF65-F5344CB8AC3E}">
        <p14:creationId xmlns:p14="http://schemas.microsoft.com/office/powerpoint/2010/main" val="396247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nneagraminstitute.com/how-the-enneagram-system-work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4A4A4A"/>
                </a:solidFill>
                <a:effectLst/>
                <a:latin typeface="Open Sans" panose="020B0606030504020204" pitchFamily="34" charset="0"/>
              </a:rPr>
              <a:t>The Levels of Development</a:t>
            </a:r>
            <a:endParaRPr lang="en-US" b="0" i="0" dirty="0">
              <a:solidFill>
                <a:srgbClr val="4A4A4A"/>
              </a:solidFill>
              <a:effectLst/>
              <a:latin typeface="Open Sans" panose="020B0606030504020204" pitchFamily="34" charset="0"/>
            </a:endParaRPr>
          </a:p>
          <a:p>
            <a:pPr algn="l"/>
            <a:r>
              <a:rPr lang="en-US" b="0" i="0" dirty="0">
                <a:solidFill>
                  <a:srgbClr val="5E5E5E"/>
                </a:solidFill>
                <a:effectLst/>
                <a:latin typeface="Open Sans" panose="020B0606030504020204" pitchFamily="34" charset="0"/>
              </a:rPr>
              <a:t>There is an internal structure within each personality type. That structure is the continuum of behaviors, attitudes, defenses, and motivations formed by the nine Levels of Development which make up the personality type itself. This discovery (and the working out of all the traits that comprise each type) was originally made by Don </a:t>
            </a:r>
            <a:r>
              <a:rPr lang="en-US" b="0" i="0" dirty="0" err="1">
                <a:solidFill>
                  <a:srgbClr val="5E5E5E"/>
                </a:solidFill>
                <a:effectLst/>
                <a:latin typeface="Open Sans" panose="020B0606030504020204" pitchFamily="34" charset="0"/>
              </a:rPr>
              <a:t>Riso</a:t>
            </a:r>
            <a:r>
              <a:rPr lang="en-US" b="0" i="0" dirty="0">
                <a:solidFill>
                  <a:srgbClr val="5E5E5E"/>
                </a:solidFill>
                <a:effectLst/>
                <a:latin typeface="Open Sans" panose="020B0606030504020204" pitchFamily="34" charset="0"/>
              </a:rPr>
              <a:t> in 1977, and was further developed by Don with Russ Hudson in the 1990s. They are the only Enneagram teachers to include this important factor in their treatment of the Enneagram. The Levels are an important contribution not only to the Enneagram but to ego psychology — and the personality types of the Enneagram cannot be adequately explained without them. The Levels account for differences between people of the same type as well as how people change both for better or worse. Thus, they can also help therapists and counselors pinpoint what is actually going on with clients and suggest solutions to the problems they are having.</a:t>
            </a:r>
          </a:p>
          <a:p>
            <a:endParaRPr lang="en-US" dirty="0"/>
          </a:p>
        </p:txBody>
      </p:sp>
      <p:sp>
        <p:nvSpPr>
          <p:cNvPr id="4" name="Slide Number Placeholder 3"/>
          <p:cNvSpPr>
            <a:spLocks noGrp="1"/>
          </p:cNvSpPr>
          <p:nvPr>
            <p:ph type="sldNum" sz="quarter" idx="5"/>
          </p:nvPr>
        </p:nvSpPr>
        <p:spPr/>
        <p:txBody>
          <a:bodyPr/>
          <a:lstStyle/>
          <a:p>
            <a:fld id="{7A4A2971-D968-4DE4-89E4-1FDCCD1C60F6}" type="slidenum">
              <a:rPr lang="en-US" smtClean="0"/>
              <a:t>22</a:t>
            </a:fld>
            <a:endParaRPr lang="en-US"/>
          </a:p>
        </p:txBody>
      </p:sp>
    </p:spTree>
    <p:extLst>
      <p:ext uri="{BB962C8B-B14F-4D97-AF65-F5344CB8AC3E}">
        <p14:creationId xmlns:p14="http://schemas.microsoft.com/office/powerpoint/2010/main" val="2746056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4A4A4A"/>
                </a:solidFill>
                <a:effectLst/>
                <a:latin typeface="Open Sans" panose="020B0606030504020204" pitchFamily="34" charset="0"/>
              </a:rPr>
              <a:t>The Levels of Development</a:t>
            </a:r>
            <a:endParaRPr lang="en-US" b="0" i="0" dirty="0">
              <a:solidFill>
                <a:srgbClr val="4A4A4A"/>
              </a:solidFill>
              <a:effectLst/>
              <a:latin typeface="Open Sans" panose="020B0606030504020204" pitchFamily="34" charset="0"/>
            </a:endParaRPr>
          </a:p>
          <a:p>
            <a:pPr algn="l"/>
            <a:r>
              <a:rPr lang="en-US" b="0" i="0" dirty="0">
                <a:solidFill>
                  <a:srgbClr val="5E5E5E"/>
                </a:solidFill>
                <a:effectLst/>
                <a:latin typeface="Open Sans" panose="020B0606030504020204" pitchFamily="34" charset="0"/>
              </a:rPr>
              <a:t>There is an internal structure within each personality type. That structure is the continuum of behaviors, attitudes, defenses, and motivations formed by the nine Levels of Development which make up the personality type itself. This discovery (and the working out of all the traits that comprise each type) was originally made by Don </a:t>
            </a:r>
            <a:r>
              <a:rPr lang="en-US" b="0" i="0" dirty="0" err="1">
                <a:solidFill>
                  <a:srgbClr val="5E5E5E"/>
                </a:solidFill>
                <a:effectLst/>
                <a:latin typeface="Open Sans" panose="020B0606030504020204" pitchFamily="34" charset="0"/>
              </a:rPr>
              <a:t>Riso</a:t>
            </a:r>
            <a:r>
              <a:rPr lang="en-US" b="0" i="0" dirty="0">
                <a:solidFill>
                  <a:srgbClr val="5E5E5E"/>
                </a:solidFill>
                <a:effectLst/>
                <a:latin typeface="Open Sans" panose="020B0606030504020204" pitchFamily="34" charset="0"/>
              </a:rPr>
              <a:t> in 1977, and was further developed by Don with Russ Hudson in the 1990s. They are the only Enneagram teachers to include this important factor in their treatment of the Enneagram. The Levels are an important contribution not only to the Enneagram but to ego psychology — and the personality types of the Enneagram cannot be adequately explained without them. The Levels account for differences between people of the same type as well as how people change both for better or worse. Thus, they can also help therapists and counselors pinpoint what is actually going on with clients and suggest solutions to the problems they are having.</a:t>
            </a:r>
          </a:p>
          <a:p>
            <a:endParaRPr lang="en-US" dirty="0"/>
          </a:p>
        </p:txBody>
      </p:sp>
      <p:sp>
        <p:nvSpPr>
          <p:cNvPr id="4" name="Slide Number Placeholder 3"/>
          <p:cNvSpPr>
            <a:spLocks noGrp="1"/>
          </p:cNvSpPr>
          <p:nvPr>
            <p:ph type="sldNum" sz="quarter" idx="5"/>
          </p:nvPr>
        </p:nvSpPr>
        <p:spPr/>
        <p:txBody>
          <a:bodyPr/>
          <a:lstStyle/>
          <a:p>
            <a:fld id="{7A4A2971-D968-4DE4-89E4-1FDCCD1C60F6}" type="slidenum">
              <a:rPr lang="en-US" smtClean="0"/>
              <a:t>23</a:t>
            </a:fld>
            <a:endParaRPr lang="en-US"/>
          </a:p>
        </p:txBody>
      </p:sp>
    </p:spTree>
    <p:extLst>
      <p:ext uri="{BB962C8B-B14F-4D97-AF65-F5344CB8AC3E}">
        <p14:creationId xmlns:p14="http://schemas.microsoft.com/office/powerpoint/2010/main" val="1701091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How The System Works — The Enneagram Institute</a:t>
            </a:r>
            <a:endParaRPr lang="en-US" dirty="0"/>
          </a:p>
        </p:txBody>
      </p:sp>
      <p:sp>
        <p:nvSpPr>
          <p:cNvPr id="4" name="Slide Number Placeholder 3"/>
          <p:cNvSpPr>
            <a:spLocks noGrp="1"/>
          </p:cNvSpPr>
          <p:nvPr>
            <p:ph type="sldNum" sz="quarter" idx="5"/>
          </p:nvPr>
        </p:nvSpPr>
        <p:spPr/>
        <p:txBody>
          <a:bodyPr/>
          <a:lstStyle/>
          <a:p>
            <a:fld id="{7A4A2971-D968-4DE4-89E4-1FDCCD1C60F6}" type="slidenum">
              <a:rPr lang="en-US" smtClean="0"/>
              <a:t>29</a:t>
            </a:fld>
            <a:endParaRPr lang="en-US"/>
          </a:p>
        </p:txBody>
      </p:sp>
    </p:spTree>
    <p:extLst>
      <p:ext uri="{BB962C8B-B14F-4D97-AF65-F5344CB8AC3E}">
        <p14:creationId xmlns:p14="http://schemas.microsoft.com/office/powerpoint/2010/main" val="685801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8/28/2023</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3726495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8/28/2023</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394338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8/28/2023</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63136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8/28/2023</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01925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8/28/2023</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484935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8/28/2023</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070625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8/28/2023</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074735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8/28/2023</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91848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8/28/2023</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790845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8/28/2023</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39375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8/28/2023</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570003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900">
                <a:solidFill>
                  <a:schemeClr val="tx1"/>
                </a:solidFill>
              </a:defRPr>
            </a:lvl1pPr>
          </a:lstStyle>
          <a:p>
            <a:fld id="{F4D57BDD-E64A-4D27-8978-82FFCA18A12C}" type="datetimeFigureOut">
              <a:rPr lang="en-US" smtClean="0"/>
              <a:pPr/>
              <a:t>8/28/2023</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8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36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279999978"/>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14" r:id="rId5"/>
    <p:sldLayoutId id="2147483715" r:id="rId6"/>
    <p:sldLayoutId id="2147483720"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fif"/></Relationships>
</file>

<file path=ppt/slides/_rels/slide10.xml.rels><?xml version="1.0" encoding="UTF-8" standalone="yes"?>
<Relationships xmlns="http://schemas.openxmlformats.org/package/2006/relationships"><Relationship Id="rId3" Type="http://schemas.openxmlformats.org/officeDocument/2006/relationships/hyperlink" Target="https://freepngimg.com/png/36921-angry-emoji-hd" TargetMode="Externa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s://creativecommons.org/licenses/by-nc/3.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rawpixel.com/image/440195/free-photo-image-moon-full-moon-astrology"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commons.wikimedia.org/wiki/File:Jupiter's_swirling_colourful_clouds.jpg" TargetMode="External"/><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tasnimnews.com/en/news/2019/02/08/1942973/hubble-space-telescope-has-update-on-uranus-neptune-s-weather" TargetMode="External"/><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eternosaprendizes.com/2016/08/09/messenger-a-atividade-vulcanica-de-mercurio-cessou-ha-35-bilhoes-de-anos/" TargetMode="External"/><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hyperlink" Target="https://creativecommons.org/licenses/by-nc-nd/3.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fsymbols.com/signs/female/" TargetMode="External"/><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hyperlink" Target="https://creativecommons.org/licenses/by-nd/3.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universetoday.com/103494/researchers-find-a-new-moon-around-neptune-in-hubble-data/" TargetMode="External"/><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commons.wikimedia.org/wiki/File:Saturn_-_High_Resolution,_2004.jpg" TargetMode="External"/><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publicdomainpictures.net/en/view-image.php?image=51212&amp;picture=numbers"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en/mars-planet-cosmos-stars-sky-land-2051747/"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astroblogs.nl/2016/11/17/pluto-zou-een-onderaardse-oceaan-kunnen-hebben/" TargetMode="External"/><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hyperlink" Target="https://www.flickr.com/photos/fdecomite/5007786786/"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pxhere.com/en/photo/565189"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descr="An abstract genetic concept">
            <a:extLst>
              <a:ext uri="{FF2B5EF4-FFF2-40B4-BE49-F238E27FC236}">
                <a16:creationId xmlns:a16="http://schemas.microsoft.com/office/drawing/2014/main" id="{32EF9953-E3E7-3062-C4F6-2E588B3E17F1}"/>
              </a:ext>
            </a:extLst>
          </p:cNvPr>
          <p:cNvPicPr>
            <a:picLocks noChangeAspect="1"/>
          </p:cNvPicPr>
          <p:nvPr/>
        </p:nvPicPr>
        <p:blipFill rotWithShape="1">
          <a:blip r:embed="rId2">
            <a:alphaModFix amt="50000"/>
          </a:blip>
          <a:srcRect t="28738" b="21262"/>
          <a:stretch/>
        </p:blipFill>
        <p:spPr>
          <a:xfrm>
            <a:off x="-189551" y="49995"/>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grpSp>
        <p:nvGrpSpPr>
          <p:cNvPr id="24" name="Group 10">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6"/>
            <a:chOff x="476" y="-3923157"/>
            <a:chExt cx="10667524" cy="2493729"/>
          </a:xfrm>
        </p:grpSpPr>
        <p:sp>
          <p:nvSpPr>
            <p:cNvPr id="12" name="Freeform: Shape 11">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513C388A-AEA4-68EE-A562-2384A2208722}"/>
              </a:ext>
            </a:extLst>
          </p:cNvPr>
          <p:cNvSpPr>
            <a:spLocks noGrp="1"/>
          </p:cNvSpPr>
          <p:nvPr>
            <p:ph type="ctrTitle"/>
          </p:nvPr>
        </p:nvSpPr>
        <p:spPr>
          <a:xfrm>
            <a:off x="2162273" y="1655114"/>
            <a:ext cx="8381999" cy="1995487"/>
          </a:xfrm>
        </p:spPr>
        <p:txBody>
          <a:bodyPr>
            <a:normAutofit/>
          </a:bodyPr>
          <a:lstStyle/>
          <a:p>
            <a:pPr algn="l"/>
            <a:r>
              <a:rPr lang="en-US" sz="8000" b="1" u="sng" dirty="0"/>
              <a:t>Ennealogy</a:t>
            </a:r>
          </a:p>
        </p:txBody>
      </p:sp>
      <p:sp>
        <p:nvSpPr>
          <p:cNvPr id="3" name="Subtitle 2">
            <a:extLst>
              <a:ext uri="{FF2B5EF4-FFF2-40B4-BE49-F238E27FC236}">
                <a16:creationId xmlns:a16="http://schemas.microsoft.com/office/drawing/2014/main" id="{B67CEFB8-1880-3D02-C3F9-C262D14AC1F2}"/>
              </a:ext>
            </a:extLst>
          </p:cNvPr>
          <p:cNvSpPr>
            <a:spLocks noGrp="1"/>
          </p:cNvSpPr>
          <p:nvPr>
            <p:ph type="subTitle" idx="1"/>
          </p:nvPr>
        </p:nvSpPr>
        <p:spPr>
          <a:xfrm>
            <a:off x="1905000" y="3864415"/>
            <a:ext cx="8382000" cy="1338471"/>
          </a:xfrm>
        </p:spPr>
        <p:txBody>
          <a:bodyPr>
            <a:normAutofit/>
          </a:bodyPr>
          <a:lstStyle/>
          <a:p>
            <a:pPr algn="l"/>
            <a:r>
              <a:rPr lang="en-US" sz="3200" dirty="0" err="1"/>
              <a:t>Omniscence</a:t>
            </a:r>
            <a:r>
              <a:rPr lang="en-US" sz="3200" dirty="0"/>
              <a:t>:  Know Thyself</a:t>
            </a:r>
          </a:p>
        </p:txBody>
      </p:sp>
      <p:sp>
        <p:nvSpPr>
          <p:cNvPr id="5" name="TextBox 4">
            <a:extLst>
              <a:ext uri="{FF2B5EF4-FFF2-40B4-BE49-F238E27FC236}">
                <a16:creationId xmlns:a16="http://schemas.microsoft.com/office/drawing/2014/main" id="{613482DE-BC50-C70C-1AB9-707F1AB1514F}"/>
              </a:ext>
            </a:extLst>
          </p:cNvPr>
          <p:cNvSpPr txBox="1"/>
          <p:nvPr/>
        </p:nvSpPr>
        <p:spPr>
          <a:xfrm>
            <a:off x="1643743" y="6396027"/>
            <a:ext cx="5083629" cy="369332"/>
          </a:xfrm>
          <a:prstGeom prst="rect">
            <a:avLst/>
          </a:prstGeom>
          <a:noFill/>
        </p:spPr>
        <p:txBody>
          <a:bodyPr wrap="square" rtlCol="0">
            <a:spAutoFit/>
          </a:bodyPr>
          <a:lstStyle/>
          <a:p>
            <a:r>
              <a:rPr lang="en-US" dirty="0"/>
              <a:t>Created by Michael Farnum</a:t>
            </a:r>
          </a:p>
        </p:txBody>
      </p:sp>
      <p:pic>
        <p:nvPicPr>
          <p:cNvPr id="4" name="Picture 3" descr="A silhouette of a person meditating in the middle of a yin yang symbol&#10;&#10;Description automatically generated with low confidence">
            <a:extLst>
              <a:ext uri="{FF2B5EF4-FFF2-40B4-BE49-F238E27FC236}">
                <a16:creationId xmlns:a16="http://schemas.microsoft.com/office/drawing/2014/main" id="{6BDAE664-8FA8-D04E-0651-DFCE38BA0A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5278" y="638743"/>
            <a:ext cx="3054570" cy="1714168"/>
          </a:xfrm>
          <a:prstGeom prst="rect">
            <a:avLst/>
          </a:prstGeom>
        </p:spPr>
      </p:pic>
    </p:spTree>
    <p:extLst>
      <p:ext uri="{BB962C8B-B14F-4D97-AF65-F5344CB8AC3E}">
        <p14:creationId xmlns:p14="http://schemas.microsoft.com/office/powerpoint/2010/main" val="2374809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0ACF13-5B60-C8C5-8D91-724FB2F18465}"/>
              </a:ext>
            </a:extLst>
          </p:cNvPr>
          <p:cNvSpPr txBox="1"/>
          <p:nvPr/>
        </p:nvSpPr>
        <p:spPr>
          <a:xfrm>
            <a:off x="914401" y="576941"/>
            <a:ext cx="7130142" cy="523220"/>
          </a:xfrm>
          <a:prstGeom prst="rect">
            <a:avLst/>
          </a:prstGeom>
          <a:noFill/>
        </p:spPr>
        <p:txBody>
          <a:bodyPr wrap="square" rtlCol="0">
            <a:spAutoFit/>
          </a:bodyPr>
          <a:lstStyle/>
          <a:p>
            <a:r>
              <a:rPr lang="en-US" sz="2800" b="1" u="sng" dirty="0">
                <a:solidFill>
                  <a:srgbClr val="00B0F0"/>
                </a:solidFill>
              </a:rPr>
              <a:t>Centers of Intelligence</a:t>
            </a:r>
          </a:p>
        </p:txBody>
      </p:sp>
      <p:sp>
        <p:nvSpPr>
          <p:cNvPr id="3" name="TextBox 2">
            <a:extLst>
              <a:ext uri="{FF2B5EF4-FFF2-40B4-BE49-F238E27FC236}">
                <a16:creationId xmlns:a16="http://schemas.microsoft.com/office/drawing/2014/main" id="{EDE3E4B3-D7C2-78D8-30E5-F69811360F3B}"/>
              </a:ext>
            </a:extLst>
          </p:cNvPr>
          <p:cNvSpPr txBox="1"/>
          <p:nvPr/>
        </p:nvSpPr>
        <p:spPr>
          <a:xfrm>
            <a:off x="674915" y="2587740"/>
            <a:ext cx="9568544" cy="3693319"/>
          </a:xfrm>
          <a:prstGeom prst="rect">
            <a:avLst/>
          </a:prstGeom>
          <a:noFill/>
        </p:spPr>
        <p:txBody>
          <a:bodyPr wrap="square" rtlCol="0">
            <a:spAutoFit/>
          </a:bodyPr>
          <a:lstStyle/>
          <a:p>
            <a:r>
              <a:rPr lang="en-US" sz="2400" b="1" dirty="0">
                <a:solidFill>
                  <a:srgbClr val="00B0F0"/>
                </a:solidFill>
              </a:rPr>
              <a:t>How would you react if you just got a bit of bad news?</a:t>
            </a:r>
          </a:p>
          <a:p>
            <a:endParaRPr lang="en-US" sz="2400" b="1" dirty="0">
              <a:solidFill>
                <a:srgbClr val="00B0F0"/>
              </a:solidFill>
            </a:endParaRPr>
          </a:p>
          <a:p>
            <a:endParaRPr lang="en-US" sz="2400" b="1" dirty="0">
              <a:solidFill>
                <a:srgbClr val="00B0F0"/>
              </a:solidFill>
            </a:endParaRPr>
          </a:p>
          <a:p>
            <a:r>
              <a:rPr lang="en-US" sz="2400" b="1" dirty="0">
                <a:solidFill>
                  <a:srgbClr val="00B0F0"/>
                </a:solidFill>
              </a:rPr>
              <a:t>  1. Shame, heartbreak, taking the blame.  Circle 2,3,4</a:t>
            </a:r>
          </a:p>
          <a:p>
            <a:endParaRPr lang="en-US" sz="2400" b="1" dirty="0">
              <a:solidFill>
                <a:srgbClr val="00B0F0"/>
              </a:solidFill>
            </a:endParaRPr>
          </a:p>
          <a:p>
            <a:pPr marL="457200" indent="-457200">
              <a:buAutoNum type="arabicPeriod" startAt="2"/>
            </a:pPr>
            <a:r>
              <a:rPr lang="en-US" sz="2400" b="1" dirty="0">
                <a:solidFill>
                  <a:srgbClr val="00B0F0"/>
                </a:solidFill>
              </a:rPr>
              <a:t>Respond in fear, confusion, self-protection, figuring out what to do.  Circle 5,6,7</a:t>
            </a:r>
          </a:p>
          <a:p>
            <a:pPr marL="457200" indent="-457200">
              <a:buAutoNum type="arabicPeriod" startAt="2"/>
            </a:pPr>
            <a:endParaRPr lang="en-US" sz="2400" b="1" dirty="0">
              <a:solidFill>
                <a:srgbClr val="00B0F0"/>
              </a:solidFill>
            </a:endParaRPr>
          </a:p>
          <a:p>
            <a:r>
              <a:rPr lang="en-US" sz="2400" b="1" dirty="0">
                <a:solidFill>
                  <a:srgbClr val="00B0F0"/>
                </a:solidFill>
              </a:rPr>
              <a:t>3.  Angry, moved to action.  Circle 8, 9, 1.  </a:t>
            </a:r>
          </a:p>
          <a:p>
            <a:endParaRPr lang="en-US" dirty="0">
              <a:solidFill>
                <a:srgbClr val="00B0F0"/>
              </a:solidFill>
            </a:endParaRPr>
          </a:p>
        </p:txBody>
      </p:sp>
      <p:pic>
        <p:nvPicPr>
          <p:cNvPr id="5" name="Picture 4" descr="A yellow emoji with a pointing finger&#10;&#10;Description automatically generated with low confidence">
            <a:extLst>
              <a:ext uri="{FF2B5EF4-FFF2-40B4-BE49-F238E27FC236}">
                <a16:creationId xmlns:a16="http://schemas.microsoft.com/office/drawing/2014/main" id="{56ECAE66-2F8A-02BC-8EB9-B4C4D6A2E5A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10587" y="208123"/>
            <a:ext cx="2752069" cy="2201656"/>
          </a:xfrm>
          <a:prstGeom prst="rect">
            <a:avLst/>
          </a:prstGeom>
        </p:spPr>
      </p:pic>
      <p:sp>
        <p:nvSpPr>
          <p:cNvPr id="6" name="TextBox 5">
            <a:extLst>
              <a:ext uri="{FF2B5EF4-FFF2-40B4-BE49-F238E27FC236}">
                <a16:creationId xmlns:a16="http://schemas.microsoft.com/office/drawing/2014/main" id="{7654E4C0-1934-1FA5-2270-9C0D543F7DFE}"/>
              </a:ext>
            </a:extLst>
          </p:cNvPr>
          <p:cNvSpPr txBox="1"/>
          <p:nvPr/>
        </p:nvSpPr>
        <p:spPr>
          <a:xfrm>
            <a:off x="9635872" y="1659285"/>
            <a:ext cx="2657702" cy="369332"/>
          </a:xfrm>
          <a:prstGeom prst="rect">
            <a:avLst/>
          </a:prstGeom>
          <a:noFill/>
        </p:spPr>
        <p:txBody>
          <a:bodyPr wrap="square" rtlCol="0">
            <a:spAutoFit/>
          </a:bodyPr>
          <a:lstStyle/>
          <a:p>
            <a:r>
              <a:rPr lang="en-US" sz="900">
                <a:hlinkClick r:id="rId3" tooltip="https://freepngimg.com/png/36921-angry-emoji-hd"/>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660689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81C7B4-8B70-0614-DF22-B9BB3889BA5C}"/>
              </a:ext>
            </a:extLst>
          </p:cNvPr>
          <p:cNvSpPr txBox="1"/>
          <p:nvPr/>
        </p:nvSpPr>
        <p:spPr>
          <a:xfrm>
            <a:off x="1415143" y="1099457"/>
            <a:ext cx="9285514" cy="3323987"/>
          </a:xfrm>
          <a:prstGeom prst="rect">
            <a:avLst/>
          </a:prstGeom>
          <a:noFill/>
        </p:spPr>
        <p:txBody>
          <a:bodyPr wrap="square" rtlCol="0">
            <a:spAutoFit/>
          </a:bodyPr>
          <a:lstStyle/>
          <a:p>
            <a:r>
              <a:rPr lang="en-US" sz="2400" b="1" u="sng" dirty="0">
                <a:solidFill>
                  <a:schemeClr val="bg1"/>
                </a:solidFill>
              </a:rPr>
              <a:t>Alternate method to determine your psychic number:  </a:t>
            </a:r>
          </a:p>
          <a:p>
            <a:endParaRPr lang="en-US" sz="2400" b="1" dirty="0">
              <a:solidFill>
                <a:schemeClr val="bg1"/>
              </a:solidFill>
            </a:endParaRPr>
          </a:p>
          <a:p>
            <a:r>
              <a:rPr lang="en-US" sz="2400" b="1" dirty="0">
                <a:solidFill>
                  <a:schemeClr val="bg1"/>
                </a:solidFill>
              </a:rPr>
              <a:t>What day were you born on?</a:t>
            </a:r>
          </a:p>
          <a:p>
            <a:r>
              <a:rPr lang="en-US" sz="2400" b="1" dirty="0">
                <a:solidFill>
                  <a:schemeClr val="bg1"/>
                </a:solidFill>
              </a:rPr>
              <a:t>Ex.  Dec. 9.  If a 2-digit number, add together to make a single digit. </a:t>
            </a:r>
          </a:p>
          <a:p>
            <a:r>
              <a:rPr lang="en-US" sz="2400" b="1" dirty="0">
                <a:solidFill>
                  <a:schemeClr val="bg1"/>
                </a:solidFill>
              </a:rPr>
              <a:t> (22 = 4)</a:t>
            </a:r>
          </a:p>
          <a:p>
            <a:endParaRPr lang="en-US" sz="2400" b="1" dirty="0">
              <a:solidFill>
                <a:schemeClr val="bg1"/>
              </a:solidFill>
            </a:endParaRPr>
          </a:p>
          <a:p>
            <a:endParaRPr lang="en-US" dirty="0"/>
          </a:p>
        </p:txBody>
      </p:sp>
    </p:spTree>
    <p:extLst>
      <p:ext uri="{BB962C8B-B14F-4D97-AF65-F5344CB8AC3E}">
        <p14:creationId xmlns:p14="http://schemas.microsoft.com/office/powerpoint/2010/main" val="1582985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2486145-CFD5-EDD1-0BDF-165075217B6C}"/>
              </a:ext>
            </a:extLst>
          </p:cNvPr>
          <p:cNvSpPr/>
          <p:nvPr/>
        </p:nvSpPr>
        <p:spPr>
          <a:xfrm>
            <a:off x="1524000" y="859969"/>
            <a:ext cx="1164772" cy="1034143"/>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2C7BAC0-CCEE-F76D-B55F-229906527FF5}"/>
              </a:ext>
            </a:extLst>
          </p:cNvPr>
          <p:cNvSpPr txBox="1"/>
          <p:nvPr/>
        </p:nvSpPr>
        <p:spPr>
          <a:xfrm>
            <a:off x="1872343" y="1084654"/>
            <a:ext cx="1001486" cy="584775"/>
          </a:xfrm>
          <a:prstGeom prst="rect">
            <a:avLst/>
          </a:prstGeom>
          <a:noFill/>
        </p:spPr>
        <p:txBody>
          <a:bodyPr wrap="square" rtlCol="0">
            <a:spAutoFit/>
          </a:bodyPr>
          <a:lstStyle/>
          <a:p>
            <a:r>
              <a:rPr lang="en-US" sz="3200" b="1" dirty="0"/>
              <a:t>1</a:t>
            </a:r>
          </a:p>
        </p:txBody>
      </p:sp>
      <p:sp>
        <p:nvSpPr>
          <p:cNvPr id="5" name="TextBox 4">
            <a:extLst>
              <a:ext uri="{FF2B5EF4-FFF2-40B4-BE49-F238E27FC236}">
                <a16:creationId xmlns:a16="http://schemas.microsoft.com/office/drawing/2014/main" id="{764C8300-B287-EE60-9A88-76B540685063}"/>
              </a:ext>
            </a:extLst>
          </p:cNvPr>
          <p:cNvSpPr txBox="1"/>
          <p:nvPr/>
        </p:nvSpPr>
        <p:spPr>
          <a:xfrm>
            <a:off x="1385497" y="4251417"/>
            <a:ext cx="9089572" cy="2308324"/>
          </a:xfrm>
          <a:prstGeom prst="rect">
            <a:avLst/>
          </a:prstGeom>
          <a:noFill/>
        </p:spPr>
        <p:txBody>
          <a:bodyPr wrap="square">
            <a:spAutoFit/>
          </a:bodyPr>
          <a:lstStyle/>
          <a:p>
            <a:r>
              <a:rPr lang="en-US" sz="2400" b="1" i="0" dirty="0">
                <a:solidFill>
                  <a:srgbClr val="000000"/>
                </a:solidFill>
                <a:effectLst/>
                <a:latin typeface="Helvetica" panose="020B0604020202020204" pitchFamily="34" charset="0"/>
              </a:rPr>
              <a:t>People from the Sun are natural leaders with very strong personalities that don’t let them hide in the shadows. These people are enthusiastic, quick to act, and businesslike.</a:t>
            </a:r>
          </a:p>
          <a:p>
            <a:endParaRPr lang="en-US" sz="2400" b="1" i="0" dirty="0">
              <a:solidFill>
                <a:srgbClr val="000000"/>
              </a:solidFill>
              <a:effectLst/>
              <a:latin typeface="Helvetica" panose="020B0604020202020204" pitchFamily="34" charset="0"/>
            </a:endParaRPr>
          </a:p>
          <a:p>
            <a:r>
              <a:rPr lang="en-US" sz="2400" b="1" dirty="0">
                <a:solidFill>
                  <a:srgbClr val="000000"/>
                </a:solidFill>
                <a:latin typeface="Helvetica" panose="020B0604020202020204" pitchFamily="34" charset="0"/>
              </a:rPr>
              <a:t>You may get angry easily, find it hard to calm down.  You may be moody and be prone to headaches.</a:t>
            </a:r>
            <a:endParaRPr lang="en-US" sz="2400" b="1" dirty="0"/>
          </a:p>
        </p:txBody>
      </p:sp>
      <p:sp>
        <p:nvSpPr>
          <p:cNvPr id="6" name="TextBox 5">
            <a:extLst>
              <a:ext uri="{FF2B5EF4-FFF2-40B4-BE49-F238E27FC236}">
                <a16:creationId xmlns:a16="http://schemas.microsoft.com/office/drawing/2014/main" id="{A2CC4C8F-781C-AD73-9725-8FFCB50AB147}"/>
              </a:ext>
            </a:extLst>
          </p:cNvPr>
          <p:cNvSpPr txBox="1"/>
          <p:nvPr/>
        </p:nvSpPr>
        <p:spPr>
          <a:xfrm>
            <a:off x="3453201" y="660627"/>
            <a:ext cx="4125685" cy="1754326"/>
          </a:xfrm>
          <a:prstGeom prst="rect">
            <a:avLst/>
          </a:prstGeom>
          <a:noFill/>
        </p:spPr>
        <p:txBody>
          <a:bodyPr wrap="square" rtlCol="0">
            <a:spAutoFit/>
          </a:bodyPr>
          <a:lstStyle/>
          <a:p>
            <a:r>
              <a:rPr lang="en-US" sz="3600" b="1" u="sng" dirty="0"/>
              <a:t>The Sun: Pioneer or Perfectionist</a:t>
            </a:r>
          </a:p>
        </p:txBody>
      </p:sp>
      <p:pic>
        <p:nvPicPr>
          <p:cNvPr id="8" name="Picture 7" descr="Sunset on mountain tops">
            <a:extLst>
              <a:ext uri="{FF2B5EF4-FFF2-40B4-BE49-F238E27FC236}">
                <a16:creationId xmlns:a16="http://schemas.microsoft.com/office/drawing/2014/main" id="{FDFB52DA-A8A6-D944-5377-AFEAA2023B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8259" y="475487"/>
            <a:ext cx="3517254" cy="2340428"/>
          </a:xfrm>
          <a:prstGeom prst="rect">
            <a:avLst/>
          </a:prstGeom>
        </p:spPr>
      </p:pic>
      <p:sp>
        <p:nvSpPr>
          <p:cNvPr id="9" name="TextBox 8">
            <a:extLst>
              <a:ext uri="{FF2B5EF4-FFF2-40B4-BE49-F238E27FC236}">
                <a16:creationId xmlns:a16="http://schemas.microsoft.com/office/drawing/2014/main" id="{49DB83A2-260A-68BD-1A12-583C9C680B2C}"/>
              </a:ext>
            </a:extLst>
          </p:cNvPr>
          <p:cNvSpPr txBox="1"/>
          <p:nvPr/>
        </p:nvSpPr>
        <p:spPr>
          <a:xfrm>
            <a:off x="370112" y="3160477"/>
            <a:ext cx="11120343" cy="830997"/>
          </a:xfrm>
          <a:prstGeom prst="rect">
            <a:avLst/>
          </a:prstGeom>
          <a:noFill/>
        </p:spPr>
        <p:txBody>
          <a:bodyPr wrap="square" rtlCol="0">
            <a:spAutoFit/>
          </a:bodyPr>
          <a:lstStyle/>
          <a:p>
            <a:r>
              <a:rPr lang="en-US" sz="2400" b="1" u="sng" dirty="0"/>
              <a:t>Associations</a:t>
            </a:r>
            <a:r>
              <a:rPr lang="en-US" sz="2400" b="1" dirty="0"/>
              <a:t>:  Gold, copper, the heart, energy, fame, courage, Sunday</a:t>
            </a:r>
          </a:p>
        </p:txBody>
      </p:sp>
    </p:spTree>
    <p:extLst>
      <p:ext uri="{BB962C8B-B14F-4D97-AF65-F5344CB8AC3E}">
        <p14:creationId xmlns:p14="http://schemas.microsoft.com/office/powerpoint/2010/main" val="1411644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40E04EF-5B72-C800-B3C1-C45A6BCD5F3E}"/>
              </a:ext>
            </a:extLst>
          </p:cNvPr>
          <p:cNvSpPr/>
          <p:nvPr/>
        </p:nvSpPr>
        <p:spPr>
          <a:xfrm>
            <a:off x="1284514" y="751114"/>
            <a:ext cx="1164772" cy="1034143"/>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3200" b="1" dirty="0"/>
              <a:t>2</a:t>
            </a:r>
          </a:p>
        </p:txBody>
      </p:sp>
      <p:sp>
        <p:nvSpPr>
          <p:cNvPr id="3" name="TextBox 2">
            <a:extLst>
              <a:ext uri="{FF2B5EF4-FFF2-40B4-BE49-F238E27FC236}">
                <a16:creationId xmlns:a16="http://schemas.microsoft.com/office/drawing/2014/main" id="{518C39AB-F523-9A6F-3028-A7B4C07B4E0F}"/>
              </a:ext>
            </a:extLst>
          </p:cNvPr>
          <p:cNvSpPr txBox="1"/>
          <p:nvPr/>
        </p:nvSpPr>
        <p:spPr>
          <a:xfrm>
            <a:off x="3929741" y="721234"/>
            <a:ext cx="4365173" cy="1200329"/>
          </a:xfrm>
          <a:prstGeom prst="rect">
            <a:avLst/>
          </a:prstGeom>
          <a:noFill/>
        </p:spPr>
        <p:txBody>
          <a:bodyPr wrap="square" rtlCol="0">
            <a:spAutoFit/>
          </a:bodyPr>
          <a:lstStyle/>
          <a:p>
            <a:r>
              <a:rPr lang="en-US" sz="3600" b="1" u="sng" dirty="0"/>
              <a:t>The Moon: The Mystic helper</a:t>
            </a:r>
          </a:p>
        </p:txBody>
      </p:sp>
      <p:sp>
        <p:nvSpPr>
          <p:cNvPr id="4" name="TextBox 3">
            <a:extLst>
              <a:ext uri="{FF2B5EF4-FFF2-40B4-BE49-F238E27FC236}">
                <a16:creationId xmlns:a16="http://schemas.microsoft.com/office/drawing/2014/main" id="{CA78F613-CDCD-4589-A2EE-D506CD077B50}"/>
              </a:ext>
            </a:extLst>
          </p:cNvPr>
          <p:cNvSpPr txBox="1"/>
          <p:nvPr/>
        </p:nvSpPr>
        <p:spPr>
          <a:xfrm>
            <a:off x="500741" y="4269468"/>
            <a:ext cx="10842173" cy="1938992"/>
          </a:xfrm>
          <a:prstGeom prst="rect">
            <a:avLst/>
          </a:prstGeom>
          <a:noFill/>
        </p:spPr>
        <p:txBody>
          <a:bodyPr wrap="square" rtlCol="0">
            <a:spAutoFit/>
          </a:bodyPr>
          <a:lstStyle/>
          <a:p>
            <a:r>
              <a:rPr lang="en-US" sz="2000" b="1" dirty="0">
                <a:solidFill>
                  <a:schemeClr val="bg1"/>
                </a:solidFill>
              </a:rPr>
              <a:t>Moon people have different feelings and are more open to them though tend to be introverted.  You are adaptable, opportunistic, and tend to avoid conflict. You are loyal, sensitive and rarely take chances.  You tend to be moody, possessive and seek out the strong for support. </a:t>
            </a:r>
          </a:p>
          <a:p>
            <a:endParaRPr lang="en-US" sz="2000" b="1" dirty="0">
              <a:solidFill>
                <a:schemeClr val="bg1"/>
              </a:solidFill>
            </a:endParaRPr>
          </a:p>
          <a:p>
            <a:r>
              <a:rPr lang="en-US" sz="2000" b="1" dirty="0">
                <a:solidFill>
                  <a:schemeClr val="bg1"/>
                </a:solidFill>
              </a:rPr>
              <a:t>Your moods may be volatile and unpredictable during a full moon.  </a:t>
            </a:r>
          </a:p>
        </p:txBody>
      </p:sp>
      <p:pic>
        <p:nvPicPr>
          <p:cNvPr id="6" name="Picture 5" descr="A picture containing moon, nature, astronomical object, sphere&#10;&#10;Description automatically generated">
            <a:extLst>
              <a:ext uri="{FF2B5EF4-FFF2-40B4-BE49-F238E27FC236}">
                <a16:creationId xmlns:a16="http://schemas.microsoft.com/office/drawing/2014/main" id="{51A0752E-3F3F-9433-D9B2-2CBBFA41CAD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514114" y="446314"/>
            <a:ext cx="1828800" cy="1828800"/>
          </a:xfrm>
          <a:prstGeom prst="rect">
            <a:avLst/>
          </a:prstGeom>
        </p:spPr>
      </p:pic>
      <p:sp>
        <p:nvSpPr>
          <p:cNvPr id="7" name="TextBox 6">
            <a:extLst>
              <a:ext uri="{FF2B5EF4-FFF2-40B4-BE49-F238E27FC236}">
                <a16:creationId xmlns:a16="http://schemas.microsoft.com/office/drawing/2014/main" id="{18893CB6-63DA-F0A3-E490-B32CF7F1017B}"/>
              </a:ext>
            </a:extLst>
          </p:cNvPr>
          <p:cNvSpPr txBox="1"/>
          <p:nvPr/>
        </p:nvSpPr>
        <p:spPr>
          <a:xfrm>
            <a:off x="457198" y="2796530"/>
            <a:ext cx="9481459" cy="830997"/>
          </a:xfrm>
          <a:prstGeom prst="rect">
            <a:avLst/>
          </a:prstGeom>
          <a:noFill/>
        </p:spPr>
        <p:txBody>
          <a:bodyPr wrap="square" rtlCol="0">
            <a:spAutoFit/>
          </a:bodyPr>
          <a:lstStyle/>
          <a:p>
            <a:r>
              <a:rPr lang="en-US" sz="2400" b="1" dirty="0"/>
              <a:t>Associations:  Water, mirrors, travel, diplomacy, Monday </a:t>
            </a:r>
          </a:p>
        </p:txBody>
      </p:sp>
    </p:spTree>
    <p:extLst>
      <p:ext uri="{BB962C8B-B14F-4D97-AF65-F5344CB8AC3E}">
        <p14:creationId xmlns:p14="http://schemas.microsoft.com/office/powerpoint/2010/main" val="2515219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F9CBC11-6394-07FD-85A9-6FDE3DB04573}"/>
              </a:ext>
            </a:extLst>
          </p:cNvPr>
          <p:cNvSpPr/>
          <p:nvPr/>
        </p:nvSpPr>
        <p:spPr>
          <a:xfrm>
            <a:off x="1513114" y="859971"/>
            <a:ext cx="1164772" cy="1034143"/>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800" b="1" dirty="0"/>
              <a:t>3</a:t>
            </a:r>
          </a:p>
        </p:txBody>
      </p:sp>
      <p:sp>
        <p:nvSpPr>
          <p:cNvPr id="3" name="TextBox 2">
            <a:extLst>
              <a:ext uri="{FF2B5EF4-FFF2-40B4-BE49-F238E27FC236}">
                <a16:creationId xmlns:a16="http://schemas.microsoft.com/office/drawing/2014/main" id="{68785EBA-D12E-2ABF-7305-BF6984C91F5D}"/>
              </a:ext>
            </a:extLst>
          </p:cNvPr>
          <p:cNvSpPr txBox="1"/>
          <p:nvPr/>
        </p:nvSpPr>
        <p:spPr>
          <a:xfrm>
            <a:off x="4210594" y="859971"/>
            <a:ext cx="4071257" cy="1200329"/>
          </a:xfrm>
          <a:prstGeom prst="rect">
            <a:avLst/>
          </a:prstGeom>
          <a:noFill/>
        </p:spPr>
        <p:txBody>
          <a:bodyPr wrap="square" rtlCol="0">
            <a:spAutoFit/>
          </a:bodyPr>
          <a:lstStyle/>
          <a:p>
            <a:r>
              <a:rPr lang="en-US" sz="3600" b="1" u="sng" dirty="0"/>
              <a:t>Jupiter: The Driven</a:t>
            </a:r>
          </a:p>
        </p:txBody>
      </p:sp>
      <p:pic>
        <p:nvPicPr>
          <p:cNvPr id="5" name="Picture 4" descr="A picture containing planet, astronomical object, sphere, space&#10;&#10;Description automatically generated">
            <a:extLst>
              <a:ext uri="{FF2B5EF4-FFF2-40B4-BE49-F238E27FC236}">
                <a16:creationId xmlns:a16="http://schemas.microsoft.com/office/drawing/2014/main" id="{622051D3-3D1F-4955-3DC0-C70C24BCEE7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577689" y="369674"/>
            <a:ext cx="2150141" cy="2150141"/>
          </a:xfrm>
          <a:prstGeom prst="rect">
            <a:avLst/>
          </a:prstGeom>
        </p:spPr>
      </p:pic>
      <p:sp>
        <p:nvSpPr>
          <p:cNvPr id="6" name="TextBox 5">
            <a:extLst>
              <a:ext uri="{FF2B5EF4-FFF2-40B4-BE49-F238E27FC236}">
                <a16:creationId xmlns:a16="http://schemas.microsoft.com/office/drawing/2014/main" id="{25844A96-CB95-238A-956C-C73E29C7E62D}"/>
              </a:ext>
            </a:extLst>
          </p:cNvPr>
          <p:cNvSpPr txBox="1"/>
          <p:nvPr/>
        </p:nvSpPr>
        <p:spPr>
          <a:xfrm>
            <a:off x="9849681" y="2127547"/>
            <a:ext cx="1606156" cy="507831"/>
          </a:xfrm>
          <a:prstGeom prst="rect">
            <a:avLst/>
          </a:prstGeom>
          <a:noFill/>
        </p:spPr>
        <p:txBody>
          <a:bodyPr wrap="square" rtlCol="0">
            <a:spAutoFit/>
          </a:bodyPr>
          <a:lstStyle/>
          <a:p>
            <a:r>
              <a:rPr lang="en-US" sz="900" dirty="0">
                <a:hlinkClick r:id="rId3" tooltip="https://commons.wikimedia.org/wiki/File:Jupiter's_swirling_colourful_clouds.jpg"/>
              </a:rPr>
              <a:t>This Photo</a:t>
            </a:r>
            <a:r>
              <a:rPr lang="en-US" sz="900" dirty="0"/>
              <a:t> by Unknown Author is licensed under </a:t>
            </a:r>
            <a:r>
              <a:rPr lang="en-US" sz="900" dirty="0">
                <a:hlinkClick r:id="rId4" tooltip="https://creativecommons.org/licenses/by-sa/3.0/"/>
              </a:rPr>
              <a:t>CC BY-SA</a:t>
            </a:r>
            <a:endParaRPr lang="en-US" sz="900" dirty="0"/>
          </a:p>
        </p:txBody>
      </p:sp>
      <p:sp>
        <p:nvSpPr>
          <p:cNvPr id="8" name="TextBox 7">
            <a:extLst>
              <a:ext uri="{FF2B5EF4-FFF2-40B4-BE49-F238E27FC236}">
                <a16:creationId xmlns:a16="http://schemas.microsoft.com/office/drawing/2014/main" id="{A3523233-180A-EB41-2FE3-89DEA09BACB6}"/>
              </a:ext>
            </a:extLst>
          </p:cNvPr>
          <p:cNvSpPr txBox="1"/>
          <p:nvPr/>
        </p:nvSpPr>
        <p:spPr>
          <a:xfrm>
            <a:off x="472438" y="3815052"/>
            <a:ext cx="9995264" cy="2862322"/>
          </a:xfrm>
          <a:prstGeom prst="rect">
            <a:avLst/>
          </a:prstGeom>
          <a:noFill/>
        </p:spPr>
        <p:txBody>
          <a:bodyPr wrap="square">
            <a:spAutoFit/>
          </a:bodyPr>
          <a:lstStyle/>
          <a:p>
            <a:pPr algn="l" fontAlgn="base"/>
            <a:r>
              <a:rPr lang="en-US" sz="2000" b="1" i="0" dirty="0">
                <a:solidFill>
                  <a:srgbClr val="000000"/>
                </a:solidFill>
                <a:effectLst/>
                <a:latin typeface="Helvetica" panose="020B0604020202020204" pitchFamily="34" charset="0"/>
              </a:rPr>
              <a:t>Most people from Jupiter are optimistic and have a good attitude toward others and themselves. They usually have a deep understanding of who they are, give love to others, and expect respect in return.</a:t>
            </a:r>
          </a:p>
          <a:p>
            <a:pPr algn="l" fontAlgn="base"/>
            <a:r>
              <a:rPr lang="en-US" sz="2000" b="1" i="0" dirty="0">
                <a:solidFill>
                  <a:srgbClr val="000000"/>
                </a:solidFill>
                <a:effectLst/>
                <a:latin typeface="Helvetica" panose="020B0604020202020204" pitchFamily="34" charset="0"/>
              </a:rPr>
              <a:t>They don’t argue over small things, avoid hard situations and fights, and often act like magnets, bringing happiness and peace to themselves. The way they think helps them reach their goals. People under this number feel responsible, want to improve themselves, are influenced by idealism, have trouble making decisions, and want to be noticed. In general, yo</a:t>
            </a:r>
            <a:r>
              <a:rPr lang="en-US" sz="2000" b="1" dirty="0">
                <a:solidFill>
                  <a:srgbClr val="000000"/>
                </a:solidFill>
                <a:latin typeface="Helvetica" panose="020B0604020202020204" pitchFamily="34" charset="0"/>
              </a:rPr>
              <a:t>u are outgoing and love to be the center of attention.  You tend to be attracted to the material realm.  </a:t>
            </a:r>
            <a:endParaRPr lang="en-US" sz="2000" b="1" i="0" dirty="0">
              <a:solidFill>
                <a:srgbClr val="000000"/>
              </a:solidFill>
              <a:effectLst/>
              <a:latin typeface="Helvetica" panose="020B0604020202020204" pitchFamily="34" charset="0"/>
            </a:endParaRPr>
          </a:p>
        </p:txBody>
      </p:sp>
      <p:sp>
        <p:nvSpPr>
          <p:cNvPr id="9" name="TextBox 8">
            <a:extLst>
              <a:ext uri="{FF2B5EF4-FFF2-40B4-BE49-F238E27FC236}">
                <a16:creationId xmlns:a16="http://schemas.microsoft.com/office/drawing/2014/main" id="{1F585F9E-C684-001C-03AC-5E03B8ABCBBC}"/>
              </a:ext>
            </a:extLst>
          </p:cNvPr>
          <p:cNvSpPr txBox="1"/>
          <p:nvPr/>
        </p:nvSpPr>
        <p:spPr>
          <a:xfrm>
            <a:off x="341809" y="2763549"/>
            <a:ext cx="9825448" cy="830997"/>
          </a:xfrm>
          <a:prstGeom prst="rect">
            <a:avLst/>
          </a:prstGeom>
          <a:noFill/>
        </p:spPr>
        <p:txBody>
          <a:bodyPr wrap="square" rtlCol="0">
            <a:spAutoFit/>
          </a:bodyPr>
          <a:lstStyle/>
          <a:p>
            <a:r>
              <a:rPr lang="en-US" sz="2400" b="1" dirty="0"/>
              <a:t>Associations:  Authority, father figures, humor, noise, justice, materialism</a:t>
            </a:r>
          </a:p>
        </p:txBody>
      </p:sp>
    </p:spTree>
    <p:extLst>
      <p:ext uri="{BB962C8B-B14F-4D97-AF65-F5344CB8AC3E}">
        <p14:creationId xmlns:p14="http://schemas.microsoft.com/office/powerpoint/2010/main" val="96184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1DE0D75-2808-4102-1AD3-49F87552A8A8}"/>
              </a:ext>
            </a:extLst>
          </p:cNvPr>
          <p:cNvSpPr/>
          <p:nvPr/>
        </p:nvSpPr>
        <p:spPr>
          <a:xfrm>
            <a:off x="1034142" y="551432"/>
            <a:ext cx="1164772" cy="1034143"/>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800" b="1" dirty="0"/>
              <a:t>4/9</a:t>
            </a:r>
          </a:p>
        </p:txBody>
      </p:sp>
      <p:sp>
        <p:nvSpPr>
          <p:cNvPr id="3" name="TextBox 2">
            <a:extLst>
              <a:ext uri="{FF2B5EF4-FFF2-40B4-BE49-F238E27FC236}">
                <a16:creationId xmlns:a16="http://schemas.microsoft.com/office/drawing/2014/main" id="{3BCEF87D-028D-B718-B035-B93106D3D6BF}"/>
              </a:ext>
            </a:extLst>
          </p:cNvPr>
          <p:cNvSpPr txBox="1"/>
          <p:nvPr/>
        </p:nvSpPr>
        <p:spPr>
          <a:xfrm>
            <a:off x="3352800" y="1068504"/>
            <a:ext cx="4060371" cy="1200329"/>
          </a:xfrm>
          <a:prstGeom prst="rect">
            <a:avLst/>
          </a:prstGeom>
          <a:noFill/>
        </p:spPr>
        <p:txBody>
          <a:bodyPr wrap="square" rtlCol="0">
            <a:spAutoFit/>
          </a:bodyPr>
          <a:lstStyle/>
          <a:p>
            <a:r>
              <a:rPr lang="en-US" sz="3600" b="1" u="sng" dirty="0"/>
              <a:t>Uranus: Rebel or Romantic?</a:t>
            </a:r>
          </a:p>
        </p:txBody>
      </p:sp>
      <p:pic>
        <p:nvPicPr>
          <p:cNvPr id="5" name="Picture 4" descr="A blue planet in space&#10;&#10;Description automatically generated with medium confidence">
            <a:extLst>
              <a:ext uri="{FF2B5EF4-FFF2-40B4-BE49-F238E27FC236}">
                <a16:creationId xmlns:a16="http://schemas.microsoft.com/office/drawing/2014/main" id="{CEDD2854-212E-3ACE-BCDA-F355F4A87C4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556171" y="206829"/>
            <a:ext cx="3403494" cy="2369683"/>
          </a:xfrm>
          <a:prstGeom prst="rect">
            <a:avLst/>
          </a:prstGeom>
        </p:spPr>
      </p:pic>
      <p:sp>
        <p:nvSpPr>
          <p:cNvPr id="6" name="TextBox 5">
            <a:extLst>
              <a:ext uri="{FF2B5EF4-FFF2-40B4-BE49-F238E27FC236}">
                <a16:creationId xmlns:a16="http://schemas.microsoft.com/office/drawing/2014/main" id="{815F0292-9002-880C-19CD-A7777740CAE0}"/>
              </a:ext>
            </a:extLst>
          </p:cNvPr>
          <p:cNvSpPr txBox="1"/>
          <p:nvPr/>
        </p:nvSpPr>
        <p:spPr>
          <a:xfrm>
            <a:off x="8556171" y="2704242"/>
            <a:ext cx="2623457" cy="369332"/>
          </a:xfrm>
          <a:prstGeom prst="rect">
            <a:avLst/>
          </a:prstGeom>
          <a:noFill/>
        </p:spPr>
        <p:txBody>
          <a:bodyPr wrap="square" rtlCol="0">
            <a:spAutoFit/>
          </a:bodyPr>
          <a:lstStyle/>
          <a:p>
            <a:r>
              <a:rPr lang="en-US" sz="900">
                <a:hlinkClick r:id="rId3" tooltip="https://www.tasnimnews.com/en/news/2019/02/08/1942973/hubble-space-telescope-has-update-on-uranus-neptune-s-weather"/>
              </a:rPr>
              <a:t>This Photo</a:t>
            </a:r>
            <a:r>
              <a:rPr lang="en-US" sz="900"/>
              <a:t> by Unknown Author is licensed under </a:t>
            </a:r>
            <a:r>
              <a:rPr lang="en-US" sz="900">
                <a:hlinkClick r:id="rId4" tooltip="https://creativecommons.org/licenses/by/3.0/"/>
              </a:rPr>
              <a:t>CC BY</a:t>
            </a:r>
            <a:endParaRPr lang="en-US" sz="900"/>
          </a:p>
        </p:txBody>
      </p:sp>
      <p:sp>
        <p:nvSpPr>
          <p:cNvPr id="8" name="TextBox 7">
            <a:extLst>
              <a:ext uri="{FF2B5EF4-FFF2-40B4-BE49-F238E27FC236}">
                <a16:creationId xmlns:a16="http://schemas.microsoft.com/office/drawing/2014/main" id="{E8D646D6-811F-1045-317F-A5E60CEF1DE9}"/>
              </a:ext>
            </a:extLst>
          </p:cNvPr>
          <p:cNvSpPr txBox="1"/>
          <p:nvPr/>
        </p:nvSpPr>
        <p:spPr>
          <a:xfrm>
            <a:off x="380998" y="4286847"/>
            <a:ext cx="11811002" cy="2308324"/>
          </a:xfrm>
          <a:prstGeom prst="rect">
            <a:avLst/>
          </a:prstGeom>
          <a:noFill/>
        </p:spPr>
        <p:txBody>
          <a:bodyPr wrap="square">
            <a:spAutoFit/>
          </a:bodyPr>
          <a:lstStyle/>
          <a:p>
            <a:pPr algn="l" fontAlgn="base"/>
            <a:r>
              <a:rPr lang="en-US" sz="2400" b="1" dirty="0">
                <a:solidFill>
                  <a:srgbClr val="000000"/>
                </a:solidFill>
                <a:latin typeface="Helvetica" panose="020B0604020202020204" pitchFamily="34" charset="0"/>
              </a:rPr>
              <a:t>You</a:t>
            </a:r>
            <a:r>
              <a:rPr lang="en-US" sz="2400" b="1" i="0" dirty="0">
                <a:solidFill>
                  <a:srgbClr val="000000"/>
                </a:solidFill>
                <a:effectLst/>
                <a:latin typeface="Helvetica" panose="020B0604020202020204" pitchFamily="34" charset="0"/>
              </a:rPr>
              <a:t> are very stubborn and don’t follow the rules. </a:t>
            </a:r>
            <a:r>
              <a:rPr lang="en-US" sz="2400" b="1" dirty="0">
                <a:solidFill>
                  <a:srgbClr val="000000"/>
                </a:solidFill>
                <a:latin typeface="Helvetica" panose="020B0604020202020204" pitchFamily="34" charset="0"/>
              </a:rPr>
              <a:t>You</a:t>
            </a:r>
            <a:r>
              <a:rPr lang="en-US" sz="2400" b="1" i="0" dirty="0">
                <a:solidFill>
                  <a:srgbClr val="000000"/>
                </a:solidFill>
                <a:effectLst/>
                <a:latin typeface="Helvetica" panose="020B0604020202020204" pitchFamily="34" charset="0"/>
              </a:rPr>
              <a:t> do things </a:t>
            </a:r>
            <a:r>
              <a:rPr lang="en-US" sz="2400" b="1" dirty="0">
                <a:solidFill>
                  <a:srgbClr val="000000"/>
                </a:solidFill>
                <a:latin typeface="Helvetica" panose="020B0604020202020204" pitchFamily="34" charset="0"/>
              </a:rPr>
              <a:t>your</a:t>
            </a:r>
            <a:r>
              <a:rPr lang="en-US" sz="2400" b="1" i="0" dirty="0">
                <a:solidFill>
                  <a:srgbClr val="000000"/>
                </a:solidFill>
                <a:effectLst/>
                <a:latin typeface="Helvetica" panose="020B0604020202020204" pitchFamily="34" charset="0"/>
              </a:rPr>
              <a:t> own way. </a:t>
            </a:r>
            <a:r>
              <a:rPr lang="en-US" sz="2400" b="1" dirty="0">
                <a:solidFill>
                  <a:srgbClr val="000000"/>
                </a:solidFill>
                <a:latin typeface="Helvetica" panose="020B0604020202020204" pitchFamily="34" charset="0"/>
              </a:rPr>
              <a:t>You</a:t>
            </a:r>
            <a:r>
              <a:rPr lang="en-US" sz="2400" b="1" i="0" dirty="0">
                <a:solidFill>
                  <a:srgbClr val="000000"/>
                </a:solidFill>
                <a:effectLst/>
                <a:latin typeface="Helvetica" panose="020B0604020202020204" pitchFamily="34" charset="0"/>
              </a:rPr>
              <a:t> try to make changes in society and turn away from the past. </a:t>
            </a:r>
            <a:r>
              <a:rPr lang="en-US" sz="2400" b="1" dirty="0">
                <a:solidFill>
                  <a:srgbClr val="000000"/>
                </a:solidFill>
                <a:latin typeface="Helvetica" panose="020B0604020202020204" pitchFamily="34" charset="0"/>
              </a:rPr>
              <a:t>Uranus people </a:t>
            </a:r>
            <a:r>
              <a:rPr lang="en-US" sz="2400" b="1" i="0" dirty="0">
                <a:solidFill>
                  <a:srgbClr val="000000"/>
                </a:solidFill>
                <a:effectLst/>
                <a:latin typeface="Helvetica" panose="020B0604020202020204" pitchFamily="34" charset="0"/>
              </a:rPr>
              <a:t>are kind, independent people who don’t follow the rules.</a:t>
            </a:r>
          </a:p>
          <a:p>
            <a:pPr algn="l" fontAlgn="base"/>
            <a:r>
              <a:rPr lang="en-US" sz="2400" b="1" dirty="0">
                <a:solidFill>
                  <a:srgbClr val="000000"/>
                </a:solidFill>
                <a:latin typeface="Helvetica" panose="020B0604020202020204" pitchFamily="34" charset="0"/>
              </a:rPr>
              <a:t>You </a:t>
            </a:r>
            <a:r>
              <a:rPr lang="en-US" sz="2400" b="1" i="0" dirty="0">
                <a:solidFill>
                  <a:srgbClr val="000000"/>
                </a:solidFill>
                <a:effectLst/>
                <a:latin typeface="Helvetica" panose="020B0604020202020204" pitchFamily="34" charset="0"/>
              </a:rPr>
              <a:t>try to make as many friends as </a:t>
            </a:r>
            <a:r>
              <a:rPr lang="en-US" sz="2400" b="1" dirty="0">
                <a:solidFill>
                  <a:srgbClr val="000000"/>
                </a:solidFill>
                <a:latin typeface="Helvetica" panose="020B0604020202020204" pitchFamily="34" charset="0"/>
              </a:rPr>
              <a:t>you</a:t>
            </a:r>
            <a:r>
              <a:rPr lang="en-US" sz="2400" b="1" i="0" dirty="0">
                <a:solidFill>
                  <a:srgbClr val="000000"/>
                </a:solidFill>
                <a:effectLst/>
                <a:latin typeface="Helvetica" panose="020B0604020202020204" pitchFamily="34" charset="0"/>
              </a:rPr>
              <a:t> can, are interested in spirituality, and love and respect nature. Even though the people of Uranus are independent, they are not closed off and don’t mind being around other people.</a:t>
            </a:r>
          </a:p>
        </p:txBody>
      </p:sp>
      <p:sp>
        <p:nvSpPr>
          <p:cNvPr id="9" name="TextBox 8">
            <a:extLst>
              <a:ext uri="{FF2B5EF4-FFF2-40B4-BE49-F238E27FC236}">
                <a16:creationId xmlns:a16="http://schemas.microsoft.com/office/drawing/2014/main" id="{9D786624-05DC-84CF-9B7F-C77B29A7CE8C}"/>
              </a:ext>
            </a:extLst>
          </p:cNvPr>
          <p:cNvSpPr txBox="1"/>
          <p:nvPr/>
        </p:nvSpPr>
        <p:spPr>
          <a:xfrm>
            <a:off x="190499" y="3272136"/>
            <a:ext cx="11811001" cy="830997"/>
          </a:xfrm>
          <a:prstGeom prst="rect">
            <a:avLst/>
          </a:prstGeom>
          <a:noFill/>
        </p:spPr>
        <p:txBody>
          <a:bodyPr wrap="square" rtlCol="0">
            <a:spAutoFit/>
          </a:bodyPr>
          <a:lstStyle/>
          <a:p>
            <a:r>
              <a:rPr lang="en-US" sz="2400" b="1" dirty="0"/>
              <a:t>Associations:  Rebellion, mystery, silence, upheaval and violent change, cold, the occult</a:t>
            </a:r>
          </a:p>
        </p:txBody>
      </p:sp>
    </p:spTree>
    <p:extLst>
      <p:ext uri="{BB962C8B-B14F-4D97-AF65-F5344CB8AC3E}">
        <p14:creationId xmlns:p14="http://schemas.microsoft.com/office/powerpoint/2010/main" val="1890972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878E5DD-5563-2FA6-93EB-0D7FA303D731}"/>
              </a:ext>
            </a:extLst>
          </p:cNvPr>
          <p:cNvSpPr/>
          <p:nvPr/>
        </p:nvSpPr>
        <p:spPr>
          <a:xfrm>
            <a:off x="957941" y="566371"/>
            <a:ext cx="1164772" cy="1034143"/>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3200" b="1" dirty="0"/>
              <a:t>5</a:t>
            </a:r>
          </a:p>
        </p:txBody>
      </p:sp>
      <p:sp>
        <p:nvSpPr>
          <p:cNvPr id="3" name="TextBox 2">
            <a:extLst>
              <a:ext uri="{FF2B5EF4-FFF2-40B4-BE49-F238E27FC236}">
                <a16:creationId xmlns:a16="http://schemas.microsoft.com/office/drawing/2014/main" id="{90B44781-CE05-3617-C16E-C6C14B05E962}"/>
              </a:ext>
            </a:extLst>
          </p:cNvPr>
          <p:cNvSpPr txBox="1"/>
          <p:nvPr/>
        </p:nvSpPr>
        <p:spPr>
          <a:xfrm>
            <a:off x="3548742" y="382569"/>
            <a:ext cx="3679372" cy="1938992"/>
          </a:xfrm>
          <a:prstGeom prst="rect">
            <a:avLst/>
          </a:prstGeom>
          <a:noFill/>
        </p:spPr>
        <p:txBody>
          <a:bodyPr wrap="square" rtlCol="0">
            <a:spAutoFit/>
          </a:bodyPr>
          <a:lstStyle/>
          <a:p>
            <a:r>
              <a:rPr lang="en-US" sz="4000" b="1" u="sng" dirty="0"/>
              <a:t>Mercury: The Networker</a:t>
            </a:r>
          </a:p>
        </p:txBody>
      </p:sp>
      <p:sp>
        <p:nvSpPr>
          <p:cNvPr id="4" name="TextBox 3">
            <a:extLst>
              <a:ext uri="{FF2B5EF4-FFF2-40B4-BE49-F238E27FC236}">
                <a16:creationId xmlns:a16="http://schemas.microsoft.com/office/drawing/2014/main" id="{67C4CDFA-F893-6376-D3C3-AC7FA0CAB988}"/>
              </a:ext>
            </a:extLst>
          </p:cNvPr>
          <p:cNvSpPr txBox="1"/>
          <p:nvPr/>
        </p:nvSpPr>
        <p:spPr>
          <a:xfrm>
            <a:off x="511627" y="2782113"/>
            <a:ext cx="10896600" cy="1384995"/>
          </a:xfrm>
          <a:prstGeom prst="rect">
            <a:avLst/>
          </a:prstGeom>
          <a:noFill/>
        </p:spPr>
        <p:txBody>
          <a:bodyPr wrap="square" rtlCol="0">
            <a:spAutoFit/>
          </a:bodyPr>
          <a:lstStyle/>
          <a:p>
            <a:r>
              <a:rPr lang="en-US" sz="2800" b="1" dirty="0"/>
              <a:t>Represents communication, signals, technology, networking, speed, Hermes, business, trade, philosophy, Wednesday</a:t>
            </a:r>
          </a:p>
        </p:txBody>
      </p:sp>
      <p:pic>
        <p:nvPicPr>
          <p:cNvPr id="6" name="Picture 5" descr="A picture containing astronomical object, planet, sphere, outer space&#10;&#10;Description automatically generated">
            <a:extLst>
              <a:ext uri="{FF2B5EF4-FFF2-40B4-BE49-F238E27FC236}">
                <a16:creationId xmlns:a16="http://schemas.microsoft.com/office/drawing/2014/main" id="{2105E55F-7AD3-5258-9C53-F808DE215BA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436603" y="296077"/>
            <a:ext cx="2461482" cy="1845582"/>
          </a:xfrm>
          <a:prstGeom prst="rect">
            <a:avLst/>
          </a:prstGeom>
        </p:spPr>
      </p:pic>
      <p:sp>
        <p:nvSpPr>
          <p:cNvPr id="7" name="TextBox 6">
            <a:extLst>
              <a:ext uri="{FF2B5EF4-FFF2-40B4-BE49-F238E27FC236}">
                <a16:creationId xmlns:a16="http://schemas.microsoft.com/office/drawing/2014/main" id="{E642C799-9A5C-B265-0375-C26CBAC1A643}"/>
              </a:ext>
            </a:extLst>
          </p:cNvPr>
          <p:cNvSpPr txBox="1"/>
          <p:nvPr/>
        </p:nvSpPr>
        <p:spPr>
          <a:xfrm>
            <a:off x="9436603" y="2321561"/>
            <a:ext cx="2461482" cy="369332"/>
          </a:xfrm>
          <a:prstGeom prst="rect">
            <a:avLst/>
          </a:prstGeom>
          <a:noFill/>
        </p:spPr>
        <p:txBody>
          <a:bodyPr wrap="square" rtlCol="0">
            <a:spAutoFit/>
          </a:bodyPr>
          <a:lstStyle/>
          <a:p>
            <a:r>
              <a:rPr lang="en-US" sz="900">
                <a:hlinkClick r:id="rId3" tooltip="http://eternosaprendizes.com/2016/08/09/messenger-a-atividade-vulcanica-de-mercurio-cessou-ha-35-bilhoes-de-anos/"/>
              </a:rPr>
              <a:t>This Photo</a:t>
            </a:r>
            <a:r>
              <a:rPr lang="en-US" sz="900"/>
              <a:t> by Unknown Author is licensed under </a:t>
            </a:r>
            <a:r>
              <a:rPr lang="en-US" sz="900">
                <a:hlinkClick r:id="rId4" tooltip="https://creativecommons.org/licenses/by-nc-nd/3.0/"/>
              </a:rPr>
              <a:t>CC BY-NC-ND</a:t>
            </a:r>
            <a:endParaRPr lang="en-US" sz="900"/>
          </a:p>
        </p:txBody>
      </p:sp>
      <p:sp>
        <p:nvSpPr>
          <p:cNvPr id="9" name="TextBox 8">
            <a:extLst>
              <a:ext uri="{FF2B5EF4-FFF2-40B4-BE49-F238E27FC236}">
                <a16:creationId xmlns:a16="http://schemas.microsoft.com/office/drawing/2014/main" id="{40509B03-9A1C-C684-1DAB-263D6A63A027}"/>
              </a:ext>
            </a:extLst>
          </p:cNvPr>
          <p:cNvSpPr txBox="1"/>
          <p:nvPr/>
        </p:nvSpPr>
        <p:spPr>
          <a:xfrm>
            <a:off x="653143" y="4622931"/>
            <a:ext cx="10755084" cy="1938992"/>
          </a:xfrm>
          <a:prstGeom prst="rect">
            <a:avLst/>
          </a:prstGeom>
          <a:noFill/>
        </p:spPr>
        <p:txBody>
          <a:bodyPr wrap="square">
            <a:spAutoFit/>
          </a:bodyPr>
          <a:lstStyle/>
          <a:p>
            <a:r>
              <a:rPr lang="en-US" sz="2400" b="1" i="0" dirty="0">
                <a:solidFill>
                  <a:srgbClr val="000000"/>
                </a:solidFill>
                <a:effectLst/>
                <a:latin typeface="Helvetica" panose="020B0604020202020204" pitchFamily="34" charset="0"/>
              </a:rPr>
              <a:t>People with this sign have a very active and unique way of thinking. They take the lead in everything, and if they don’t, they quickly find a good reason. They often try to test their strength in jobs that aren’t common.  </a:t>
            </a:r>
            <a:r>
              <a:rPr lang="en-US" sz="2400" b="1" dirty="0">
                <a:solidFill>
                  <a:srgbClr val="000000"/>
                </a:solidFill>
                <a:latin typeface="Helvetica" panose="020B0604020202020204" pitchFamily="34" charset="0"/>
              </a:rPr>
              <a:t>Y</a:t>
            </a:r>
            <a:r>
              <a:rPr lang="en-US" sz="2400" b="1" i="0" dirty="0">
                <a:solidFill>
                  <a:srgbClr val="000000"/>
                </a:solidFill>
                <a:effectLst/>
                <a:latin typeface="Helvetica" panose="020B0604020202020204" pitchFamily="34" charset="0"/>
              </a:rPr>
              <a:t>ou are probably good with money, you are charming and interested in all aspects of life. You tend to be short-tempered.</a:t>
            </a:r>
            <a:endParaRPr lang="en-US" sz="2400" b="1" dirty="0"/>
          </a:p>
        </p:txBody>
      </p:sp>
    </p:spTree>
    <p:extLst>
      <p:ext uri="{BB962C8B-B14F-4D97-AF65-F5344CB8AC3E}">
        <p14:creationId xmlns:p14="http://schemas.microsoft.com/office/powerpoint/2010/main" val="3291202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933098C-5825-ABB2-F88B-A59C66E2673B}"/>
              </a:ext>
            </a:extLst>
          </p:cNvPr>
          <p:cNvSpPr/>
          <p:nvPr/>
        </p:nvSpPr>
        <p:spPr>
          <a:xfrm>
            <a:off x="1513114" y="859971"/>
            <a:ext cx="1164772" cy="1034143"/>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800" b="1" dirty="0"/>
              <a:t>6</a:t>
            </a:r>
          </a:p>
        </p:txBody>
      </p:sp>
      <p:sp>
        <p:nvSpPr>
          <p:cNvPr id="4" name="TextBox 3">
            <a:extLst>
              <a:ext uri="{FF2B5EF4-FFF2-40B4-BE49-F238E27FC236}">
                <a16:creationId xmlns:a16="http://schemas.microsoft.com/office/drawing/2014/main" id="{7A9F7A64-C83D-C712-CA43-183D0648D8BC}"/>
              </a:ext>
            </a:extLst>
          </p:cNvPr>
          <p:cNvSpPr txBox="1"/>
          <p:nvPr/>
        </p:nvSpPr>
        <p:spPr>
          <a:xfrm>
            <a:off x="359227" y="3610284"/>
            <a:ext cx="10145487" cy="1569660"/>
          </a:xfrm>
          <a:prstGeom prst="rect">
            <a:avLst/>
          </a:prstGeom>
          <a:noFill/>
        </p:spPr>
        <p:txBody>
          <a:bodyPr wrap="square">
            <a:spAutoFit/>
          </a:bodyPr>
          <a:lstStyle/>
          <a:p>
            <a:r>
              <a:rPr lang="en-US" sz="2400" b="1" i="0" dirty="0">
                <a:solidFill>
                  <a:srgbClr val="000000"/>
                </a:solidFill>
                <a:effectLst/>
                <a:latin typeface="Helvetica" panose="020B0604020202020204" pitchFamily="34" charset="0"/>
              </a:rPr>
              <a:t>People with this sign give off an air of sensuality, and everyone loves them. Their charm helps them avoid all the bad things that can happen in life. Since they get everything easily, they have to be very careful with money or they could lose a lot of it.</a:t>
            </a:r>
            <a:endParaRPr lang="en-US" sz="2400" b="1" dirty="0"/>
          </a:p>
        </p:txBody>
      </p:sp>
      <p:sp>
        <p:nvSpPr>
          <p:cNvPr id="5" name="TextBox 4">
            <a:extLst>
              <a:ext uri="{FF2B5EF4-FFF2-40B4-BE49-F238E27FC236}">
                <a16:creationId xmlns:a16="http://schemas.microsoft.com/office/drawing/2014/main" id="{B708D347-E975-4D35-2B81-AFAA74180256}"/>
              </a:ext>
            </a:extLst>
          </p:cNvPr>
          <p:cNvSpPr txBox="1"/>
          <p:nvPr/>
        </p:nvSpPr>
        <p:spPr>
          <a:xfrm>
            <a:off x="3782786" y="627834"/>
            <a:ext cx="3537857" cy="1200329"/>
          </a:xfrm>
          <a:prstGeom prst="rect">
            <a:avLst/>
          </a:prstGeom>
          <a:noFill/>
        </p:spPr>
        <p:txBody>
          <a:bodyPr wrap="square" rtlCol="0">
            <a:spAutoFit/>
          </a:bodyPr>
          <a:lstStyle/>
          <a:p>
            <a:r>
              <a:rPr lang="en-US" sz="3600" b="1" u="sng" dirty="0"/>
              <a:t>Venus:  Lover</a:t>
            </a:r>
          </a:p>
        </p:txBody>
      </p:sp>
      <p:pic>
        <p:nvPicPr>
          <p:cNvPr id="7" name="Picture 6" descr="A close-up of a planet&#10;&#10;Description automatically generated with medium confidence">
            <a:extLst>
              <a:ext uri="{FF2B5EF4-FFF2-40B4-BE49-F238E27FC236}">
                <a16:creationId xmlns:a16="http://schemas.microsoft.com/office/drawing/2014/main" id="{E18284EA-BD15-07E2-C1BB-8A840221DAE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557658" y="456650"/>
            <a:ext cx="2068285" cy="2006237"/>
          </a:xfrm>
          <a:prstGeom prst="rect">
            <a:avLst/>
          </a:prstGeom>
        </p:spPr>
      </p:pic>
      <p:sp>
        <p:nvSpPr>
          <p:cNvPr id="8" name="TextBox 7">
            <a:extLst>
              <a:ext uri="{FF2B5EF4-FFF2-40B4-BE49-F238E27FC236}">
                <a16:creationId xmlns:a16="http://schemas.microsoft.com/office/drawing/2014/main" id="{806DC4A5-900E-E2F0-0DE3-D195420E14F4}"/>
              </a:ext>
            </a:extLst>
          </p:cNvPr>
          <p:cNvSpPr txBox="1"/>
          <p:nvPr/>
        </p:nvSpPr>
        <p:spPr>
          <a:xfrm>
            <a:off x="9644743" y="2504199"/>
            <a:ext cx="2065444" cy="369332"/>
          </a:xfrm>
          <a:prstGeom prst="rect">
            <a:avLst/>
          </a:prstGeom>
          <a:noFill/>
        </p:spPr>
        <p:txBody>
          <a:bodyPr wrap="square" rtlCol="0">
            <a:spAutoFit/>
          </a:bodyPr>
          <a:lstStyle/>
          <a:p>
            <a:r>
              <a:rPr lang="en-US" sz="900" dirty="0">
                <a:hlinkClick r:id="rId3" tooltip="https://fsymbols.com/signs/female/"/>
              </a:rPr>
              <a:t>This Photo</a:t>
            </a:r>
            <a:r>
              <a:rPr lang="en-US" sz="900" dirty="0"/>
              <a:t> by Unknown Author is licensed under </a:t>
            </a:r>
            <a:r>
              <a:rPr lang="en-US" sz="900" dirty="0">
                <a:hlinkClick r:id="rId4" tooltip="https://creativecommons.org/licenses/by-nd/3.0/"/>
              </a:rPr>
              <a:t>CC BY-ND</a:t>
            </a:r>
            <a:endParaRPr lang="en-US" sz="900" dirty="0"/>
          </a:p>
        </p:txBody>
      </p:sp>
      <p:sp>
        <p:nvSpPr>
          <p:cNvPr id="9" name="TextBox 8">
            <a:extLst>
              <a:ext uri="{FF2B5EF4-FFF2-40B4-BE49-F238E27FC236}">
                <a16:creationId xmlns:a16="http://schemas.microsoft.com/office/drawing/2014/main" id="{0233F748-0218-8260-AFFB-4427F1A135F2}"/>
              </a:ext>
            </a:extLst>
          </p:cNvPr>
          <p:cNvSpPr txBox="1"/>
          <p:nvPr/>
        </p:nvSpPr>
        <p:spPr>
          <a:xfrm>
            <a:off x="359227" y="2278481"/>
            <a:ext cx="8414659" cy="1200329"/>
          </a:xfrm>
          <a:prstGeom prst="rect">
            <a:avLst/>
          </a:prstGeom>
          <a:noFill/>
        </p:spPr>
        <p:txBody>
          <a:bodyPr wrap="square" rtlCol="0">
            <a:spAutoFit/>
          </a:bodyPr>
          <a:lstStyle/>
          <a:p>
            <a:r>
              <a:rPr lang="en-US" sz="2400" b="1" dirty="0"/>
              <a:t>Associations:  Love, romance, beauty, mystery, art, creativity, power, music,  cars, sports, addiction, Friday</a:t>
            </a:r>
          </a:p>
        </p:txBody>
      </p:sp>
      <p:sp>
        <p:nvSpPr>
          <p:cNvPr id="11" name="TextBox 10">
            <a:extLst>
              <a:ext uri="{FF2B5EF4-FFF2-40B4-BE49-F238E27FC236}">
                <a16:creationId xmlns:a16="http://schemas.microsoft.com/office/drawing/2014/main" id="{89B9AD94-FC8B-2A28-5CA9-B9AB26EF932C}"/>
              </a:ext>
            </a:extLst>
          </p:cNvPr>
          <p:cNvSpPr txBox="1"/>
          <p:nvPr/>
        </p:nvSpPr>
        <p:spPr>
          <a:xfrm>
            <a:off x="250370" y="5397864"/>
            <a:ext cx="11364687" cy="1200329"/>
          </a:xfrm>
          <a:prstGeom prst="rect">
            <a:avLst/>
          </a:prstGeom>
          <a:noFill/>
        </p:spPr>
        <p:txBody>
          <a:bodyPr wrap="square">
            <a:spAutoFit/>
          </a:bodyPr>
          <a:lstStyle/>
          <a:p>
            <a:r>
              <a:rPr lang="en-US" sz="2400" b="1" i="0" dirty="0">
                <a:solidFill>
                  <a:srgbClr val="000000"/>
                </a:solidFill>
                <a:effectLst/>
                <a:latin typeface="Helvetica" panose="020B0604020202020204" pitchFamily="34" charset="0"/>
              </a:rPr>
              <a:t>All of life’s problems are easy for them to get around because of their charm. Venus people use love and charm to get what they want in life, and they often marry someone who is richer and can take care of them.</a:t>
            </a:r>
            <a:endParaRPr lang="en-US" sz="2400" b="1" dirty="0"/>
          </a:p>
        </p:txBody>
      </p:sp>
    </p:spTree>
    <p:extLst>
      <p:ext uri="{BB962C8B-B14F-4D97-AF65-F5344CB8AC3E}">
        <p14:creationId xmlns:p14="http://schemas.microsoft.com/office/powerpoint/2010/main" val="4141748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933098C-5825-ABB2-F88B-A59C66E2673B}"/>
              </a:ext>
            </a:extLst>
          </p:cNvPr>
          <p:cNvSpPr/>
          <p:nvPr/>
        </p:nvSpPr>
        <p:spPr>
          <a:xfrm>
            <a:off x="1099457" y="718456"/>
            <a:ext cx="1164772" cy="1034143"/>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800" b="1" dirty="0"/>
              <a:t>7</a:t>
            </a:r>
          </a:p>
        </p:txBody>
      </p:sp>
      <p:sp>
        <p:nvSpPr>
          <p:cNvPr id="3" name="TextBox 2">
            <a:extLst>
              <a:ext uri="{FF2B5EF4-FFF2-40B4-BE49-F238E27FC236}">
                <a16:creationId xmlns:a16="http://schemas.microsoft.com/office/drawing/2014/main" id="{C218A0FF-4D22-E8E6-DBD3-DA15B8B95043}"/>
              </a:ext>
            </a:extLst>
          </p:cNvPr>
          <p:cNvSpPr txBox="1"/>
          <p:nvPr/>
        </p:nvSpPr>
        <p:spPr>
          <a:xfrm>
            <a:off x="3526973" y="718456"/>
            <a:ext cx="4561114" cy="1200329"/>
          </a:xfrm>
          <a:prstGeom prst="rect">
            <a:avLst/>
          </a:prstGeom>
          <a:noFill/>
        </p:spPr>
        <p:txBody>
          <a:bodyPr wrap="square" rtlCol="0">
            <a:spAutoFit/>
          </a:bodyPr>
          <a:lstStyle/>
          <a:p>
            <a:r>
              <a:rPr lang="en-US" sz="3600" b="1" u="sng" dirty="0"/>
              <a:t>Neptune: The Psychic</a:t>
            </a:r>
          </a:p>
        </p:txBody>
      </p:sp>
      <p:pic>
        <p:nvPicPr>
          <p:cNvPr id="5" name="Picture 4" descr="A picture containing sphere, planet, astronomical object, space&#10;&#10;Description automatically generated">
            <a:extLst>
              <a:ext uri="{FF2B5EF4-FFF2-40B4-BE49-F238E27FC236}">
                <a16:creationId xmlns:a16="http://schemas.microsoft.com/office/drawing/2014/main" id="{6BEE4838-1EA2-D760-9567-625361A6B3C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142573" y="236861"/>
            <a:ext cx="2719861" cy="2677656"/>
          </a:xfrm>
          <a:prstGeom prst="rect">
            <a:avLst/>
          </a:prstGeom>
        </p:spPr>
      </p:pic>
      <p:sp>
        <p:nvSpPr>
          <p:cNvPr id="6" name="TextBox 5">
            <a:extLst>
              <a:ext uri="{FF2B5EF4-FFF2-40B4-BE49-F238E27FC236}">
                <a16:creationId xmlns:a16="http://schemas.microsoft.com/office/drawing/2014/main" id="{A879D1AD-0C5A-8B15-130E-352F5E7FFFA5}"/>
              </a:ext>
            </a:extLst>
          </p:cNvPr>
          <p:cNvSpPr txBox="1"/>
          <p:nvPr/>
        </p:nvSpPr>
        <p:spPr>
          <a:xfrm>
            <a:off x="9393521" y="2914517"/>
            <a:ext cx="2217964" cy="369332"/>
          </a:xfrm>
          <a:prstGeom prst="rect">
            <a:avLst/>
          </a:prstGeom>
          <a:noFill/>
        </p:spPr>
        <p:txBody>
          <a:bodyPr wrap="square" rtlCol="0">
            <a:spAutoFit/>
          </a:bodyPr>
          <a:lstStyle/>
          <a:p>
            <a:r>
              <a:rPr lang="en-US" sz="900" dirty="0">
                <a:hlinkClick r:id="rId3" tooltip="https://www.universetoday.com/103494/researchers-find-a-new-moon-around-neptune-in-hubble-data/"/>
              </a:rPr>
              <a:t>This Photo</a:t>
            </a:r>
            <a:r>
              <a:rPr lang="en-US" sz="900" dirty="0"/>
              <a:t> by Unknown Author is licensed under </a:t>
            </a:r>
            <a:r>
              <a:rPr lang="en-US" sz="900" dirty="0">
                <a:hlinkClick r:id="rId4" tooltip="https://creativecommons.org/licenses/by/3.0/"/>
              </a:rPr>
              <a:t>CC BY</a:t>
            </a:r>
            <a:endParaRPr lang="en-US" sz="900" dirty="0"/>
          </a:p>
        </p:txBody>
      </p:sp>
      <p:sp>
        <p:nvSpPr>
          <p:cNvPr id="8" name="TextBox 7">
            <a:extLst>
              <a:ext uri="{FF2B5EF4-FFF2-40B4-BE49-F238E27FC236}">
                <a16:creationId xmlns:a16="http://schemas.microsoft.com/office/drawing/2014/main" id="{5377347A-9ACF-399A-1311-B211C4F1E1A3}"/>
              </a:ext>
            </a:extLst>
          </p:cNvPr>
          <p:cNvSpPr txBox="1"/>
          <p:nvPr/>
        </p:nvSpPr>
        <p:spPr>
          <a:xfrm>
            <a:off x="391285" y="3746456"/>
            <a:ext cx="11409430" cy="2677656"/>
          </a:xfrm>
          <a:prstGeom prst="rect">
            <a:avLst/>
          </a:prstGeom>
          <a:noFill/>
        </p:spPr>
        <p:txBody>
          <a:bodyPr wrap="square">
            <a:spAutoFit/>
          </a:bodyPr>
          <a:lstStyle/>
          <a:p>
            <a:pPr algn="l" fontAlgn="base"/>
            <a:r>
              <a:rPr lang="en-US" sz="2400" b="1" dirty="0">
                <a:solidFill>
                  <a:srgbClr val="000000"/>
                </a:solidFill>
                <a:latin typeface="Helvetica" panose="020B0604020202020204" pitchFamily="34" charset="0"/>
              </a:rPr>
              <a:t>C</a:t>
            </a:r>
            <a:r>
              <a:rPr lang="en-US" sz="2400" b="1" i="0" dirty="0">
                <a:solidFill>
                  <a:srgbClr val="000000"/>
                </a:solidFill>
                <a:effectLst/>
                <a:latin typeface="Helvetica" panose="020B0604020202020204" pitchFamily="34" charset="0"/>
              </a:rPr>
              <a:t>onnected to the Moon, people from Neptune get along well with the second type. Most of the time, they are philosophical or religious, and they have a character that makes them easy to get along with.</a:t>
            </a:r>
          </a:p>
          <a:p>
            <a:pPr algn="l" fontAlgn="base"/>
            <a:r>
              <a:rPr lang="en-US" sz="2400" b="1" i="0" dirty="0">
                <a:solidFill>
                  <a:srgbClr val="000000"/>
                </a:solidFill>
                <a:effectLst/>
                <a:latin typeface="Helvetica" panose="020B0604020202020204" pitchFamily="34" charset="0"/>
              </a:rPr>
              <a:t>Money often falls apart in </a:t>
            </a:r>
            <a:r>
              <a:rPr lang="en-US" sz="2400" b="1" dirty="0">
                <a:solidFill>
                  <a:srgbClr val="000000"/>
                </a:solidFill>
                <a:latin typeface="Helvetica" panose="020B0604020202020204" pitchFamily="34" charset="0"/>
              </a:rPr>
              <a:t>your</a:t>
            </a:r>
            <a:r>
              <a:rPr lang="en-US" sz="2400" b="1" i="0" dirty="0">
                <a:solidFill>
                  <a:srgbClr val="000000"/>
                </a:solidFill>
                <a:effectLst/>
                <a:latin typeface="Helvetica" panose="020B0604020202020204" pitchFamily="34" charset="0"/>
              </a:rPr>
              <a:t> hands like snow, leaving </a:t>
            </a:r>
            <a:r>
              <a:rPr lang="en-US" sz="2400" b="1" dirty="0">
                <a:solidFill>
                  <a:srgbClr val="000000"/>
                </a:solidFill>
                <a:latin typeface="Helvetica" panose="020B0604020202020204" pitchFamily="34" charset="0"/>
              </a:rPr>
              <a:t>you</a:t>
            </a:r>
            <a:r>
              <a:rPr lang="en-US" sz="2400" b="1" i="0" dirty="0">
                <a:solidFill>
                  <a:srgbClr val="000000"/>
                </a:solidFill>
                <a:effectLst/>
                <a:latin typeface="Helvetica" panose="020B0604020202020204" pitchFamily="34" charset="0"/>
              </a:rPr>
              <a:t> in a bad financial situation. </a:t>
            </a:r>
            <a:r>
              <a:rPr lang="en-US" sz="2400" b="1" dirty="0">
                <a:solidFill>
                  <a:srgbClr val="000000"/>
                </a:solidFill>
                <a:latin typeface="Helvetica" panose="020B0604020202020204" pitchFamily="34" charset="0"/>
              </a:rPr>
              <a:t>You</a:t>
            </a:r>
            <a:r>
              <a:rPr lang="en-US" sz="2400" b="1" i="0" dirty="0">
                <a:solidFill>
                  <a:srgbClr val="000000"/>
                </a:solidFill>
                <a:effectLst/>
                <a:latin typeface="Helvetica" panose="020B0604020202020204" pitchFamily="34" charset="0"/>
              </a:rPr>
              <a:t> have good ideas, but  rarely follow them through to the end. </a:t>
            </a:r>
            <a:r>
              <a:rPr lang="en-US" sz="2400" b="1" dirty="0">
                <a:solidFill>
                  <a:srgbClr val="000000"/>
                </a:solidFill>
                <a:latin typeface="Helvetica" panose="020B0604020202020204" pitchFamily="34" charset="0"/>
              </a:rPr>
              <a:t>You</a:t>
            </a:r>
            <a:r>
              <a:rPr lang="en-US" sz="2400" b="1" i="0" dirty="0">
                <a:solidFill>
                  <a:srgbClr val="000000"/>
                </a:solidFill>
                <a:effectLst/>
                <a:latin typeface="Helvetica" panose="020B0604020202020204" pitchFamily="34" charset="0"/>
              </a:rPr>
              <a:t> like to play the odds. </a:t>
            </a:r>
            <a:r>
              <a:rPr lang="en-US" sz="2400" b="1" dirty="0">
                <a:solidFill>
                  <a:srgbClr val="000000"/>
                </a:solidFill>
                <a:latin typeface="Helvetica" panose="020B0604020202020204" pitchFamily="34" charset="0"/>
              </a:rPr>
              <a:t>Neptune</a:t>
            </a:r>
            <a:r>
              <a:rPr lang="en-US" sz="2400" b="1" i="0" dirty="0">
                <a:solidFill>
                  <a:srgbClr val="000000"/>
                </a:solidFill>
                <a:effectLst/>
                <a:latin typeface="Helvetica" panose="020B0604020202020204" pitchFamily="34" charset="0"/>
              </a:rPr>
              <a:t> people tend to be soft, sensitive personalities who are kind and aware of how others are feeling.</a:t>
            </a:r>
          </a:p>
        </p:txBody>
      </p:sp>
      <p:sp>
        <p:nvSpPr>
          <p:cNvPr id="9" name="TextBox 8">
            <a:extLst>
              <a:ext uri="{FF2B5EF4-FFF2-40B4-BE49-F238E27FC236}">
                <a16:creationId xmlns:a16="http://schemas.microsoft.com/office/drawing/2014/main" id="{E5D4E13B-FE8E-BD6A-E88C-C36E8799F04F}"/>
              </a:ext>
            </a:extLst>
          </p:cNvPr>
          <p:cNvSpPr txBox="1"/>
          <p:nvPr/>
        </p:nvSpPr>
        <p:spPr>
          <a:xfrm>
            <a:off x="249170" y="2294289"/>
            <a:ext cx="8437629" cy="830997"/>
          </a:xfrm>
          <a:prstGeom prst="rect">
            <a:avLst/>
          </a:prstGeom>
          <a:noFill/>
        </p:spPr>
        <p:txBody>
          <a:bodyPr wrap="square" rtlCol="0">
            <a:spAutoFit/>
          </a:bodyPr>
          <a:lstStyle/>
          <a:p>
            <a:r>
              <a:rPr lang="en-US" sz="2400" b="1" dirty="0"/>
              <a:t>Associations:  The Moon, sensitivity, intuition, the psyche, the unconscious, healing, Tuesday</a:t>
            </a:r>
          </a:p>
        </p:txBody>
      </p:sp>
    </p:spTree>
    <p:extLst>
      <p:ext uri="{BB962C8B-B14F-4D97-AF65-F5344CB8AC3E}">
        <p14:creationId xmlns:p14="http://schemas.microsoft.com/office/powerpoint/2010/main" val="2888241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933098C-5825-ABB2-F88B-A59C66E2673B}"/>
              </a:ext>
            </a:extLst>
          </p:cNvPr>
          <p:cNvSpPr/>
          <p:nvPr/>
        </p:nvSpPr>
        <p:spPr>
          <a:xfrm>
            <a:off x="1513114" y="859971"/>
            <a:ext cx="1164772" cy="1034143"/>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800" b="1" dirty="0"/>
              <a:t>8</a:t>
            </a:r>
          </a:p>
        </p:txBody>
      </p:sp>
      <p:sp>
        <p:nvSpPr>
          <p:cNvPr id="4" name="TextBox 3">
            <a:extLst>
              <a:ext uri="{FF2B5EF4-FFF2-40B4-BE49-F238E27FC236}">
                <a16:creationId xmlns:a16="http://schemas.microsoft.com/office/drawing/2014/main" id="{D7E5E069-2DAA-AB3D-A1B1-30B832B9D2CB}"/>
              </a:ext>
            </a:extLst>
          </p:cNvPr>
          <p:cNvSpPr txBox="1"/>
          <p:nvPr/>
        </p:nvSpPr>
        <p:spPr>
          <a:xfrm>
            <a:off x="283028" y="4605292"/>
            <a:ext cx="11499787" cy="1938992"/>
          </a:xfrm>
          <a:prstGeom prst="rect">
            <a:avLst/>
          </a:prstGeom>
          <a:noFill/>
        </p:spPr>
        <p:txBody>
          <a:bodyPr wrap="square">
            <a:spAutoFit/>
          </a:bodyPr>
          <a:lstStyle/>
          <a:p>
            <a:r>
              <a:rPr lang="en-US" sz="2400" b="1" i="0" dirty="0">
                <a:solidFill>
                  <a:srgbClr val="000000"/>
                </a:solidFill>
                <a:effectLst/>
                <a:latin typeface="Helvetica" panose="020B0604020202020204" pitchFamily="34" charset="0"/>
              </a:rPr>
              <a:t>People born under this sign are open-minded, but they don’t get along with other people very well and often feel lonely. Their coldness and isolation on the outside hide the fact that they want spiritual warmth but don’t know how to show it. You are stubborn, realistic, and usually don’t have to answer to anyone.  You can be skeptical and may have trust issues.  </a:t>
            </a:r>
            <a:endParaRPr lang="en-US" sz="2400" b="1" dirty="0"/>
          </a:p>
        </p:txBody>
      </p:sp>
      <p:sp>
        <p:nvSpPr>
          <p:cNvPr id="5" name="TextBox 4">
            <a:extLst>
              <a:ext uri="{FF2B5EF4-FFF2-40B4-BE49-F238E27FC236}">
                <a16:creationId xmlns:a16="http://schemas.microsoft.com/office/drawing/2014/main" id="{36172A08-854D-93C4-336C-0FE0516C358F}"/>
              </a:ext>
            </a:extLst>
          </p:cNvPr>
          <p:cNvSpPr txBox="1"/>
          <p:nvPr/>
        </p:nvSpPr>
        <p:spPr>
          <a:xfrm>
            <a:off x="3668486" y="771667"/>
            <a:ext cx="4561114" cy="1200329"/>
          </a:xfrm>
          <a:prstGeom prst="rect">
            <a:avLst/>
          </a:prstGeom>
          <a:noFill/>
        </p:spPr>
        <p:txBody>
          <a:bodyPr wrap="square" rtlCol="0">
            <a:spAutoFit/>
          </a:bodyPr>
          <a:lstStyle/>
          <a:p>
            <a:r>
              <a:rPr lang="en-US" sz="3600" b="1" u="sng" dirty="0"/>
              <a:t>Saturn: </a:t>
            </a:r>
          </a:p>
          <a:p>
            <a:r>
              <a:rPr lang="en-US" sz="3600" b="1" u="sng" dirty="0"/>
              <a:t>The Boss</a:t>
            </a:r>
          </a:p>
        </p:txBody>
      </p:sp>
      <p:pic>
        <p:nvPicPr>
          <p:cNvPr id="7" name="Picture 6" descr="A planet with rings in space&#10;&#10;Description automatically generated with medium confidence">
            <a:extLst>
              <a:ext uri="{FF2B5EF4-FFF2-40B4-BE49-F238E27FC236}">
                <a16:creationId xmlns:a16="http://schemas.microsoft.com/office/drawing/2014/main" id="{D1159DC0-F218-16B5-0628-3A8537C4674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29600" y="451885"/>
            <a:ext cx="3553215" cy="1475504"/>
          </a:xfrm>
          <a:prstGeom prst="rect">
            <a:avLst/>
          </a:prstGeom>
        </p:spPr>
      </p:pic>
      <p:sp>
        <p:nvSpPr>
          <p:cNvPr id="8" name="TextBox 7">
            <a:extLst>
              <a:ext uri="{FF2B5EF4-FFF2-40B4-BE49-F238E27FC236}">
                <a16:creationId xmlns:a16="http://schemas.microsoft.com/office/drawing/2014/main" id="{B5143AA9-D6A1-7553-04A9-B27135C546FE}"/>
              </a:ext>
            </a:extLst>
          </p:cNvPr>
          <p:cNvSpPr txBox="1"/>
          <p:nvPr/>
        </p:nvSpPr>
        <p:spPr>
          <a:xfrm>
            <a:off x="8229600" y="2090947"/>
            <a:ext cx="3080657" cy="369332"/>
          </a:xfrm>
          <a:prstGeom prst="rect">
            <a:avLst/>
          </a:prstGeom>
          <a:noFill/>
        </p:spPr>
        <p:txBody>
          <a:bodyPr wrap="square" rtlCol="0">
            <a:spAutoFit/>
          </a:bodyPr>
          <a:lstStyle/>
          <a:p>
            <a:r>
              <a:rPr lang="en-US" sz="900">
                <a:hlinkClick r:id="rId3" tooltip="http://commons.wikimedia.org/wiki/File:Saturn_-_High_Resolution,_2004.jpg"/>
              </a:rPr>
              <a:t>This Photo</a:t>
            </a:r>
            <a:r>
              <a:rPr lang="en-US" sz="900"/>
              <a:t> by Unknown Author is licensed under </a:t>
            </a:r>
            <a:r>
              <a:rPr lang="en-US" sz="900">
                <a:hlinkClick r:id="rId4" tooltip="https://creativecommons.org/licenses/by-sa/3.0/"/>
              </a:rPr>
              <a:t>CC BY-SA</a:t>
            </a:r>
            <a:endParaRPr lang="en-US" sz="900"/>
          </a:p>
        </p:txBody>
      </p:sp>
      <p:sp>
        <p:nvSpPr>
          <p:cNvPr id="9" name="TextBox 8">
            <a:extLst>
              <a:ext uri="{FF2B5EF4-FFF2-40B4-BE49-F238E27FC236}">
                <a16:creationId xmlns:a16="http://schemas.microsoft.com/office/drawing/2014/main" id="{0DA3538F-04DC-0BF3-F507-3662EAA418E6}"/>
              </a:ext>
            </a:extLst>
          </p:cNvPr>
          <p:cNvSpPr txBox="1"/>
          <p:nvPr/>
        </p:nvSpPr>
        <p:spPr>
          <a:xfrm>
            <a:off x="315685" y="2653165"/>
            <a:ext cx="10994572" cy="1200329"/>
          </a:xfrm>
          <a:prstGeom prst="rect">
            <a:avLst/>
          </a:prstGeom>
          <a:noFill/>
        </p:spPr>
        <p:txBody>
          <a:bodyPr wrap="square" rtlCol="0">
            <a:spAutoFit/>
          </a:bodyPr>
          <a:lstStyle/>
          <a:p>
            <a:r>
              <a:rPr lang="en-US" sz="2400" b="1" dirty="0"/>
              <a:t>Associations:  The underworld, rules, law and order, memory, timelessness, security, financial stability, labor, farming, Saturday</a:t>
            </a:r>
          </a:p>
        </p:txBody>
      </p:sp>
    </p:spTree>
    <p:extLst>
      <p:ext uri="{BB962C8B-B14F-4D97-AF65-F5344CB8AC3E}">
        <p14:creationId xmlns:p14="http://schemas.microsoft.com/office/powerpoint/2010/main" val="3967524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AF4A5D-7A39-9FFB-AB31-97CAD1742FE9}"/>
              </a:ext>
            </a:extLst>
          </p:cNvPr>
          <p:cNvSpPr txBox="1"/>
          <p:nvPr/>
        </p:nvSpPr>
        <p:spPr>
          <a:xfrm>
            <a:off x="304801" y="428178"/>
            <a:ext cx="9993086" cy="6494085"/>
          </a:xfrm>
          <a:prstGeom prst="rect">
            <a:avLst/>
          </a:prstGeom>
          <a:noFill/>
        </p:spPr>
        <p:txBody>
          <a:bodyPr wrap="square" rtlCol="0">
            <a:spAutoFit/>
          </a:bodyPr>
          <a:lstStyle/>
          <a:p>
            <a:r>
              <a:rPr lang="en-US" sz="3200" dirty="0"/>
              <a:t>Ennealogy is an ancient science, a </a:t>
            </a:r>
          </a:p>
          <a:p>
            <a:r>
              <a:rPr lang="en-US" sz="3200" dirty="0"/>
              <a:t>form of numerology associated w/ </a:t>
            </a:r>
          </a:p>
          <a:p>
            <a:r>
              <a:rPr lang="en-US" sz="3200" dirty="0"/>
              <a:t>astrology.</a:t>
            </a:r>
          </a:p>
          <a:p>
            <a:endParaRPr lang="en-US" sz="3200" dirty="0"/>
          </a:p>
          <a:p>
            <a:r>
              <a:rPr lang="en-US" sz="3200" b="1" dirty="0"/>
              <a:t>The Enneagram </a:t>
            </a:r>
            <a:r>
              <a:rPr lang="en-US" sz="3200" dirty="0"/>
              <a:t>is a model of the </a:t>
            </a:r>
          </a:p>
          <a:p>
            <a:r>
              <a:rPr lang="en-US" sz="3200" dirty="0"/>
              <a:t>human psyche.</a:t>
            </a:r>
          </a:p>
          <a:p>
            <a:endParaRPr lang="en-US" sz="3200" dirty="0"/>
          </a:p>
          <a:p>
            <a:r>
              <a:rPr lang="en-US" sz="3200" dirty="0"/>
              <a:t>We can use Ennealogy to determine our personality type.  </a:t>
            </a:r>
          </a:p>
          <a:p>
            <a:endParaRPr lang="en-US" sz="3200" dirty="0"/>
          </a:p>
          <a:p>
            <a:r>
              <a:rPr lang="en-US" sz="3200" dirty="0">
                <a:solidFill>
                  <a:schemeClr val="accent1">
                    <a:lumMod val="75000"/>
                  </a:schemeClr>
                </a:solidFill>
              </a:rPr>
              <a:t>It is taught that there are 9 essential personality types describing how people interpret the world and manage their emotions.  </a:t>
            </a:r>
          </a:p>
        </p:txBody>
      </p:sp>
      <p:pic>
        <p:nvPicPr>
          <p:cNvPr id="4" name="Picture 3" descr="A picture containing text, font, graphics, handwriting&#10;&#10;Description automatically generated">
            <a:extLst>
              <a:ext uri="{FF2B5EF4-FFF2-40B4-BE49-F238E27FC236}">
                <a16:creationId xmlns:a16="http://schemas.microsoft.com/office/drawing/2014/main" id="{DB45F244-75D5-17B1-E8D3-5ED94249531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226227" y="126985"/>
            <a:ext cx="2762573" cy="2071930"/>
          </a:xfrm>
          <a:prstGeom prst="rect">
            <a:avLst/>
          </a:prstGeom>
        </p:spPr>
      </p:pic>
    </p:spTree>
    <p:extLst>
      <p:ext uri="{BB962C8B-B14F-4D97-AF65-F5344CB8AC3E}">
        <p14:creationId xmlns:p14="http://schemas.microsoft.com/office/powerpoint/2010/main" val="2562887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933098C-5825-ABB2-F88B-A59C66E2673B}"/>
              </a:ext>
            </a:extLst>
          </p:cNvPr>
          <p:cNvSpPr/>
          <p:nvPr/>
        </p:nvSpPr>
        <p:spPr>
          <a:xfrm>
            <a:off x="867589" y="430918"/>
            <a:ext cx="1164772" cy="1034143"/>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 /</a:t>
            </a:r>
          </a:p>
        </p:txBody>
      </p:sp>
      <p:sp>
        <p:nvSpPr>
          <p:cNvPr id="3" name="TextBox 2">
            <a:extLst>
              <a:ext uri="{FF2B5EF4-FFF2-40B4-BE49-F238E27FC236}">
                <a16:creationId xmlns:a16="http://schemas.microsoft.com/office/drawing/2014/main" id="{283DC594-B4DF-29BF-7A5F-B40D54B109C6}"/>
              </a:ext>
            </a:extLst>
          </p:cNvPr>
          <p:cNvSpPr txBox="1"/>
          <p:nvPr/>
        </p:nvSpPr>
        <p:spPr>
          <a:xfrm>
            <a:off x="1142999" y="547881"/>
            <a:ext cx="1031967" cy="1077218"/>
          </a:xfrm>
          <a:prstGeom prst="rect">
            <a:avLst/>
          </a:prstGeom>
          <a:noFill/>
        </p:spPr>
        <p:txBody>
          <a:bodyPr wrap="square" rtlCol="0">
            <a:spAutoFit/>
          </a:bodyPr>
          <a:lstStyle/>
          <a:p>
            <a:r>
              <a:rPr lang="en-US" sz="3200" b="1" dirty="0"/>
              <a:t>9/4</a:t>
            </a:r>
          </a:p>
        </p:txBody>
      </p:sp>
      <p:sp>
        <p:nvSpPr>
          <p:cNvPr id="4" name="TextBox 3">
            <a:extLst>
              <a:ext uri="{FF2B5EF4-FFF2-40B4-BE49-F238E27FC236}">
                <a16:creationId xmlns:a16="http://schemas.microsoft.com/office/drawing/2014/main" id="{A7038F0D-DB2D-3125-329E-F18CFF47C7FC}"/>
              </a:ext>
            </a:extLst>
          </p:cNvPr>
          <p:cNvSpPr txBox="1"/>
          <p:nvPr/>
        </p:nvSpPr>
        <p:spPr>
          <a:xfrm>
            <a:off x="3243942" y="750006"/>
            <a:ext cx="4147458" cy="646331"/>
          </a:xfrm>
          <a:prstGeom prst="rect">
            <a:avLst/>
          </a:prstGeom>
          <a:noFill/>
        </p:spPr>
        <p:txBody>
          <a:bodyPr wrap="square" rtlCol="0">
            <a:spAutoFit/>
          </a:bodyPr>
          <a:lstStyle/>
          <a:p>
            <a:r>
              <a:rPr lang="en-US" sz="3600" b="1" u="sng" dirty="0"/>
              <a:t>Mars: Warrior</a:t>
            </a:r>
          </a:p>
        </p:txBody>
      </p:sp>
      <p:pic>
        <p:nvPicPr>
          <p:cNvPr id="6" name="Picture 5" descr="A red planet in space&#10;&#10;Description automatically generated with low confidence">
            <a:extLst>
              <a:ext uri="{FF2B5EF4-FFF2-40B4-BE49-F238E27FC236}">
                <a16:creationId xmlns:a16="http://schemas.microsoft.com/office/drawing/2014/main" id="{48C5CF86-199B-79A2-4443-57E121A199C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140095" y="429557"/>
            <a:ext cx="3681790" cy="2071007"/>
          </a:xfrm>
          <a:prstGeom prst="rect">
            <a:avLst/>
          </a:prstGeom>
        </p:spPr>
      </p:pic>
      <p:sp>
        <p:nvSpPr>
          <p:cNvPr id="7" name="TextBox 6">
            <a:extLst>
              <a:ext uri="{FF2B5EF4-FFF2-40B4-BE49-F238E27FC236}">
                <a16:creationId xmlns:a16="http://schemas.microsoft.com/office/drawing/2014/main" id="{3D983226-75AF-53E7-ED6E-EF9E3C0065D5}"/>
              </a:ext>
            </a:extLst>
          </p:cNvPr>
          <p:cNvSpPr txBox="1"/>
          <p:nvPr/>
        </p:nvSpPr>
        <p:spPr>
          <a:xfrm>
            <a:off x="163164" y="1973943"/>
            <a:ext cx="8989544" cy="830997"/>
          </a:xfrm>
          <a:prstGeom prst="rect">
            <a:avLst/>
          </a:prstGeom>
          <a:noFill/>
        </p:spPr>
        <p:txBody>
          <a:bodyPr wrap="square" rtlCol="0">
            <a:spAutoFit/>
          </a:bodyPr>
          <a:lstStyle/>
          <a:p>
            <a:r>
              <a:rPr lang="en-US" sz="2400" b="1" dirty="0"/>
              <a:t>Associations:  War/peace, aggression, apocalypse, judgment, strength, anger, iron, metal, fire</a:t>
            </a:r>
          </a:p>
        </p:txBody>
      </p:sp>
      <p:sp>
        <p:nvSpPr>
          <p:cNvPr id="9" name="TextBox 8">
            <a:extLst>
              <a:ext uri="{FF2B5EF4-FFF2-40B4-BE49-F238E27FC236}">
                <a16:creationId xmlns:a16="http://schemas.microsoft.com/office/drawing/2014/main" id="{E62D3A98-B53F-945C-1D3B-E17C727A64E9}"/>
              </a:ext>
            </a:extLst>
          </p:cNvPr>
          <p:cNvSpPr txBox="1"/>
          <p:nvPr/>
        </p:nvSpPr>
        <p:spPr>
          <a:xfrm>
            <a:off x="163164" y="3072348"/>
            <a:ext cx="11658721" cy="3785652"/>
          </a:xfrm>
          <a:prstGeom prst="rect">
            <a:avLst/>
          </a:prstGeom>
          <a:noFill/>
        </p:spPr>
        <p:txBody>
          <a:bodyPr wrap="square">
            <a:spAutoFit/>
          </a:bodyPr>
          <a:lstStyle/>
          <a:p>
            <a:pPr algn="l" fontAlgn="base"/>
            <a:r>
              <a:rPr lang="en-US" sz="2400" b="1" i="0" dirty="0">
                <a:solidFill>
                  <a:srgbClr val="000000"/>
                </a:solidFill>
                <a:effectLst/>
                <a:latin typeface="Helvetica" panose="020B0604020202020204" pitchFamily="34" charset="0"/>
              </a:rPr>
              <a:t>The people of Mars are ready to take over by themselves. They don’t listen to reasons why something shouldn’t be done. They have courage and a strong will, and because of these things, they do very well.</a:t>
            </a:r>
          </a:p>
          <a:p>
            <a:pPr algn="l" fontAlgn="base"/>
            <a:r>
              <a:rPr lang="en-US" sz="2400" b="1" i="0" dirty="0">
                <a:solidFill>
                  <a:srgbClr val="000000"/>
                </a:solidFill>
                <a:effectLst/>
                <a:latin typeface="Helvetica" panose="020B0604020202020204" pitchFamily="34" charset="0"/>
              </a:rPr>
              <a:t>But their actions are hurt by their tendency to act on impulse. Most of the time, they don’t weigh their strengths and don’t use them in a smart way. They often have problems with love and relationships because they are too proud.</a:t>
            </a:r>
          </a:p>
          <a:p>
            <a:pPr algn="l" fontAlgn="base"/>
            <a:r>
              <a:rPr lang="en-US" sz="2400" b="1" i="0" dirty="0">
                <a:solidFill>
                  <a:srgbClr val="000000"/>
                </a:solidFill>
                <a:effectLst/>
                <a:latin typeface="Helvetica" panose="020B0604020202020204" pitchFamily="34" charset="0"/>
              </a:rPr>
              <a:t>They have good organizational skills and will not put up with being in a lower position. If they had used their strengths and skills on purpose, they could have done very well. So, the only way to tell them apart is by their initiative, energy, and ability to do things on their own.</a:t>
            </a:r>
          </a:p>
        </p:txBody>
      </p:sp>
    </p:spTree>
    <p:extLst>
      <p:ext uri="{BB962C8B-B14F-4D97-AF65-F5344CB8AC3E}">
        <p14:creationId xmlns:p14="http://schemas.microsoft.com/office/powerpoint/2010/main" val="4092129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6D40474-80BC-EC68-943E-9EBEA754F7DD}"/>
              </a:ext>
            </a:extLst>
          </p:cNvPr>
          <p:cNvSpPr/>
          <p:nvPr/>
        </p:nvSpPr>
        <p:spPr>
          <a:xfrm>
            <a:off x="1107075" y="534104"/>
            <a:ext cx="1164772" cy="1034143"/>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800" b="1" dirty="0"/>
              <a:t>0</a:t>
            </a:r>
          </a:p>
        </p:txBody>
      </p:sp>
      <p:sp>
        <p:nvSpPr>
          <p:cNvPr id="3" name="TextBox 2">
            <a:extLst>
              <a:ext uri="{FF2B5EF4-FFF2-40B4-BE49-F238E27FC236}">
                <a16:creationId xmlns:a16="http://schemas.microsoft.com/office/drawing/2014/main" id="{D7EF42A8-4E9E-A96E-21F3-A2B71380DE67}"/>
              </a:ext>
            </a:extLst>
          </p:cNvPr>
          <p:cNvSpPr txBox="1"/>
          <p:nvPr/>
        </p:nvSpPr>
        <p:spPr>
          <a:xfrm>
            <a:off x="3183798" y="367918"/>
            <a:ext cx="4985657" cy="1754326"/>
          </a:xfrm>
          <a:prstGeom prst="rect">
            <a:avLst/>
          </a:prstGeom>
          <a:noFill/>
        </p:spPr>
        <p:txBody>
          <a:bodyPr wrap="square" rtlCol="0">
            <a:spAutoFit/>
          </a:bodyPr>
          <a:lstStyle/>
          <a:p>
            <a:r>
              <a:rPr lang="en-US" sz="3600" b="1" u="sng" dirty="0"/>
              <a:t>Pluto: Peacemaker/</a:t>
            </a:r>
          </a:p>
          <a:p>
            <a:r>
              <a:rPr lang="en-US" sz="3600" b="1" u="sng" dirty="0"/>
              <a:t>Transformer</a:t>
            </a:r>
          </a:p>
        </p:txBody>
      </p:sp>
      <p:pic>
        <p:nvPicPr>
          <p:cNvPr id="5" name="Picture 4" descr="A close-up of a planet&#10;&#10;Description automatically generated">
            <a:extLst>
              <a:ext uri="{FF2B5EF4-FFF2-40B4-BE49-F238E27FC236}">
                <a16:creationId xmlns:a16="http://schemas.microsoft.com/office/drawing/2014/main" id="{7B5F238C-25A0-92C4-3CD6-42A275FF53E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81407" y="305168"/>
            <a:ext cx="2822562" cy="1879826"/>
          </a:xfrm>
          <a:prstGeom prst="rect">
            <a:avLst/>
          </a:prstGeom>
        </p:spPr>
      </p:pic>
      <p:sp>
        <p:nvSpPr>
          <p:cNvPr id="6" name="TextBox 5">
            <a:extLst>
              <a:ext uri="{FF2B5EF4-FFF2-40B4-BE49-F238E27FC236}">
                <a16:creationId xmlns:a16="http://schemas.microsoft.com/office/drawing/2014/main" id="{4F5EBC62-EA9C-51B2-E02F-C964F71DA11E}"/>
              </a:ext>
            </a:extLst>
          </p:cNvPr>
          <p:cNvSpPr txBox="1"/>
          <p:nvPr/>
        </p:nvSpPr>
        <p:spPr>
          <a:xfrm>
            <a:off x="9081407" y="2279020"/>
            <a:ext cx="2381250" cy="369332"/>
          </a:xfrm>
          <a:prstGeom prst="rect">
            <a:avLst/>
          </a:prstGeom>
          <a:noFill/>
        </p:spPr>
        <p:txBody>
          <a:bodyPr wrap="square" rtlCol="0">
            <a:spAutoFit/>
          </a:bodyPr>
          <a:lstStyle/>
          <a:p>
            <a:r>
              <a:rPr lang="en-US" sz="900">
                <a:hlinkClick r:id="rId3" tooltip="https://www.astroblogs.nl/2016/11/17/pluto-zou-een-onderaardse-oceaan-kunnen-hebben/"/>
              </a:rPr>
              <a:t>This Photo</a:t>
            </a:r>
            <a:r>
              <a:rPr lang="en-US" sz="900"/>
              <a:t> by Unknown Author is licensed under </a:t>
            </a:r>
            <a:r>
              <a:rPr lang="en-US" sz="900">
                <a:hlinkClick r:id="rId4" tooltip="https://creativecommons.org/licenses/by-nc-sa/3.0/"/>
              </a:rPr>
              <a:t>CC BY-SA-NC</a:t>
            </a:r>
            <a:endParaRPr lang="en-US" sz="900"/>
          </a:p>
        </p:txBody>
      </p:sp>
      <p:sp>
        <p:nvSpPr>
          <p:cNvPr id="8" name="TextBox 7">
            <a:extLst>
              <a:ext uri="{FF2B5EF4-FFF2-40B4-BE49-F238E27FC236}">
                <a16:creationId xmlns:a16="http://schemas.microsoft.com/office/drawing/2014/main" id="{5808E100-86EB-8919-EEF2-86E414A772C2}"/>
              </a:ext>
            </a:extLst>
          </p:cNvPr>
          <p:cNvSpPr txBox="1"/>
          <p:nvPr/>
        </p:nvSpPr>
        <p:spPr>
          <a:xfrm>
            <a:off x="344261" y="2906455"/>
            <a:ext cx="9851571" cy="1938992"/>
          </a:xfrm>
          <a:prstGeom prst="rect">
            <a:avLst/>
          </a:prstGeom>
          <a:noFill/>
        </p:spPr>
        <p:txBody>
          <a:bodyPr wrap="square">
            <a:spAutoFit/>
          </a:bodyPr>
          <a:lstStyle/>
          <a:p>
            <a:r>
              <a:rPr lang="en-US" sz="2400" b="1" i="0" dirty="0">
                <a:solidFill>
                  <a:srgbClr val="000000"/>
                </a:solidFill>
                <a:effectLst/>
                <a:latin typeface="Times New Roman" panose="02020603050405020304" pitchFamily="18" charset="0"/>
              </a:rPr>
              <a:t>Pluto or zero balances the male/female distribution of zodiacal energy in modern times and is one reason why Pluto is having difficulty becoming accepted in our still male-dominated society.</a:t>
            </a:r>
          </a:p>
          <a:p>
            <a:endParaRPr lang="en-US" sz="2400" b="1" dirty="0">
              <a:solidFill>
                <a:srgbClr val="000000"/>
              </a:solidFill>
              <a:latin typeface="Times New Roman" panose="02020603050405020304" pitchFamily="18" charset="0"/>
            </a:endParaRPr>
          </a:p>
          <a:p>
            <a:r>
              <a:rPr lang="en-US" sz="2400" b="1" dirty="0">
                <a:solidFill>
                  <a:srgbClr val="000000"/>
                </a:solidFill>
                <a:latin typeface="Times New Roman" panose="02020603050405020304" pitchFamily="18" charset="0"/>
              </a:rPr>
              <a:t>You are compassionate and selfless.  </a:t>
            </a:r>
            <a:endParaRPr lang="en-US" sz="2400" b="1" dirty="0"/>
          </a:p>
        </p:txBody>
      </p:sp>
      <p:sp>
        <p:nvSpPr>
          <p:cNvPr id="11" name="TextBox 10">
            <a:extLst>
              <a:ext uri="{FF2B5EF4-FFF2-40B4-BE49-F238E27FC236}">
                <a16:creationId xmlns:a16="http://schemas.microsoft.com/office/drawing/2014/main" id="{25EE78C9-6E96-A6F4-1D8E-A22EE2110A02}"/>
              </a:ext>
            </a:extLst>
          </p:cNvPr>
          <p:cNvSpPr txBox="1"/>
          <p:nvPr/>
        </p:nvSpPr>
        <p:spPr>
          <a:xfrm>
            <a:off x="439372" y="4919008"/>
            <a:ext cx="11110370" cy="1938992"/>
          </a:xfrm>
          <a:prstGeom prst="rect">
            <a:avLst/>
          </a:prstGeom>
          <a:noFill/>
        </p:spPr>
        <p:txBody>
          <a:bodyPr wrap="square">
            <a:spAutoFit/>
          </a:bodyPr>
          <a:lstStyle/>
          <a:p>
            <a:r>
              <a:rPr lang="en-US" sz="2000" b="1" i="0" dirty="0">
                <a:solidFill>
                  <a:schemeClr val="bg1"/>
                </a:solidFill>
                <a:effectLst/>
                <a:latin typeface="merriweather" panose="00000500000000000000" pitchFamily="2" charset="0"/>
              </a:rPr>
              <a:t>Pluto’s energy may be subtle, but its results will hit you like a ton of bricks. This planet is about transformation, regeneration and rebirth. Things aren’t pretty with Pluto, but they do get done. Pluto says ‘out with the old and in with the new,’ and we’d better be ready for it. If we’re not, this planet will simply have us wallow in our misery. Pluto asks us to transcend that which we know, redeem ourselves in the process, and come out stronger as a result.</a:t>
            </a:r>
            <a:endParaRPr lang="en-US" sz="2000" b="1" dirty="0">
              <a:solidFill>
                <a:schemeClr val="bg1"/>
              </a:solidFill>
            </a:endParaRPr>
          </a:p>
        </p:txBody>
      </p:sp>
    </p:spTree>
    <p:extLst>
      <p:ext uri="{BB962C8B-B14F-4D97-AF65-F5344CB8AC3E}">
        <p14:creationId xmlns:p14="http://schemas.microsoft.com/office/powerpoint/2010/main" val="2538365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826B63-8EC2-4738-6848-AE5BCDF66773}"/>
              </a:ext>
            </a:extLst>
          </p:cNvPr>
          <p:cNvSpPr txBox="1"/>
          <p:nvPr/>
        </p:nvSpPr>
        <p:spPr>
          <a:xfrm>
            <a:off x="739563" y="1634328"/>
            <a:ext cx="6945884" cy="4401205"/>
          </a:xfrm>
          <a:prstGeom prst="rect">
            <a:avLst/>
          </a:prstGeom>
          <a:noFill/>
        </p:spPr>
        <p:txBody>
          <a:bodyPr wrap="square">
            <a:spAutoFit/>
          </a:bodyPr>
          <a:lstStyle/>
          <a:p>
            <a:r>
              <a:rPr lang="en-US" sz="2800" b="0" i="0" dirty="0">
                <a:effectLst/>
                <a:latin typeface="Open Sans" panose="020B0606030504020204" pitchFamily="34" charset="0"/>
              </a:rPr>
              <a:t>To understand an individual accurately, it is necessary to perceive where the person lies along the continuum of Levels within  his or her type at a given time. </a:t>
            </a:r>
          </a:p>
          <a:p>
            <a:endParaRPr lang="en-US" sz="2800" dirty="0">
              <a:latin typeface="Open Sans" panose="020B0606030504020204" pitchFamily="34" charset="0"/>
            </a:endParaRPr>
          </a:p>
          <a:p>
            <a:r>
              <a:rPr lang="en-US" sz="2800" b="0" i="0" dirty="0">
                <a:effectLst/>
                <a:latin typeface="Open Sans" panose="020B0606030504020204" pitchFamily="34" charset="0"/>
              </a:rPr>
              <a:t>In other words, one must assess whether a person is in their healthy, average, or unhealthy range of functioning</a:t>
            </a:r>
            <a:endParaRPr lang="en-US" sz="2800" dirty="0"/>
          </a:p>
        </p:txBody>
      </p:sp>
      <p:pic>
        <p:nvPicPr>
          <p:cNvPr id="5" name="Picture 4" descr="A picture containing cloud, sky, building, outdoor&#10;&#10;Description automatically generated">
            <a:extLst>
              <a:ext uri="{FF2B5EF4-FFF2-40B4-BE49-F238E27FC236}">
                <a16:creationId xmlns:a16="http://schemas.microsoft.com/office/drawing/2014/main" id="{3AB74DEB-A8A3-24EE-452F-6F0DC18D760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69787" y="1389002"/>
            <a:ext cx="3519803" cy="3839205"/>
          </a:xfrm>
          <a:prstGeom prst="rect">
            <a:avLst/>
          </a:prstGeom>
        </p:spPr>
      </p:pic>
      <p:sp>
        <p:nvSpPr>
          <p:cNvPr id="6" name="TextBox 5">
            <a:extLst>
              <a:ext uri="{FF2B5EF4-FFF2-40B4-BE49-F238E27FC236}">
                <a16:creationId xmlns:a16="http://schemas.microsoft.com/office/drawing/2014/main" id="{17E6A814-20C6-E95B-B27F-498ACAAB4EE9}"/>
              </a:ext>
            </a:extLst>
          </p:cNvPr>
          <p:cNvSpPr txBox="1"/>
          <p:nvPr/>
        </p:nvSpPr>
        <p:spPr>
          <a:xfrm>
            <a:off x="8369787" y="5468998"/>
            <a:ext cx="3519803" cy="230832"/>
          </a:xfrm>
          <a:prstGeom prst="rect">
            <a:avLst/>
          </a:prstGeom>
          <a:noFill/>
        </p:spPr>
        <p:txBody>
          <a:bodyPr wrap="square" rtlCol="0">
            <a:spAutoFit/>
          </a:bodyPr>
          <a:lstStyle/>
          <a:p>
            <a:r>
              <a:rPr lang="en-US" sz="900" dirty="0">
                <a:hlinkClick r:id="rId4" tooltip="https://www.flickr.com/photos/fdecomite/5007786786/"/>
              </a:rPr>
              <a:t>This Photo</a:t>
            </a:r>
            <a:r>
              <a:rPr lang="en-US" sz="900" dirty="0"/>
              <a:t> by Unknown Author is licensed under </a:t>
            </a:r>
            <a:r>
              <a:rPr lang="en-US" sz="900" dirty="0">
                <a:hlinkClick r:id="rId5" tooltip="https://creativecommons.org/licenses/by/3.0/"/>
              </a:rPr>
              <a:t>CC BY</a:t>
            </a:r>
            <a:endParaRPr lang="en-US" sz="900" dirty="0"/>
          </a:p>
        </p:txBody>
      </p:sp>
    </p:spTree>
    <p:extLst>
      <p:ext uri="{BB962C8B-B14F-4D97-AF65-F5344CB8AC3E}">
        <p14:creationId xmlns:p14="http://schemas.microsoft.com/office/powerpoint/2010/main" val="365879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E43C84-A07B-55E1-9BEB-EE8B00D73715}"/>
              </a:ext>
            </a:extLst>
          </p:cNvPr>
          <p:cNvSpPr txBox="1"/>
          <p:nvPr/>
        </p:nvSpPr>
        <p:spPr>
          <a:xfrm>
            <a:off x="1578428" y="366623"/>
            <a:ext cx="8490857" cy="6124754"/>
          </a:xfrm>
          <a:prstGeom prst="rect">
            <a:avLst/>
          </a:prstGeom>
          <a:noFill/>
        </p:spPr>
        <p:txBody>
          <a:bodyPr wrap="square">
            <a:spAutoFit/>
          </a:bodyPr>
          <a:lstStyle/>
          <a:p>
            <a:pPr algn="l"/>
            <a:r>
              <a:rPr lang="en-US" b="1" i="0" dirty="0">
                <a:solidFill>
                  <a:srgbClr val="5E5E5E"/>
                </a:solidFill>
                <a:effectLst/>
                <a:latin typeface="Open Sans" panose="020B0606030504020204" pitchFamily="34" charset="0"/>
              </a:rPr>
              <a:t> </a:t>
            </a:r>
            <a:r>
              <a:rPr lang="en-US" sz="2800" b="1" i="0" u="sng" dirty="0">
                <a:effectLst/>
                <a:latin typeface="Open Sans" panose="020B0606030504020204" pitchFamily="34" charset="0"/>
              </a:rPr>
              <a:t>The Continuum of the Levels of Development</a:t>
            </a:r>
          </a:p>
          <a:p>
            <a:pPr algn="l"/>
            <a:endParaRPr lang="en-US" sz="2800" b="0" i="0" u="sng" dirty="0">
              <a:effectLst/>
              <a:latin typeface="Open Sans" panose="020B0606030504020204" pitchFamily="34" charset="0"/>
            </a:endParaRPr>
          </a:p>
          <a:p>
            <a:pPr algn="l"/>
            <a:r>
              <a:rPr lang="en-US" sz="2800" b="1" i="0" u="sng" dirty="0">
                <a:effectLst/>
                <a:latin typeface="Open Sans" panose="020B0606030504020204" pitchFamily="34" charset="0"/>
              </a:rPr>
              <a:t>Healthy</a:t>
            </a:r>
            <a:endParaRPr lang="en-US" sz="2800" b="0" i="0" u="sng" dirty="0">
              <a:effectLst/>
              <a:latin typeface="Open Sans" panose="020B0606030504020204" pitchFamily="34" charset="0"/>
            </a:endParaRPr>
          </a:p>
          <a:p>
            <a:pPr algn="l">
              <a:buFont typeface="Arial" panose="020B0604020202020204" pitchFamily="34" charset="0"/>
              <a:buChar char="•"/>
            </a:pPr>
            <a:r>
              <a:rPr lang="en-US" sz="2800" b="0" i="0" dirty="0">
                <a:effectLst/>
                <a:latin typeface="Open Sans" panose="020B0606030504020204" pitchFamily="34" charset="0"/>
              </a:rPr>
              <a:t>Level 1: The Level of Liberation</a:t>
            </a:r>
          </a:p>
          <a:p>
            <a:pPr algn="l">
              <a:buFont typeface="Arial" panose="020B0604020202020204" pitchFamily="34" charset="0"/>
              <a:buChar char="•"/>
            </a:pPr>
            <a:r>
              <a:rPr lang="en-US" sz="2800" b="0" i="0" dirty="0">
                <a:effectLst/>
                <a:latin typeface="Open Sans" panose="020B0606030504020204" pitchFamily="34" charset="0"/>
              </a:rPr>
              <a:t>Level 2: The Level of Psychological Capacity</a:t>
            </a:r>
          </a:p>
          <a:p>
            <a:pPr algn="l">
              <a:buFont typeface="Arial" panose="020B0604020202020204" pitchFamily="34" charset="0"/>
              <a:buChar char="•"/>
            </a:pPr>
            <a:r>
              <a:rPr lang="en-US" sz="2800" b="0" i="0" dirty="0">
                <a:effectLst/>
                <a:latin typeface="Open Sans" panose="020B0606030504020204" pitchFamily="34" charset="0"/>
              </a:rPr>
              <a:t>Level 3: The Level of Social Value</a:t>
            </a:r>
          </a:p>
          <a:p>
            <a:pPr algn="l"/>
            <a:r>
              <a:rPr lang="en-US" sz="2800" b="1" i="0" u="sng" dirty="0">
                <a:effectLst/>
                <a:latin typeface="Open Sans" panose="020B0606030504020204" pitchFamily="34" charset="0"/>
              </a:rPr>
              <a:t>Average</a:t>
            </a:r>
            <a:endParaRPr lang="en-US" sz="2800" b="0" i="0" u="sng" dirty="0">
              <a:effectLst/>
              <a:latin typeface="Open Sans" panose="020B0606030504020204" pitchFamily="34" charset="0"/>
            </a:endParaRPr>
          </a:p>
          <a:p>
            <a:pPr algn="l">
              <a:buFont typeface="Arial" panose="020B0604020202020204" pitchFamily="34" charset="0"/>
              <a:buChar char="•"/>
            </a:pPr>
            <a:r>
              <a:rPr lang="en-US" sz="2800" b="0" i="0" dirty="0">
                <a:effectLst/>
                <a:latin typeface="Open Sans" panose="020B0606030504020204" pitchFamily="34" charset="0"/>
              </a:rPr>
              <a:t>Level 4: The Level of Imbalance/ Social Role</a:t>
            </a:r>
          </a:p>
          <a:p>
            <a:pPr algn="l">
              <a:buFont typeface="Arial" panose="020B0604020202020204" pitchFamily="34" charset="0"/>
              <a:buChar char="•"/>
            </a:pPr>
            <a:r>
              <a:rPr lang="en-US" sz="2800" b="0" i="0" dirty="0">
                <a:effectLst/>
                <a:latin typeface="Open Sans" panose="020B0606030504020204" pitchFamily="34" charset="0"/>
              </a:rPr>
              <a:t>Level 5: The Level of Interpersonal Control</a:t>
            </a:r>
          </a:p>
          <a:p>
            <a:pPr algn="l">
              <a:buFont typeface="Arial" panose="020B0604020202020204" pitchFamily="34" charset="0"/>
              <a:buChar char="•"/>
            </a:pPr>
            <a:r>
              <a:rPr lang="en-US" sz="2800" b="0" i="0" dirty="0">
                <a:effectLst/>
                <a:latin typeface="Open Sans" panose="020B0606030504020204" pitchFamily="34" charset="0"/>
              </a:rPr>
              <a:t>Level 6: The Level of Overcompensation</a:t>
            </a:r>
          </a:p>
          <a:p>
            <a:pPr algn="l"/>
            <a:r>
              <a:rPr lang="en-US" sz="2800" b="1" i="0" u="sng" dirty="0">
                <a:effectLst/>
                <a:latin typeface="Open Sans" panose="020B0606030504020204" pitchFamily="34" charset="0"/>
              </a:rPr>
              <a:t>Unhealthy</a:t>
            </a:r>
            <a:endParaRPr lang="en-US" sz="2800" b="0" i="0" u="sng" dirty="0">
              <a:effectLst/>
              <a:latin typeface="Open Sans" panose="020B0606030504020204" pitchFamily="34" charset="0"/>
            </a:endParaRPr>
          </a:p>
          <a:p>
            <a:pPr algn="l">
              <a:buFont typeface="Arial" panose="020B0604020202020204" pitchFamily="34" charset="0"/>
              <a:buChar char="•"/>
            </a:pPr>
            <a:r>
              <a:rPr lang="en-US" sz="2800" b="0" i="0" dirty="0">
                <a:effectLst/>
                <a:latin typeface="Open Sans" panose="020B0606030504020204" pitchFamily="34" charset="0"/>
              </a:rPr>
              <a:t>Level 7: The Level of Violation</a:t>
            </a:r>
          </a:p>
          <a:p>
            <a:pPr algn="l">
              <a:buFont typeface="Arial" panose="020B0604020202020204" pitchFamily="34" charset="0"/>
              <a:buChar char="•"/>
            </a:pPr>
            <a:r>
              <a:rPr lang="en-US" sz="2800" b="0" i="0" dirty="0">
                <a:effectLst/>
                <a:latin typeface="Open Sans" panose="020B0606030504020204" pitchFamily="34" charset="0"/>
              </a:rPr>
              <a:t>Level 8: The Level of Obsession and Compulsion</a:t>
            </a:r>
          </a:p>
          <a:p>
            <a:pPr algn="l">
              <a:buFont typeface="Arial" panose="020B0604020202020204" pitchFamily="34" charset="0"/>
              <a:buChar char="•"/>
            </a:pPr>
            <a:r>
              <a:rPr lang="en-US" sz="2800" b="0" i="0" dirty="0">
                <a:effectLst/>
                <a:latin typeface="Open Sans" panose="020B0606030504020204" pitchFamily="34" charset="0"/>
              </a:rPr>
              <a:t>Level 9: The Level of Pathological Destructiveness</a:t>
            </a:r>
          </a:p>
        </p:txBody>
      </p:sp>
    </p:spTree>
    <p:extLst>
      <p:ext uri="{BB962C8B-B14F-4D97-AF65-F5344CB8AC3E}">
        <p14:creationId xmlns:p14="http://schemas.microsoft.com/office/powerpoint/2010/main" val="3842237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D63E94-7FE5-670A-6509-63E7B2EAA40D}"/>
              </a:ext>
            </a:extLst>
          </p:cNvPr>
          <p:cNvSpPr txBox="1"/>
          <p:nvPr/>
        </p:nvSpPr>
        <p:spPr>
          <a:xfrm>
            <a:off x="642257" y="1460251"/>
            <a:ext cx="8186057" cy="2677656"/>
          </a:xfrm>
          <a:prstGeom prst="rect">
            <a:avLst/>
          </a:prstGeom>
          <a:noFill/>
        </p:spPr>
        <p:txBody>
          <a:bodyPr wrap="square">
            <a:spAutoFit/>
          </a:bodyPr>
          <a:lstStyle/>
          <a:p>
            <a:r>
              <a:rPr lang="en-US" sz="2400" b="1" i="0" dirty="0">
                <a:effectLst/>
                <a:latin typeface="Open Sans" panose="020B0606030504020204" pitchFamily="34" charset="0"/>
              </a:rPr>
              <a:t>One of the most profound ways of understanding the Levels is as a </a:t>
            </a:r>
            <a:r>
              <a:rPr lang="en-US" sz="2400" b="1" i="1" dirty="0">
                <a:effectLst/>
                <a:latin typeface="Open Sans" panose="020B0606030504020204" pitchFamily="34" charset="0"/>
              </a:rPr>
              <a:t>measure of our capacity to be present</a:t>
            </a:r>
            <a:r>
              <a:rPr lang="en-US" sz="2400" b="1" i="0" dirty="0">
                <a:effectLst/>
                <a:latin typeface="Open Sans" panose="020B0606030504020204" pitchFamily="34" charset="0"/>
              </a:rPr>
              <a:t>. </a:t>
            </a:r>
          </a:p>
          <a:p>
            <a:endParaRPr lang="en-US" sz="2400" b="1" dirty="0">
              <a:latin typeface="Open Sans" panose="020B0606030504020204" pitchFamily="34" charset="0"/>
            </a:endParaRPr>
          </a:p>
          <a:p>
            <a:r>
              <a:rPr lang="en-US" sz="2400" b="1" i="0" dirty="0">
                <a:effectLst/>
                <a:latin typeface="Open Sans" panose="020B0606030504020204" pitchFamily="34" charset="0"/>
              </a:rPr>
              <a:t>The more we move down the Levels, the more identified we are with our ego and its increasingly negative and restrictive patterns.</a:t>
            </a:r>
            <a:endParaRPr lang="en-US" sz="2400" b="1" dirty="0"/>
          </a:p>
        </p:txBody>
      </p:sp>
      <p:pic>
        <p:nvPicPr>
          <p:cNvPr id="5" name="Graphic 4" descr="Pyramid with solid fill">
            <a:extLst>
              <a:ext uri="{FF2B5EF4-FFF2-40B4-BE49-F238E27FC236}">
                <a16:creationId xmlns:a16="http://schemas.microsoft.com/office/drawing/2014/main" id="{2C9604D1-A954-618D-329D-CA8845D77E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88086" y="3190965"/>
            <a:ext cx="3570514" cy="3570514"/>
          </a:xfrm>
          <a:prstGeom prst="rect">
            <a:avLst/>
          </a:prstGeom>
        </p:spPr>
      </p:pic>
    </p:spTree>
    <p:extLst>
      <p:ext uri="{BB962C8B-B14F-4D97-AF65-F5344CB8AC3E}">
        <p14:creationId xmlns:p14="http://schemas.microsoft.com/office/powerpoint/2010/main" val="786333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720BFA-6E10-8BAA-F936-4B3A1F289048}"/>
              </a:ext>
            </a:extLst>
          </p:cNvPr>
          <p:cNvSpPr txBox="1"/>
          <p:nvPr/>
        </p:nvSpPr>
        <p:spPr>
          <a:xfrm>
            <a:off x="1540328" y="1905897"/>
            <a:ext cx="9111344" cy="4093428"/>
          </a:xfrm>
          <a:prstGeom prst="rect">
            <a:avLst/>
          </a:prstGeom>
          <a:noFill/>
        </p:spPr>
        <p:txBody>
          <a:bodyPr wrap="square">
            <a:spAutoFit/>
          </a:bodyPr>
          <a:lstStyle/>
          <a:p>
            <a:r>
              <a:rPr lang="en-US" sz="2000" b="1" i="0" dirty="0">
                <a:effectLst/>
                <a:latin typeface="Open Sans" panose="020B0606030504020204" pitchFamily="34" charset="0"/>
              </a:rPr>
              <a:t>for each type is indicated by the sequence of numbers 1-4-2-8-5-7-1. This means that an average to unhealthy One under stress will eventually behave like an average to unhealthy Four; an average to unhealthy Four will act out their stress like an average to unhealthy Two; an average to unhealthy Two will act out under stress like an Eight, an Eight will act out under stress like a Five, a Five will act out like a Seven, and a Seven will act out like a One. (An easy way to remember the sequence is to realize that 1-4 or 14 doubles to 28, and that doubles to 57—or almost so. us, 1-4-2-8-5-7—and the sequence returns to 1 and begins again.) Likewise, on the equilateral triangle, the sequence is 9-6-3-9: a stressed out Nine will act out like a Six, a stressed out Six will act out like a Three, and a stressed out Three will act out like a Nine.</a:t>
            </a:r>
            <a:endParaRPr lang="en-US" sz="2000" b="1" dirty="0"/>
          </a:p>
        </p:txBody>
      </p:sp>
      <p:sp>
        <p:nvSpPr>
          <p:cNvPr id="5" name="TextBox 4">
            <a:extLst>
              <a:ext uri="{FF2B5EF4-FFF2-40B4-BE49-F238E27FC236}">
                <a16:creationId xmlns:a16="http://schemas.microsoft.com/office/drawing/2014/main" id="{A7C29D91-3896-AD21-53D6-9E0E962E26B9}"/>
              </a:ext>
            </a:extLst>
          </p:cNvPr>
          <p:cNvSpPr txBox="1"/>
          <p:nvPr/>
        </p:nvSpPr>
        <p:spPr>
          <a:xfrm>
            <a:off x="1807029" y="505123"/>
            <a:ext cx="8055428" cy="1077218"/>
          </a:xfrm>
          <a:prstGeom prst="rect">
            <a:avLst/>
          </a:prstGeom>
          <a:noFill/>
        </p:spPr>
        <p:txBody>
          <a:bodyPr wrap="square">
            <a:spAutoFit/>
          </a:bodyPr>
          <a:lstStyle/>
          <a:p>
            <a:r>
              <a:rPr lang="en-US" sz="3200" b="1" i="0" u="sng" dirty="0">
                <a:effectLst/>
                <a:latin typeface="Open Sans" panose="020B0606030504020204" pitchFamily="34" charset="0"/>
              </a:rPr>
              <a:t>The Direction of Disintegration or Stress</a:t>
            </a:r>
            <a:endParaRPr lang="en-US" sz="3200" b="1" u="sng" dirty="0"/>
          </a:p>
        </p:txBody>
      </p:sp>
    </p:spTree>
    <p:extLst>
      <p:ext uri="{BB962C8B-B14F-4D97-AF65-F5344CB8AC3E}">
        <p14:creationId xmlns:p14="http://schemas.microsoft.com/office/powerpoint/2010/main" val="694259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pic>
        <p:nvPicPr>
          <p:cNvPr id="2050" name="Picture 2" descr="The Direction of Disintegration (Stress)1-4-2-8-5-7-19-6-3-9">
            <a:extLst>
              <a:ext uri="{FF2B5EF4-FFF2-40B4-BE49-F238E27FC236}">
                <a16:creationId xmlns:a16="http://schemas.microsoft.com/office/drawing/2014/main" id="{249295C1-DF55-09BE-EA72-9DFAAC8DE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0371" y="1815192"/>
            <a:ext cx="4071257" cy="43257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F1B187A-2990-3E97-2432-4D33B8D21BA6}"/>
              </a:ext>
            </a:extLst>
          </p:cNvPr>
          <p:cNvSpPr txBox="1"/>
          <p:nvPr/>
        </p:nvSpPr>
        <p:spPr>
          <a:xfrm>
            <a:off x="3733800" y="499382"/>
            <a:ext cx="6096000" cy="954107"/>
          </a:xfrm>
          <a:prstGeom prst="rect">
            <a:avLst/>
          </a:prstGeom>
          <a:noFill/>
        </p:spPr>
        <p:txBody>
          <a:bodyPr wrap="square">
            <a:spAutoFit/>
          </a:bodyPr>
          <a:lstStyle/>
          <a:p>
            <a:r>
              <a:rPr lang="en-US" sz="2800" b="1" i="0" u="sng" dirty="0">
                <a:effectLst/>
                <a:latin typeface="Open Sans" panose="020B0606030504020204" pitchFamily="34" charset="0"/>
              </a:rPr>
              <a:t>The Direction of Disintegration or Stress</a:t>
            </a:r>
            <a:endParaRPr lang="en-US" sz="2800" b="1" u="sng" dirty="0"/>
          </a:p>
        </p:txBody>
      </p:sp>
    </p:spTree>
    <p:extLst>
      <p:ext uri="{BB962C8B-B14F-4D97-AF65-F5344CB8AC3E}">
        <p14:creationId xmlns:p14="http://schemas.microsoft.com/office/powerpoint/2010/main" val="658708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2FB659-74F5-4492-ACBB-8F3B98283BF9}"/>
              </a:ext>
            </a:extLst>
          </p:cNvPr>
          <p:cNvSpPr txBox="1"/>
          <p:nvPr/>
        </p:nvSpPr>
        <p:spPr>
          <a:xfrm>
            <a:off x="1883228" y="812899"/>
            <a:ext cx="7794172" cy="5570756"/>
          </a:xfrm>
          <a:prstGeom prst="rect">
            <a:avLst/>
          </a:prstGeom>
          <a:noFill/>
        </p:spPr>
        <p:txBody>
          <a:bodyPr wrap="square">
            <a:spAutoFit/>
          </a:bodyPr>
          <a:lstStyle/>
          <a:p>
            <a:r>
              <a:rPr lang="en-US" sz="3200" b="1" i="0" u="sng" dirty="0">
                <a:effectLst/>
                <a:latin typeface="Open Sans" panose="020B0606030504020204" pitchFamily="34" charset="0"/>
              </a:rPr>
              <a:t>The Direction of Integration or Growth </a:t>
            </a:r>
          </a:p>
          <a:p>
            <a:endParaRPr lang="en-US" sz="3200" b="1" i="0" dirty="0">
              <a:effectLst/>
              <a:latin typeface="Open Sans" panose="020B0606030504020204" pitchFamily="34" charset="0"/>
            </a:endParaRPr>
          </a:p>
          <a:p>
            <a:r>
              <a:rPr lang="en-US" sz="2000" b="1" i="0" dirty="0">
                <a:effectLst/>
                <a:latin typeface="Open Sans" panose="020B0606030504020204" pitchFamily="34" charset="0"/>
              </a:rPr>
              <a:t>is indicated for each type by the reverse of the sequences for disintegration. Each type moves toward integration in a direction that is the opposite of its unhealthy direction. Thus, the sequence for the Direction of Integration is 1-7-5-8-2-4-1: an integrating One goes to Seven, an integrating Seven goes to Five, an integrating Five goes to Eight, an integrating Eight goes to Two, an integrating Two goes to Four, and an integrating Four goes to One. On the equilateral triangle, the sequence is 9-3-6-9: an integrating Nine will go to Three, an integrating Three will go to Six, and an integrating Six will go to Nine. You can see how this works by following the direction of the arrows on the following Enneagram.</a:t>
            </a:r>
            <a:endParaRPr lang="en-US" sz="2000" b="1" dirty="0"/>
          </a:p>
        </p:txBody>
      </p:sp>
    </p:spTree>
    <p:extLst>
      <p:ext uri="{BB962C8B-B14F-4D97-AF65-F5344CB8AC3E}">
        <p14:creationId xmlns:p14="http://schemas.microsoft.com/office/powerpoint/2010/main" val="2286359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pic>
        <p:nvPicPr>
          <p:cNvPr id="3074" name="Picture 2" descr="The Direction of Integration (Growth)1-7-5-8-2-4-19-3-6-9">
            <a:extLst>
              <a:ext uri="{FF2B5EF4-FFF2-40B4-BE49-F238E27FC236}">
                <a16:creationId xmlns:a16="http://schemas.microsoft.com/office/drawing/2014/main" id="{67595494-A033-AABC-2A0A-5FC0C188D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0372" y="1836965"/>
            <a:ext cx="3886200" cy="41290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30F0DCB-86E0-FBC3-68EC-CE9AAB6DD7D9}"/>
              </a:ext>
            </a:extLst>
          </p:cNvPr>
          <p:cNvSpPr txBox="1"/>
          <p:nvPr/>
        </p:nvSpPr>
        <p:spPr>
          <a:xfrm>
            <a:off x="3592286" y="414893"/>
            <a:ext cx="6096000" cy="954107"/>
          </a:xfrm>
          <a:prstGeom prst="rect">
            <a:avLst/>
          </a:prstGeom>
          <a:noFill/>
        </p:spPr>
        <p:txBody>
          <a:bodyPr wrap="square">
            <a:spAutoFit/>
          </a:bodyPr>
          <a:lstStyle/>
          <a:p>
            <a:r>
              <a:rPr lang="en-US" sz="2800" b="1" i="0" u="sng" dirty="0">
                <a:effectLst/>
                <a:latin typeface="Open Sans" panose="020B0606030504020204" pitchFamily="34" charset="0"/>
              </a:rPr>
              <a:t>The Direction of Integration or Growth </a:t>
            </a:r>
          </a:p>
        </p:txBody>
      </p:sp>
    </p:spTree>
    <p:extLst>
      <p:ext uri="{BB962C8B-B14F-4D97-AF65-F5344CB8AC3E}">
        <p14:creationId xmlns:p14="http://schemas.microsoft.com/office/powerpoint/2010/main" val="191002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0B28E6-41FA-C181-BD64-6D8FC7E42B45}"/>
              </a:ext>
            </a:extLst>
          </p:cNvPr>
          <p:cNvSpPr txBox="1"/>
          <p:nvPr/>
        </p:nvSpPr>
        <p:spPr>
          <a:xfrm>
            <a:off x="1436914" y="1001485"/>
            <a:ext cx="5823857" cy="4524315"/>
          </a:xfrm>
          <a:prstGeom prst="rect">
            <a:avLst/>
          </a:prstGeom>
          <a:noFill/>
        </p:spPr>
        <p:txBody>
          <a:bodyPr wrap="square" rtlCol="0">
            <a:spAutoFit/>
          </a:bodyPr>
          <a:lstStyle/>
          <a:p>
            <a:r>
              <a:rPr lang="en-US" sz="3200" b="1" u="sng" dirty="0"/>
              <a:t>The 3 Instincts:</a:t>
            </a:r>
          </a:p>
          <a:p>
            <a:endParaRPr lang="en-US" sz="3200" b="1" u="sng" dirty="0"/>
          </a:p>
          <a:p>
            <a:r>
              <a:rPr lang="en-US" sz="3200" b="1" u="sng" dirty="0"/>
              <a:t>Self-preservation</a:t>
            </a:r>
          </a:p>
          <a:p>
            <a:endParaRPr lang="en-US" sz="3200" b="1" u="sng" dirty="0"/>
          </a:p>
          <a:p>
            <a:r>
              <a:rPr lang="en-US" sz="3200" b="1" u="sng" dirty="0"/>
              <a:t>Sexual attraction</a:t>
            </a:r>
          </a:p>
          <a:p>
            <a:endParaRPr lang="en-US" sz="3200" b="1" u="sng" dirty="0"/>
          </a:p>
          <a:p>
            <a:r>
              <a:rPr lang="en-US" sz="3200" b="1" u="sng" dirty="0"/>
              <a:t>Social adaptive</a:t>
            </a:r>
          </a:p>
          <a:p>
            <a:endParaRPr lang="en-US" sz="3200" b="1" u="sng" dirty="0"/>
          </a:p>
          <a:p>
            <a:endParaRPr lang="en-US" sz="3200" b="1" u="sng" dirty="0"/>
          </a:p>
        </p:txBody>
      </p:sp>
    </p:spTree>
    <p:extLst>
      <p:ext uri="{BB962C8B-B14F-4D97-AF65-F5344CB8AC3E}">
        <p14:creationId xmlns:p14="http://schemas.microsoft.com/office/powerpoint/2010/main" val="389467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Enneagram - Start Enneagram Test Now!">
            <a:extLst>
              <a:ext uri="{FF2B5EF4-FFF2-40B4-BE49-F238E27FC236}">
                <a16:creationId xmlns:a16="http://schemas.microsoft.com/office/drawing/2014/main" id="{B5E3CDC1-88F2-217C-0B15-7E232BE434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7236" y="210174"/>
            <a:ext cx="649446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ACB6EF3-1DE6-031D-B1E4-FF1908D316C9}"/>
              </a:ext>
            </a:extLst>
          </p:cNvPr>
          <p:cNvSpPr txBox="1"/>
          <p:nvPr/>
        </p:nvSpPr>
        <p:spPr>
          <a:xfrm>
            <a:off x="457199" y="700989"/>
            <a:ext cx="1839687" cy="2031325"/>
          </a:xfrm>
          <a:prstGeom prst="rect">
            <a:avLst/>
          </a:prstGeom>
          <a:noFill/>
        </p:spPr>
        <p:txBody>
          <a:bodyPr wrap="square" rtlCol="0">
            <a:spAutoFit/>
          </a:bodyPr>
          <a:lstStyle/>
          <a:p>
            <a:r>
              <a:rPr lang="en-US" b="1" dirty="0"/>
              <a:t>Within the circle there is a path of Integration or Growth, as in  1 to 7 and so on.</a:t>
            </a:r>
          </a:p>
        </p:txBody>
      </p:sp>
      <p:sp>
        <p:nvSpPr>
          <p:cNvPr id="3" name="TextBox 2">
            <a:extLst>
              <a:ext uri="{FF2B5EF4-FFF2-40B4-BE49-F238E27FC236}">
                <a16:creationId xmlns:a16="http://schemas.microsoft.com/office/drawing/2014/main" id="{5E347011-2FF6-24FE-53E0-87BCE93941FF}"/>
              </a:ext>
            </a:extLst>
          </p:cNvPr>
          <p:cNvSpPr txBox="1"/>
          <p:nvPr/>
        </p:nvSpPr>
        <p:spPr>
          <a:xfrm>
            <a:off x="9433235" y="4746173"/>
            <a:ext cx="2177144" cy="1754326"/>
          </a:xfrm>
          <a:prstGeom prst="rect">
            <a:avLst/>
          </a:prstGeom>
          <a:noFill/>
        </p:spPr>
        <p:txBody>
          <a:bodyPr wrap="square" rtlCol="0">
            <a:spAutoFit/>
          </a:bodyPr>
          <a:lstStyle/>
          <a:p>
            <a:r>
              <a:rPr lang="en-US" b="1" dirty="0"/>
              <a:t>Or the reverse, a path of Disintegration or Stress as from 1 to 4 and so on.</a:t>
            </a:r>
          </a:p>
        </p:txBody>
      </p:sp>
      <p:sp>
        <p:nvSpPr>
          <p:cNvPr id="4" name="TextBox 3">
            <a:extLst>
              <a:ext uri="{FF2B5EF4-FFF2-40B4-BE49-F238E27FC236}">
                <a16:creationId xmlns:a16="http://schemas.microsoft.com/office/drawing/2014/main" id="{534B0130-7FE7-DA5B-3342-E9DDC7EE8F01}"/>
              </a:ext>
            </a:extLst>
          </p:cNvPr>
          <p:cNvSpPr txBox="1"/>
          <p:nvPr/>
        </p:nvSpPr>
        <p:spPr>
          <a:xfrm>
            <a:off x="581621" y="5023171"/>
            <a:ext cx="1925615" cy="1477328"/>
          </a:xfrm>
          <a:prstGeom prst="rect">
            <a:avLst/>
          </a:prstGeom>
          <a:noFill/>
        </p:spPr>
        <p:txBody>
          <a:bodyPr wrap="square" rtlCol="0">
            <a:spAutoFit/>
          </a:bodyPr>
          <a:lstStyle/>
          <a:p>
            <a:r>
              <a:rPr lang="en-US" b="1" dirty="0"/>
              <a:t>The integrated person completes the circle. </a:t>
            </a:r>
          </a:p>
        </p:txBody>
      </p:sp>
      <p:pic>
        <p:nvPicPr>
          <p:cNvPr id="6" name="Picture 5" descr="A silhouette of a person meditating in the middle of a yin yang symbol&#10;&#10;Description automatically generated with low confidence">
            <a:extLst>
              <a:ext uri="{FF2B5EF4-FFF2-40B4-BE49-F238E27FC236}">
                <a16:creationId xmlns:a16="http://schemas.microsoft.com/office/drawing/2014/main" id="{C073D9BD-2003-09C0-1E67-76C589FB3D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3235" y="357501"/>
            <a:ext cx="2473462" cy="1388061"/>
          </a:xfrm>
          <a:prstGeom prst="rect">
            <a:avLst/>
          </a:prstGeom>
        </p:spPr>
      </p:pic>
    </p:spTree>
    <p:extLst>
      <p:ext uri="{BB962C8B-B14F-4D97-AF65-F5344CB8AC3E}">
        <p14:creationId xmlns:p14="http://schemas.microsoft.com/office/powerpoint/2010/main" val="2777333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B8828A-634F-DFBF-F7EA-B824ED09AA65}"/>
              </a:ext>
            </a:extLst>
          </p:cNvPr>
          <p:cNvSpPr txBox="1"/>
          <p:nvPr/>
        </p:nvSpPr>
        <p:spPr>
          <a:xfrm>
            <a:off x="1502229" y="1123691"/>
            <a:ext cx="9187542" cy="4893647"/>
          </a:xfrm>
          <a:prstGeom prst="rect">
            <a:avLst/>
          </a:prstGeom>
          <a:noFill/>
        </p:spPr>
        <p:txBody>
          <a:bodyPr wrap="square">
            <a:spAutoFit/>
          </a:bodyPr>
          <a:lstStyle/>
          <a:p>
            <a:r>
              <a:rPr lang="en-US" sz="2400" b="1" i="0" dirty="0">
                <a:solidFill>
                  <a:schemeClr val="bg1"/>
                </a:solidFill>
                <a:effectLst/>
                <a:latin typeface="Open Sans" panose="020B0606030504020204" pitchFamily="34" charset="0"/>
              </a:rPr>
              <a:t>Ultimately, the goal is for each of us to “move around” the Enneagram, integrating what each type symbolizes and acquiring the healthy potentials of </a:t>
            </a:r>
            <a:r>
              <a:rPr lang="en-US" sz="2400" b="1" i="1" dirty="0">
                <a:solidFill>
                  <a:schemeClr val="bg1"/>
                </a:solidFill>
                <a:effectLst/>
                <a:latin typeface="Open Sans" panose="020B0606030504020204" pitchFamily="34" charset="0"/>
              </a:rPr>
              <a:t>all the types</a:t>
            </a:r>
            <a:r>
              <a:rPr lang="en-US" sz="2400" b="1" i="0" dirty="0">
                <a:solidFill>
                  <a:schemeClr val="bg1"/>
                </a:solidFill>
                <a:effectLst/>
                <a:latin typeface="Open Sans" panose="020B0606030504020204" pitchFamily="34" charset="0"/>
              </a:rPr>
              <a:t>. The ideal is to become a balanced, fully functioning person who can draw on the power (or from the Latin, “virtue”) of each as needed. Each of the types of the Enneagram symbolizes different important aspects of what we need to achieve this end. </a:t>
            </a:r>
          </a:p>
          <a:p>
            <a:endParaRPr lang="en-US" sz="2400" b="1" i="0" dirty="0">
              <a:solidFill>
                <a:schemeClr val="bg1"/>
              </a:solidFill>
              <a:effectLst/>
              <a:latin typeface="Open Sans" panose="020B0606030504020204" pitchFamily="34" charset="0"/>
            </a:endParaRPr>
          </a:p>
          <a:p>
            <a:r>
              <a:rPr lang="en-US" sz="2400" b="1" i="0" dirty="0">
                <a:solidFill>
                  <a:schemeClr val="bg1"/>
                </a:solidFill>
                <a:effectLst/>
                <a:latin typeface="Open Sans" panose="020B0606030504020204" pitchFamily="34" charset="0"/>
              </a:rPr>
              <a:t>The personality type we begin life with is therefore less important ultimately than how well (or badly) we use our type as the beginning point for our self-development and self-realization.</a:t>
            </a:r>
            <a:endParaRPr lang="en-US" sz="2400" b="1" dirty="0">
              <a:solidFill>
                <a:schemeClr val="bg1"/>
              </a:solidFill>
            </a:endParaRPr>
          </a:p>
        </p:txBody>
      </p:sp>
    </p:spTree>
    <p:extLst>
      <p:ext uri="{BB962C8B-B14F-4D97-AF65-F5344CB8AC3E}">
        <p14:creationId xmlns:p14="http://schemas.microsoft.com/office/powerpoint/2010/main" val="3064159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pic>
        <p:nvPicPr>
          <p:cNvPr id="1026" name="Picture 2" descr="The Centers of the Enneagram">
            <a:extLst>
              <a:ext uri="{FF2B5EF4-FFF2-40B4-BE49-F238E27FC236}">
                <a16:creationId xmlns:a16="http://schemas.microsoft.com/office/drawing/2014/main" id="{6EBAFFDB-D489-8FEF-6363-BE083E799F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611" y="1370744"/>
            <a:ext cx="7769010" cy="45728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4D8AA26-C038-CD9F-C704-3DCC5AD493FA}"/>
              </a:ext>
            </a:extLst>
          </p:cNvPr>
          <p:cNvSpPr txBox="1"/>
          <p:nvPr/>
        </p:nvSpPr>
        <p:spPr>
          <a:xfrm>
            <a:off x="5181601" y="652437"/>
            <a:ext cx="3102429" cy="523220"/>
          </a:xfrm>
          <a:prstGeom prst="rect">
            <a:avLst/>
          </a:prstGeom>
          <a:noFill/>
        </p:spPr>
        <p:txBody>
          <a:bodyPr wrap="square" rtlCol="0">
            <a:spAutoFit/>
          </a:bodyPr>
          <a:lstStyle/>
          <a:p>
            <a:r>
              <a:rPr lang="en-US" sz="2800" b="1" dirty="0"/>
              <a:t>Anger</a:t>
            </a:r>
          </a:p>
        </p:txBody>
      </p:sp>
      <p:sp>
        <p:nvSpPr>
          <p:cNvPr id="3" name="TextBox 2">
            <a:extLst>
              <a:ext uri="{FF2B5EF4-FFF2-40B4-BE49-F238E27FC236}">
                <a16:creationId xmlns:a16="http://schemas.microsoft.com/office/drawing/2014/main" id="{2BA8AFF6-578A-78EE-30E7-E98FA169C06C}"/>
              </a:ext>
            </a:extLst>
          </p:cNvPr>
          <p:cNvSpPr txBox="1"/>
          <p:nvPr/>
        </p:nvSpPr>
        <p:spPr>
          <a:xfrm>
            <a:off x="10156371" y="3428999"/>
            <a:ext cx="1796143" cy="523220"/>
          </a:xfrm>
          <a:prstGeom prst="rect">
            <a:avLst/>
          </a:prstGeom>
          <a:noFill/>
        </p:spPr>
        <p:txBody>
          <a:bodyPr wrap="square" rtlCol="0">
            <a:spAutoFit/>
          </a:bodyPr>
          <a:lstStyle/>
          <a:p>
            <a:r>
              <a:rPr lang="en-US" sz="2800" b="1" dirty="0"/>
              <a:t>shame</a:t>
            </a:r>
          </a:p>
        </p:txBody>
      </p:sp>
      <p:sp>
        <p:nvSpPr>
          <p:cNvPr id="4" name="TextBox 3">
            <a:extLst>
              <a:ext uri="{FF2B5EF4-FFF2-40B4-BE49-F238E27FC236}">
                <a16:creationId xmlns:a16="http://schemas.microsoft.com/office/drawing/2014/main" id="{F43461F8-E529-69E9-FABC-5922A5147A0D}"/>
              </a:ext>
            </a:extLst>
          </p:cNvPr>
          <p:cNvSpPr txBox="1"/>
          <p:nvPr/>
        </p:nvSpPr>
        <p:spPr>
          <a:xfrm>
            <a:off x="628328" y="3396694"/>
            <a:ext cx="1561408" cy="523220"/>
          </a:xfrm>
          <a:prstGeom prst="rect">
            <a:avLst/>
          </a:prstGeom>
          <a:noFill/>
        </p:spPr>
        <p:txBody>
          <a:bodyPr wrap="square" rtlCol="0">
            <a:spAutoFit/>
          </a:bodyPr>
          <a:lstStyle/>
          <a:p>
            <a:r>
              <a:rPr lang="en-US" sz="2800" b="1" dirty="0"/>
              <a:t>Fear</a:t>
            </a:r>
          </a:p>
        </p:txBody>
      </p:sp>
    </p:spTree>
    <p:extLst>
      <p:ext uri="{BB962C8B-B14F-4D97-AF65-F5344CB8AC3E}">
        <p14:creationId xmlns:p14="http://schemas.microsoft.com/office/powerpoint/2010/main" val="1466851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9C2DBE-D977-2F08-03A9-A4F76380D754}"/>
              </a:ext>
            </a:extLst>
          </p:cNvPr>
          <p:cNvSpPr txBox="1"/>
          <p:nvPr/>
        </p:nvSpPr>
        <p:spPr>
          <a:xfrm>
            <a:off x="631371" y="1260551"/>
            <a:ext cx="10929257" cy="4154984"/>
          </a:xfrm>
          <a:prstGeom prst="rect">
            <a:avLst/>
          </a:prstGeom>
          <a:noFill/>
        </p:spPr>
        <p:txBody>
          <a:bodyPr wrap="square">
            <a:spAutoFit/>
          </a:bodyPr>
          <a:lstStyle/>
          <a:p>
            <a:pPr algn="l"/>
            <a:r>
              <a:rPr lang="en-US" sz="2400" b="1" i="0" dirty="0">
                <a:solidFill>
                  <a:schemeClr val="bg1"/>
                </a:solidFill>
                <a:effectLst/>
                <a:latin typeface="Open Sans" panose="020B0606030504020204" pitchFamily="34" charset="0"/>
              </a:rPr>
              <a:t>Type One is principled, purposeful, self-controlled, and perfectionistic.</a:t>
            </a:r>
          </a:p>
          <a:p>
            <a:pPr algn="l"/>
            <a:r>
              <a:rPr lang="en-US" sz="2400" b="1" i="0" dirty="0">
                <a:solidFill>
                  <a:schemeClr val="bg1"/>
                </a:solidFill>
                <a:effectLst/>
                <a:latin typeface="Open Sans" panose="020B0606030504020204" pitchFamily="34" charset="0"/>
              </a:rPr>
              <a:t>Type Two is generous, demonstrative, people-pleasing, and possessive.</a:t>
            </a:r>
          </a:p>
          <a:p>
            <a:pPr algn="l"/>
            <a:r>
              <a:rPr lang="en-US" sz="2400" b="1" i="0" dirty="0">
                <a:solidFill>
                  <a:schemeClr val="bg1"/>
                </a:solidFill>
                <a:effectLst/>
                <a:latin typeface="Open Sans" panose="020B0606030504020204" pitchFamily="34" charset="0"/>
              </a:rPr>
              <a:t>Type Three is adaptable, excelling, driven, and image-conscious.</a:t>
            </a:r>
          </a:p>
          <a:p>
            <a:pPr algn="l"/>
            <a:endParaRPr lang="en-US" sz="2400" b="1" i="0" dirty="0">
              <a:effectLst/>
              <a:latin typeface="Open Sans" panose="020B0606030504020204" pitchFamily="34" charset="0"/>
            </a:endParaRPr>
          </a:p>
          <a:p>
            <a:pPr algn="l"/>
            <a:r>
              <a:rPr lang="en-US" sz="2400" b="1" i="0" dirty="0">
                <a:effectLst/>
                <a:latin typeface="Open Sans" panose="020B0606030504020204" pitchFamily="34" charset="0"/>
              </a:rPr>
              <a:t>Type Four is expressive, dramatic, self-absorbed, and temperamental.</a:t>
            </a:r>
          </a:p>
          <a:p>
            <a:pPr algn="l"/>
            <a:r>
              <a:rPr lang="en-US" sz="2400" b="1" i="0" dirty="0">
                <a:effectLst/>
                <a:latin typeface="Open Sans" panose="020B0606030504020204" pitchFamily="34" charset="0"/>
              </a:rPr>
              <a:t>Type Five is perceptive, innovative, secretive, and isolated.</a:t>
            </a:r>
          </a:p>
          <a:p>
            <a:pPr algn="l"/>
            <a:r>
              <a:rPr lang="en-US" sz="2400" b="1" i="0" dirty="0">
                <a:effectLst/>
                <a:latin typeface="Open Sans" panose="020B0606030504020204" pitchFamily="34" charset="0"/>
              </a:rPr>
              <a:t>Type Six is engaging, responsible, anxious, and suspicious.</a:t>
            </a:r>
          </a:p>
          <a:p>
            <a:pPr algn="l"/>
            <a:endParaRPr lang="en-US" sz="2400" b="1" i="0" dirty="0">
              <a:effectLst/>
              <a:latin typeface="Open Sans" panose="020B0606030504020204" pitchFamily="34" charset="0"/>
            </a:endParaRPr>
          </a:p>
          <a:p>
            <a:pPr algn="l"/>
            <a:r>
              <a:rPr lang="en-US" sz="2400" b="1" i="0" dirty="0">
                <a:solidFill>
                  <a:schemeClr val="bg1"/>
                </a:solidFill>
                <a:effectLst/>
                <a:latin typeface="Open Sans" panose="020B0606030504020204" pitchFamily="34" charset="0"/>
              </a:rPr>
              <a:t>Type Seven is spontaneous, versatile, acquisitive, and scattered.</a:t>
            </a:r>
          </a:p>
          <a:p>
            <a:pPr algn="l"/>
            <a:r>
              <a:rPr lang="en-US" sz="2400" b="1" i="0" dirty="0">
                <a:solidFill>
                  <a:schemeClr val="bg1"/>
                </a:solidFill>
                <a:effectLst/>
                <a:latin typeface="Open Sans" panose="020B0606030504020204" pitchFamily="34" charset="0"/>
              </a:rPr>
              <a:t>Type Eight is self-confident, decisive, willful, and confrontational.</a:t>
            </a:r>
          </a:p>
          <a:p>
            <a:pPr algn="l"/>
            <a:r>
              <a:rPr lang="en-US" sz="2400" b="1" i="0" dirty="0">
                <a:solidFill>
                  <a:schemeClr val="bg1"/>
                </a:solidFill>
                <a:effectLst/>
                <a:latin typeface="Open Sans" panose="020B0606030504020204" pitchFamily="34" charset="0"/>
              </a:rPr>
              <a:t>Type Nine is receptive, reassuring, complacent, and resigned.</a:t>
            </a:r>
          </a:p>
        </p:txBody>
      </p:sp>
    </p:spTree>
    <p:extLst>
      <p:ext uri="{BB962C8B-B14F-4D97-AF65-F5344CB8AC3E}">
        <p14:creationId xmlns:p14="http://schemas.microsoft.com/office/powerpoint/2010/main" val="2850979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851176-CC0E-D13A-C6A3-86E7BDA732F5}"/>
              </a:ext>
            </a:extLst>
          </p:cNvPr>
          <p:cNvSpPr txBox="1"/>
          <p:nvPr/>
        </p:nvSpPr>
        <p:spPr>
          <a:xfrm>
            <a:off x="1208314" y="859970"/>
            <a:ext cx="7075715" cy="1384995"/>
          </a:xfrm>
          <a:prstGeom prst="rect">
            <a:avLst/>
          </a:prstGeom>
          <a:noFill/>
        </p:spPr>
        <p:txBody>
          <a:bodyPr wrap="square" rtlCol="0">
            <a:spAutoFit/>
          </a:bodyPr>
          <a:lstStyle/>
          <a:p>
            <a:r>
              <a:rPr lang="en-US" sz="2800" b="1" u="sng" dirty="0">
                <a:latin typeface="Abadi" panose="020B0604020104020204" pitchFamily="34" charset="0"/>
              </a:rPr>
              <a:t>Start here.</a:t>
            </a:r>
          </a:p>
          <a:p>
            <a:endParaRPr lang="en-US" sz="2800" b="1" u="sng" dirty="0">
              <a:latin typeface="Abadi" panose="020B0604020104020204" pitchFamily="34" charset="0"/>
            </a:endParaRPr>
          </a:p>
          <a:p>
            <a:r>
              <a:rPr lang="en-US" sz="2800" b="1" u="sng" dirty="0">
                <a:latin typeface="Abadi" panose="020B0604020104020204" pitchFamily="34" charset="0"/>
              </a:rPr>
              <a:t>Draw three lines of numbers from 1 to 9.</a:t>
            </a:r>
          </a:p>
        </p:txBody>
      </p:sp>
      <p:sp>
        <p:nvSpPr>
          <p:cNvPr id="3" name="TextBox 2">
            <a:extLst>
              <a:ext uri="{FF2B5EF4-FFF2-40B4-BE49-F238E27FC236}">
                <a16:creationId xmlns:a16="http://schemas.microsoft.com/office/drawing/2014/main" id="{3F3194A0-E0A0-08D6-258B-85454186C5B9}"/>
              </a:ext>
            </a:extLst>
          </p:cNvPr>
          <p:cNvSpPr txBox="1"/>
          <p:nvPr/>
        </p:nvSpPr>
        <p:spPr>
          <a:xfrm>
            <a:off x="3864429" y="2966431"/>
            <a:ext cx="8066314" cy="3293209"/>
          </a:xfrm>
          <a:prstGeom prst="rect">
            <a:avLst/>
          </a:prstGeom>
          <a:noFill/>
        </p:spPr>
        <p:txBody>
          <a:bodyPr wrap="square" rtlCol="0">
            <a:spAutoFit/>
          </a:bodyPr>
          <a:lstStyle/>
          <a:p>
            <a:pPr marL="514350" indent="-514350">
              <a:buAutoNum type="arabicPlain"/>
            </a:pPr>
            <a:r>
              <a:rPr lang="en-US" sz="3600" b="1" dirty="0"/>
              <a:t>2  3  4  5  6  7  8  9</a:t>
            </a:r>
          </a:p>
          <a:p>
            <a:pPr marL="514350" indent="-514350">
              <a:buAutoNum type="arabicPlain"/>
            </a:pPr>
            <a:endParaRPr lang="en-US" sz="3200" b="1" dirty="0"/>
          </a:p>
          <a:p>
            <a:r>
              <a:rPr lang="en-US" sz="3600" b="1" dirty="0"/>
              <a:t>1  2  3  4  5  6  7  8  9</a:t>
            </a:r>
          </a:p>
          <a:p>
            <a:pPr marL="514350" indent="-514350">
              <a:buAutoNum type="arabicPlain"/>
            </a:pPr>
            <a:endParaRPr lang="en-US" sz="3600" b="1" dirty="0"/>
          </a:p>
          <a:p>
            <a:r>
              <a:rPr lang="en-US" sz="3600" b="1" dirty="0"/>
              <a:t>1  2  3  4  5  6  7  8  9</a:t>
            </a:r>
          </a:p>
          <a:p>
            <a:endParaRPr lang="en-US" sz="3200" b="1" dirty="0"/>
          </a:p>
        </p:txBody>
      </p:sp>
      <p:sp>
        <p:nvSpPr>
          <p:cNvPr id="4" name="TextBox 3">
            <a:extLst>
              <a:ext uri="{FF2B5EF4-FFF2-40B4-BE49-F238E27FC236}">
                <a16:creationId xmlns:a16="http://schemas.microsoft.com/office/drawing/2014/main" id="{2DB15B21-50A3-B229-B840-7AA01DEF9299}"/>
              </a:ext>
            </a:extLst>
          </p:cNvPr>
          <p:cNvSpPr txBox="1"/>
          <p:nvPr/>
        </p:nvSpPr>
        <p:spPr>
          <a:xfrm>
            <a:off x="740228" y="3013501"/>
            <a:ext cx="2732314" cy="830997"/>
          </a:xfrm>
          <a:prstGeom prst="rect">
            <a:avLst/>
          </a:prstGeom>
          <a:noFill/>
        </p:spPr>
        <p:txBody>
          <a:bodyPr wrap="square" rtlCol="0">
            <a:spAutoFit/>
          </a:bodyPr>
          <a:lstStyle/>
          <a:p>
            <a:r>
              <a:rPr lang="en-US" sz="2400" b="1" dirty="0"/>
              <a:t>Core desires &amp; fears:</a:t>
            </a:r>
          </a:p>
        </p:txBody>
      </p:sp>
      <p:sp>
        <p:nvSpPr>
          <p:cNvPr id="5" name="TextBox 4">
            <a:extLst>
              <a:ext uri="{FF2B5EF4-FFF2-40B4-BE49-F238E27FC236}">
                <a16:creationId xmlns:a16="http://schemas.microsoft.com/office/drawing/2014/main" id="{DE62BE01-3599-1611-41B2-B730F73E2B72}"/>
              </a:ext>
            </a:extLst>
          </p:cNvPr>
          <p:cNvSpPr txBox="1"/>
          <p:nvPr/>
        </p:nvSpPr>
        <p:spPr>
          <a:xfrm>
            <a:off x="827314" y="3942699"/>
            <a:ext cx="2329543" cy="830997"/>
          </a:xfrm>
          <a:prstGeom prst="rect">
            <a:avLst/>
          </a:prstGeom>
          <a:noFill/>
        </p:spPr>
        <p:txBody>
          <a:bodyPr wrap="square" rtlCol="0">
            <a:spAutoFit/>
          </a:bodyPr>
          <a:lstStyle/>
          <a:p>
            <a:r>
              <a:rPr lang="en-US" sz="2400" b="1" dirty="0"/>
              <a:t>Your basic orientation:</a:t>
            </a:r>
          </a:p>
        </p:txBody>
      </p:sp>
      <p:sp>
        <p:nvSpPr>
          <p:cNvPr id="6" name="TextBox 5">
            <a:extLst>
              <a:ext uri="{FF2B5EF4-FFF2-40B4-BE49-F238E27FC236}">
                <a16:creationId xmlns:a16="http://schemas.microsoft.com/office/drawing/2014/main" id="{0C90C732-2A6F-6211-3593-AE9331E69C58}"/>
              </a:ext>
            </a:extLst>
          </p:cNvPr>
          <p:cNvSpPr txBox="1"/>
          <p:nvPr/>
        </p:nvSpPr>
        <p:spPr>
          <a:xfrm>
            <a:off x="854527" y="4996542"/>
            <a:ext cx="2503715" cy="830997"/>
          </a:xfrm>
          <a:prstGeom prst="rect">
            <a:avLst/>
          </a:prstGeom>
          <a:noFill/>
        </p:spPr>
        <p:txBody>
          <a:bodyPr wrap="square" rtlCol="0">
            <a:spAutoFit/>
          </a:bodyPr>
          <a:lstStyle/>
          <a:p>
            <a:r>
              <a:rPr lang="en-US" sz="2400" b="1" dirty="0"/>
              <a:t>Centers of intelligence</a:t>
            </a:r>
          </a:p>
        </p:txBody>
      </p:sp>
    </p:spTree>
    <p:extLst>
      <p:ext uri="{BB962C8B-B14F-4D97-AF65-F5344CB8AC3E}">
        <p14:creationId xmlns:p14="http://schemas.microsoft.com/office/powerpoint/2010/main" val="3963835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26591B-C8DC-B835-2E5E-C6CE5CAF9DA8}"/>
              </a:ext>
            </a:extLst>
          </p:cNvPr>
          <p:cNvSpPr txBox="1"/>
          <p:nvPr/>
        </p:nvSpPr>
        <p:spPr>
          <a:xfrm>
            <a:off x="620485" y="232554"/>
            <a:ext cx="10232572" cy="1323439"/>
          </a:xfrm>
          <a:prstGeom prst="rect">
            <a:avLst/>
          </a:prstGeom>
          <a:noFill/>
        </p:spPr>
        <p:txBody>
          <a:bodyPr wrap="square" rtlCol="0">
            <a:spAutoFit/>
          </a:bodyPr>
          <a:lstStyle/>
          <a:p>
            <a:r>
              <a:rPr lang="en-US" sz="4000" dirty="0"/>
              <a:t>The top row represents your core desires and fears.</a:t>
            </a:r>
          </a:p>
        </p:txBody>
      </p:sp>
      <p:pic>
        <p:nvPicPr>
          <p:cNvPr id="4" name="Picture 3" descr="A person in a red dress&#10;&#10;Description automatically generated with medium confidence">
            <a:extLst>
              <a:ext uri="{FF2B5EF4-FFF2-40B4-BE49-F238E27FC236}">
                <a16:creationId xmlns:a16="http://schemas.microsoft.com/office/drawing/2014/main" id="{BB1938B9-9FBB-6FB6-5984-A285B02EB03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731906" y="3167743"/>
            <a:ext cx="2242302" cy="3526972"/>
          </a:xfrm>
          <a:prstGeom prst="rect">
            <a:avLst/>
          </a:prstGeom>
        </p:spPr>
      </p:pic>
      <p:sp>
        <p:nvSpPr>
          <p:cNvPr id="3" name="TextBox 2">
            <a:extLst>
              <a:ext uri="{FF2B5EF4-FFF2-40B4-BE49-F238E27FC236}">
                <a16:creationId xmlns:a16="http://schemas.microsoft.com/office/drawing/2014/main" id="{A7A5D087-60F1-291C-176D-1519CB536C78}"/>
              </a:ext>
            </a:extLst>
          </p:cNvPr>
          <p:cNvSpPr txBox="1"/>
          <p:nvPr/>
        </p:nvSpPr>
        <p:spPr>
          <a:xfrm>
            <a:off x="5802087" y="1311957"/>
            <a:ext cx="5769428" cy="1015663"/>
          </a:xfrm>
          <a:prstGeom prst="rect">
            <a:avLst/>
          </a:prstGeom>
          <a:noFill/>
        </p:spPr>
        <p:txBody>
          <a:bodyPr wrap="square" rtlCol="0">
            <a:spAutoFit/>
          </a:bodyPr>
          <a:lstStyle/>
          <a:p>
            <a:r>
              <a:rPr lang="en-US" sz="2000" b="1" dirty="0"/>
              <a:t>Which one do you spend a lot of time thinking about, acting out or doing something about?</a:t>
            </a:r>
          </a:p>
        </p:txBody>
      </p:sp>
      <p:sp>
        <p:nvSpPr>
          <p:cNvPr id="5" name="TextBox 4">
            <a:extLst>
              <a:ext uri="{FF2B5EF4-FFF2-40B4-BE49-F238E27FC236}">
                <a16:creationId xmlns:a16="http://schemas.microsoft.com/office/drawing/2014/main" id="{472529A2-9820-8990-1DC7-1F26BED9CE81}"/>
              </a:ext>
            </a:extLst>
          </p:cNvPr>
          <p:cNvSpPr txBox="1"/>
          <p:nvPr/>
        </p:nvSpPr>
        <p:spPr>
          <a:xfrm>
            <a:off x="389844" y="2868387"/>
            <a:ext cx="8536441" cy="4154984"/>
          </a:xfrm>
          <a:prstGeom prst="rect">
            <a:avLst/>
          </a:prstGeom>
          <a:noFill/>
        </p:spPr>
        <p:txBody>
          <a:bodyPr wrap="square" rtlCol="0">
            <a:spAutoFit/>
          </a:bodyPr>
          <a:lstStyle/>
          <a:p>
            <a:pPr marL="457200" indent="-457200">
              <a:buAutoNum type="arabicPlain"/>
            </a:pPr>
            <a:r>
              <a:rPr lang="en-US" sz="2400" b="1" u="sng" dirty="0"/>
              <a:t>Core desire:  </a:t>
            </a:r>
            <a:r>
              <a:rPr lang="en-US" sz="2400" b="1" dirty="0"/>
              <a:t>To be good and have integrity.    </a:t>
            </a:r>
            <a:r>
              <a:rPr lang="en-US" sz="2400" b="1" u="sng" dirty="0"/>
              <a:t>Core fear:  </a:t>
            </a:r>
            <a:r>
              <a:rPr lang="en-US" sz="2400" b="1" dirty="0"/>
              <a:t>To be bad, defective, imbalanced, or corrupt.</a:t>
            </a:r>
          </a:p>
          <a:p>
            <a:pPr marL="457200" indent="-457200">
              <a:buAutoNum type="arabicPlain"/>
            </a:pPr>
            <a:endParaRPr lang="en-US" sz="2400" b="1" dirty="0"/>
          </a:p>
          <a:p>
            <a:pPr marL="457200" indent="-457200">
              <a:buAutoNum type="arabicPlain"/>
            </a:pPr>
            <a:r>
              <a:rPr lang="en-US" sz="2400" b="1" dirty="0"/>
              <a:t>  </a:t>
            </a:r>
            <a:r>
              <a:rPr lang="en-US" sz="2400" b="1" dirty="0">
                <a:solidFill>
                  <a:srgbClr val="FF0000"/>
                </a:solidFill>
              </a:rPr>
              <a:t>Core desire:  To feel loved and needed.</a:t>
            </a:r>
          </a:p>
          <a:p>
            <a:r>
              <a:rPr lang="en-US" sz="2400" b="1" u="sng" dirty="0">
                <a:solidFill>
                  <a:srgbClr val="FF0000"/>
                </a:solidFill>
              </a:rPr>
              <a:t>Core fear:  </a:t>
            </a:r>
            <a:r>
              <a:rPr lang="en-US" sz="2400" b="1" dirty="0">
                <a:solidFill>
                  <a:srgbClr val="FF0000"/>
                </a:solidFill>
              </a:rPr>
              <a:t>Being unloved or unlovable. </a:t>
            </a:r>
          </a:p>
          <a:p>
            <a:endParaRPr lang="en-US" sz="2400" b="1" dirty="0">
              <a:solidFill>
                <a:srgbClr val="FF0000"/>
              </a:solidFill>
            </a:endParaRPr>
          </a:p>
          <a:p>
            <a:r>
              <a:rPr lang="en-US" sz="2400" b="1" dirty="0">
                <a:solidFill>
                  <a:schemeClr val="bg1"/>
                </a:solidFill>
              </a:rPr>
              <a:t>3.   </a:t>
            </a:r>
            <a:r>
              <a:rPr lang="en-US" sz="2400" b="1" u="sng" dirty="0">
                <a:solidFill>
                  <a:schemeClr val="bg1"/>
                </a:solidFill>
              </a:rPr>
              <a:t>Core desire:  </a:t>
            </a:r>
            <a:r>
              <a:rPr lang="en-US" sz="2400" b="1" dirty="0">
                <a:solidFill>
                  <a:schemeClr val="bg1"/>
                </a:solidFill>
              </a:rPr>
              <a:t>To feel valuable and be successful.  </a:t>
            </a:r>
            <a:r>
              <a:rPr lang="en-US" sz="2400" b="1" u="sng" dirty="0">
                <a:solidFill>
                  <a:schemeClr val="bg1"/>
                </a:solidFill>
              </a:rPr>
              <a:t>Core fear:  </a:t>
            </a:r>
            <a:r>
              <a:rPr lang="en-US" sz="2400" b="1" dirty="0">
                <a:solidFill>
                  <a:schemeClr val="bg1"/>
                </a:solidFill>
              </a:rPr>
              <a:t>Feeling worthless or being useless.  </a:t>
            </a:r>
          </a:p>
          <a:p>
            <a:endParaRPr lang="en-US" sz="2400" b="1" dirty="0"/>
          </a:p>
        </p:txBody>
      </p:sp>
    </p:spTree>
    <p:extLst>
      <p:ext uri="{BB962C8B-B14F-4D97-AF65-F5344CB8AC3E}">
        <p14:creationId xmlns:p14="http://schemas.microsoft.com/office/powerpoint/2010/main" val="1841072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3E7BDA-4A0C-C59B-3BD2-3EF68C5A16C7}"/>
              </a:ext>
            </a:extLst>
          </p:cNvPr>
          <p:cNvSpPr txBox="1"/>
          <p:nvPr/>
        </p:nvSpPr>
        <p:spPr>
          <a:xfrm>
            <a:off x="729343" y="413657"/>
            <a:ext cx="10733314" cy="6740307"/>
          </a:xfrm>
          <a:prstGeom prst="rect">
            <a:avLst/>
          </a:prstGeom>
          <a:noFill/>
        </p:spPr>
        <p:txBody>
          <a:bodyPr wrap="square" rtlCol="0">
            <a:spAutoFit/>
          </a:bodyPr>
          <a:lstStyle/>
          <a:p>
            <a:pPr marL="457200" indent="-457200">
              <a:buAutoNum type="arabicPeriod" startAt="4"/>
            </a:pPr>
            <a:r>
              <a:rPr lang="en-US" sz="2400" b="1" u="sng" dirty="0"/>
              <a:t>Core desire:  </a:t>
            </a:r>
            <a:r>
              <a:rPr lang="en-US" sz="2400" b="1" dirty="0"/>
              <a:t>To be yourself.  </a:t>
            </a:r>
            <a:r>
              <a:rPr lang="en-US" sz="2400" b="1" u="sng" dirty="0"/>
              <a:t>Core fear:  </a:t>
            </a:r>
            <a:r>
              <a:rPr lang="en-US" sz="2400" b="1" dirty="0"/>
              <a:t>To have no significance.   </a:t>
            </a:r>
          </a:p>
          <a:p>
            <a:pPr marL="457200" indent="-457200">
              <a:buAutoNum type="arabicPeriod" startAt="4"/>
            </a:pPr>
            <a:endParaRPr lang="en-US" sz="2400" b="1" dirty="0"/>
          </a:p>
          <a:p>
            <a:pPr marL="457200" indent="-457200">
              <a:buAutoNum type="arabicPeriod" startAt="4"/>
            </a:pPr>
            <a:r>
              <a:rPr lang="en-US" sz="2400" b="1" dirty="0">
                <a:solidFill>
                  <a:srgbClr val="FFFF00"/>
                </a:solidFill>
              </a:rPr>
              <a:t>Cor</a:t>
            </a:r>
            <a:r>
              <a:rPr lang="en-US" sz="2400" b="1" u="sng" dirty="0">
                <a:solidFill>
                  <a:srgbClr val="FFFF00"/>
                </a:solidFill>
              </a:rPr>
              <a:t>e desire:  </a:t>
            </a:r>
            <a:r>
              <a:rPr lang="en-US" sz="2400" b="1" dirty="0">
                <a:solidFill>
                  <a:srgbClr val="FFFF00"/>
                </a:solidFill>
              </a:rPr>
              <a:t>To be capable and competent.   </a:t>
            </a:r>
            <a:r>
              <a:rPr lang="en-US" sz="2400" b="1" u="sng" dirty="0">
                <a:solidFill>
                  <a:srgbClr val="FFFF00"/>
                </a:solidFill>
              </a:rPr>
              <a:t>Core fear</a:t>
            </a:r>
            <a:r>
              <a:rPr lang="en-US" sz="2400" b="1" dirty="0">
                <a:solidFill>
                  <a:srgbClr val="FFFF00"/>
                </a:solidFill>
              </a:rPr>
              <a:t>:  </a:t>
            </a:r>
          </a:p>
          <a:p>
            <a:r>
              <a:rPr lang="en-US" sz="2400" b="1" dirty="0">
                <a:solidFill>
                  <a:srgbClr val="FFFF00"/>
                </a:solidFill>
              </a:rPr>
              <a:t>To be incompetent or helpless.</a:t>
            </a:r>
          </a:p>
          <a:p>
            <a:pPr marL="457200" indent="-457200">
              <a:buAutoNum type="arabicPeriod" startAt="4"/>
            </a:pPr>
            <a:endParaRPr lang="en-US" sz="2400" b="1" dirty="0"/>
          </a:p>
          <a:p>
            <a:r>
              <a:rPr lang="en-US" sz="2400" b="1" dirty="0">
                <a:solidFill>
                  <a:schemeClr val="accent1">
                    <a:lumMod val="75000"/>
                  </a:schemeClr>
                </a:solidFill>
              </a:rPr>
              <a:t>6.  Core desire:  To have support, security and guidance.  Core fear:  To be w/o support.</a:t>
            </a:r>
          </a:p>
          <a:p>
            <a:endParaRPr lang="en-US" sz="2400" b="1" dirty="0">
              <a:solidFill>
                <a:schemeClr val="accent1">
                  <a:lumMod val="75000"/>
                </a:schemeClr>
              </a:solidFill>
            </a:endParaRPr>
          </a:p>
          <a:p>
            <a:pPr marL="457200" indent="-457200">
              <a:buAutoNum type="arabicPeriod" startAt="7"/>
            </a:pPr>
            <a:r>
              <a:rPr lang="en-US" sz="2400" b="1" dirty="0">
                <a:solidFill>
                  <a:schemeClr val="bg1"/>
                </a:solidFill>
              </a:rPr>
              <a:t>Core desire:  To be satisfied and have freedom.  Core fear:  Being trapped or deprived of pleasure.</a:t>
            </a:r>
          </a:p>
          <a:p>
            <a:pPr marL="457200" indent="-457200">
              <a:buAutoNum type="arabicPeriod" startAt="7"/>
            </a:pPr>
            <a:endParaRPr lang="en-US" sz="2400" b="1" dirty="0">
              <a:solidFill>
                <a:schemeClr val="bg1"/>
              </a:solidFill>
            </a:endParaRPr>
          </a:p>
          <a:p>
            <a:pPr marL="457200" indent="-457200">
              <a:buAutoNum type="arabicPeriod" startAt="7"/>
            </a:pPr>
            <a:r>
              <a:rPr lang="en-US" sz="2400" b="1" dirty="0">
                <a:solidFill>
                  <a:srgbClr val="FF0000"/>
                </a:solidFill>
              </a:rPr>
              <a:t>Desire:  To protect yourself and loved ones.  Fear: To be harmed or controlled.  </a:t>
            </a:r>
          </a:p>
          <a:p>
            <a:pPr marL="457200" indent="-457200">
              <a:buAutoNum type="arabicPeriod" startAt="7"/>
            </a:pPr>
            <a:endParaRPr lang="en-US" sz="2400" b="1" dirty="0">
              <a:solidFill>
                <a:srgbClr val="FF0000"/>
              </a:solidFill>
            </a:endParaRPr>
          </a:p>
          <a:p>
            <a:pPr marL="457200" indent="-457200">
              <a:buAutoNum type="arabicPeriod" startAt="7"/>
            </a:pPr>
            <a:r>
              <a:rPr lang="en-US" sz="2400" b="1" dirty="0"/>
              <a:t> Desire:  To have peace of mind and wholeness.  Fear: Loss, separation, conflict.    </a:t>
            </a:r>
          </a:p>
          <a:p>
            <a:pPr marL="457200" indent="-457200">
              <a:buAutoNum type="arabicPeriod" startAt="7"/>
            </a:pPr>
            <a:endParaRPr lang="en-US" sz="2400" b="1" dirty="0">
              <a:solidFill>
                <a:schemeClr val="bg1"/>
              </a:solidFill>
            </a:endParaRPr>
          </a:p>
        </p:txBody>
      </p:sp>
    </p:spTree>
    <p:extLst>
      <p:ext uri="{BB962C8B-B14F-4D97-AF65-F5344CB8AC3E}">
        <p14:creationId xmlns:p14="http://schemas.microsoft.com/office/powerpoint/2010/main" val="342847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697035-0597-7BA5-AF31-A3F72D3F5F09}"/>
              </a:ext>
            </a:extLst>
          </p:cNvPr>
          <p:cNvSpPr txBox="1"/>
          <p:nvPr/>
        </p:nvSpPr>
        <p:spPr>
          <a:xfrm>
            <a:off x="696686" y="62414"/>
            <a:ext cx="10972800" cy="2923877"/>
          </a:xfrm>
          <a:prstGeom prst="rect">
            <a:avLst/>
          </a:prstGeom>
          <a:noFill/>
        </p:spPr>
        <p:txBody>
          <a:bodyPr wrap="square" rtlCol="0">
            <a:spAutoFit/>
          </a:bodyPr>
          <a:lstStyle/>
          <a:p>
            <a:endParaRPr lang="en-US" sz="2800" b="1" u="sng" dirty="0">
              <a:solidFill>
                <a:schemeClr val="bg1"/>
              </a:solidFill>
            </a:endParaRPr>
          </a:p>
          <a:p>
            <a:r>
              <a:rPr lang="en-US" sz="2800" b="1" u="sng" dirty="0">
                <a:solidFill>
                  <a:schemeClr val="bg1"/>
                </a:solidFill>
              </a:rPr>
              <a:t>3 Basic Stances:  Future, present, past.</a:t>
            </a:r>
          </a:p>
          <a:p>
            <a:endParaRPr lang="en-US" sz="2800" b="1" u="sng" dirty="0">
              <a:solidFill>
                <a:schemeClr val="bg1"/>
              </a:solidFill>
            </a:endParaRPr>
          </a:p>
          <a:p>
            <a:endParaRPr lang="en-US" sz="2800" b="1" u="sng" dirty="0">
              <a:solidFill>
                <a:schemeClr val="bg1"/>
              </a:solidFill>
            </a:endParaRPr>
          </a:p>
          <a:p>
            <a:r>
              <a:rPr lang="en-US" sz="2400" b="1" u="sng" dirty="0">
                <a:solidFill>
                  <a:schemeClr val="bg1"/>
                </a:solidFill>
              </a:rPr>
              <a:t>1.  You look towards the future.  You like to build things and plan things.  You feel as if others are moving too slow and can’t keep up with your energy.  Circle 3,7,8.   </a:t>
            </a:r>
          </a:p>
        </p:txBody>
      </p:sp>
      <p:sp>
        <p:nvSpPr>
          <p:cNvPr id="3" name="TextBox 2">
            <a:extLst>
              <a:ext uri="{FF2B5EF4-FFF2-40B4-BE49-F238E27FC236}">
                <a16:creationId xmlns:a16="http://schemas.microsoft.com/office/drawing/2014/main" id="{CDDC21D8-1910-D747-9027-D99586E6D0DB}"/>
              </a:ext>
            </a:extLst>
          </p:cNvPr>
          <p:cNvSpPr txBox="1"/>
          <p:nvPr/>
        </p:nvSpPr>
        <p:spPr>
          <a:xfrm>
            <a:off x="359229" y="3341914"/>
            <a:ext cx="10972800" cy="1569660"/>
          </a:xfrm>
          <a:prstGeom prst="rect">
            <a:avLst/>
          </a:prstGeom>
          <a:noFill/>
        </p:spPr>
        <p:txBody>
          <a:bodyPr wrap="square" rtlCol="0">
            <a:spAutoFit/>
          </a:bodyPr>
          <a:lstStyle/>
          <a:p>
            <a:r>
              <a:rPr lang="en-US" sz="2400" b="1" dirty="0"/>
              <a:t>2.   You want to do things well.  You worry that you may not be doing them as well as you should. You’re  very aware of pleasing others. You depend on feedback. You focus on what needs to be done now.  Circle 1, 2 and 6.      </a:t>
            </a:r>
          </a:p>
        </p:txBody>
      </p:sp>
      <p:sp>
        <p:nvSpPr>
          <p:cNvPr id="4" name="TextBox 3">
            <a:extLst>
              <a:ext uri="{FF2B5EF4-FFF2-40B4-BE49-F238E27FC236}">
                <a16:creationId xmlns:a16="http://schemas.microsoft.com/office/drawing/2014/main" id="{205DB5BE-2B91-2C60-5F03-B9AFDA61E612}"/>
              </a:ext>
            </a:extLst>
          </p:cNvPr>
          <p:cNvSpPr txBox="1"/>
          <p:nvPr/>
        </p:nvSpPr>
        <p:spPr>
          <a:xfrm>
            <a:off x="838201" y="5267197"/>
            <a:ext cx="9046028" cy="1200329"/>
          </a:xfrm>
          <a:prstGeom prst="rect">
            <a:avLst/>
          </a:prstGeom>
          <a:noFill/>
        </p:spPr>
        <p:txBody>
          <a:bodyPr wrap="square" rtlCol="0">
            <a:spAutoFit/>
          </a:bodyPr>
          <a:lstStyle/>
          <a:p>
            <a:r>
              <a:rPr lang="en-US" sz="2400" b="1" dirty="0">
                <a:solidFill>
                  <a:srgbClr val="0070C0"/>
                </a:solidFill>
              </a:rPr>
              <a:t>3.  You like to sit back, observe and reflect. You are sentimental, daydream, and feel slightly detached from your surroundings. Circle 4, 5, 9.    </a:t>
            </a:r>
          </a:p>
        </p:txBody>
      </p:sp>
    </p:spTree>
    <p:extLst>
      <p:ext uri="{BB962C8B-B14F-4D97-AF65-F5344CB8AC3E}">
        <p14:creationId xmlns:p14="http://schemas.microsoft.com/office/powerpoint/2010/main" val="997456173"/>
      </p:ext>
    </p:extLst>
  </p:cSld>
  <p:clrMapOvr>
    <a:masterClrMapping/>
  </p:clrMapOvr>
</p:sld>
</file>

<file path=ppt/theme/theme1.xml><?xml version="1.0" encoding="utf-8"?>
<a:theme xmlns:a="http://schemas.openxmlformats.org/drawingml/2006/main" name="TornVTI">
  <a:themeElements>
    <a:clrScheme name="AnalogousFromLightSeedLeftStep">
      <a:dk1>
        <a:srgbClr val="000000"/>
      </a:dk1>
      <a:lt1>
        <a:srgbClr val="FFFFFF"/>
      </a:lt1>
      <a:dk2>
        <a:srgbClr val="24393F"/>
      </a:dk2>
      <a:lt2>
        <a:srgbClr val="E8E8E2"/>
      </a:lt2>
      <a:accent1>
        <a:srgbClr val="8885D7"/>
      </a:accent1>
      <a:accent2>
        <a:srgbClr val="6A90CE"/>
      </a:accent2>
      <a:accent3>
        <a:srgbClr val="5AAEC3"/>
      </a:accent3>
      <a:accent4>
        <a:srgbClr val="5DB4A2"/>
      </a:accent4>
      <a:accent5>
        <a:srgbClr val="68B484"/>
      </a:accent5>
      <a:accent6>
        <a:srgbClr val="62B65E"/>
      </a:accent6>
      <a:hlink>
        <a:srgbClr val="848651"/>
      </a:hlink>
      <a:folHlink>
        <a:srgbClr val="7F7F7F"/>
      </a:folHlink>
    </a:clrScheme>
    <a:fontScheme name="Torn">
      <a:majorFont>
        <a:latin typeface="Verdana Pro Cond SemiBold"/>
        <a:ea typeface=""/>
        <a:cs typeface=""/>
      </a:majorFont>
      <a:minorFont>
        <a:latin typeface="Verdana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TotalTime>
  <Words>3007</Words>
  <Application>Microsoft Office PowerPoint</Application>
  <PresentationFormat>Widescreen</PresentationFormat>
  <Paragraphs>191</Paragraphs>
  <Slides>30</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Abadi</vt:lpstr>
      <vt:lpstr>Arial</vt:lpstr>
      <vt:lpstr>Calibri</vt:lpstr>
      <vt:lpstr>Helvetica</vt:lpstr>
      <vt:lpstr>merriweather</vt:lpstr>
      <vt:lpstr>Open Sans</vt:lpstr>
      <vt:lpstr>Times New Roman</vt:lpstr>
      <vt:lpstr>Verdana Pro</vt:lpstr>
      <vt:lpstr>Verdana Pro Cond SemiBold</vt:lpstr>
      <vt:lpstr>TornVTI</vt:lpstr>
      <vt:lpstr>Ennealogy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Ennealogy</dc:title>
  <dc:creator>Michael</dc:creator>
  <cp:lastModifiedBy>Michael Farnum</cp:lastModifiedBy>
  <cp:revision>26</cp:revision>
  <dcterms:created xsi:type="dcterms:W3CDTF">2023-06-23T20:05:34Z</dcterms:created>
  <dcterms:modified xsi:type="dcterms:W3CDTF">2023-08-28T23:51:33Z</dcterms:modified>
</cp:coreProperties>
</file>