
<file path=[Content_Types].xml><?xml version="1.0" encoding="utf-8"?>
<Types xmlns="http://schemas.openxmlformats.org/package/2006/content-types">
  <Default Extension="cfg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6" r:id="rId6"/>
    <p:sldId id="265" r:id="rId7"/>
    <p:sldId id="263" r:id="rId8"/>
    <p:sldId id="260" r:id="rId9"/>
    <p:sldId id="264" r:id="rId10"/>
    <p:sldId id="262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89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46CB1-39C9-4FA9-977E-D1D4A8F042D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BBA4F-5B62-4F29-A160-49015A967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8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io.com/publications/CHARNEY_and_IRVIN_Psychology_of_Espionage_from_AFIO_INTEL_SPRING2016_Vol22_no1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CHARNEY_and_IRVIN_Psychology_of_Espionage_from_AFIO_INTEL_SPRING2016_Vol22_no1.pdf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BBA4F-5B62-4F29-A160-49015A9676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“Just Like Honey”  by Jesus and Mary Chain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BBA4F-5B62-4F29-A160-49015A9676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8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C320A-A55C-FEBA-2437-F66221FDF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38546-0DBC-54F0-D359-5990571C7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727EE-BA97-DCFB-1ABC-0877D2822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AC26-6C65-5369-3566-E6C7982D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CCF05-B8FD-92F6-3CF6-FB30A138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B390-9C7F-1CCC-6A7C-525ADEB8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3893C-63CE-4BA8-A755-D72B4D3C2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5F536-2EB8-DCB5-7495-D85DF435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44A1F-7611-4733-1BF2-B1DEA2CD3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98003-DEA7-69B7-5ED0-F364729A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6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8ED98-36D7-24FC-73B1-5F0C0952C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8CD61-4D1D-6D67-ECFD-02FBC7132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EFB72-D55E-A246-13DF-4C0A7D90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0D99-1E00-1D52-7ACD-66D6EDA5A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5B5B-3728-C564-8A63-4BCB20CC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8DF1-F132-5705-92E9-B3CAC531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A7E39-C0F9-2E69-D6DD-565D4B392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93BDD-8085-4EEF-43A7-114CE55D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325E9-67AD-9333-0ADF-3DD8087BD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AC486-F0D2-DB4D-5F23-F8FF8389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3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17B4-535C-8799-BB11-0F17EA7D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350E9-9AE5-886F-1E3E-056F81BEA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FEAA-55D9-FEFA-DB63-10D57C0D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1E81E-2FBF-D25F-6D12-AAA1D661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E55D7-61A5-66CA-81BA-295DDF58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5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9CBD-1F43-7F0A-46C8-58537388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05D0D-FEBA-376C-207F-C6BEBCD34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32A4C-84D8-7149-7475-A84E6FE05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65FB6-A740-A401-F3F8-C63423FE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A6BD9-5EE0-90AA-9A6B-8F961398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D108C-95C8-A403-0F14-3BF1F1C9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6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02AD-A1E1-0C40-47F5-1DC18C7E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51325-5509-33F2-3A90-DB695AD42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3273A-6FB2-B104-ADBC-2BC85A32C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CA0E4-1F61-6463-B64F-7A8710F13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CE299-41EB-114C-FF87-D605E49BC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C9EAEA-4123-4AEC-0101-705FB138B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6103BD-4EEA-739D-E3F9-D852172B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97048-BFC2-BDF0-F3E9-FAB92DE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9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97F4-8BBA-5A8B-D6BF-9C5B4BCF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F38DB-45CE-1C36-29E3-646C75563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B7550-65DE-52EF-66D2-F65CEDCAB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27514-5EEE-A562-7FFC-EE37603D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0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8F9681-7997-9A97-8277-2C30AE4D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B37C5D-89AA-32D0-0258-B95C84BB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0DB73-D952-25F6-3985-7302BE0B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4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20D1-6085-2541-A7A5-B8B86A21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E7E66-AE04-4106-6A79-016D1D74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CAE6A-2625-8969-1500-8BCDA3C55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8EF77-5314-D925-01B4-9A4B107D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31A81-00CE-5804-DF40-BC839EEB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D7C2A-5BCB-A49C-2018-D48B6009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1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A03D3-2C4A-36EF-6D3A-5BCFD192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A656F9-2AD1-B20B-7C3B-5E0402C74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A543E-3B7C-378D-1697-E36D5127E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1B700-7324-AD33-4E3A-B8DD09C6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DC47E-03EC-F7E0-8250-19D12253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782A7-4504-E2CA-DB96-E1B5B04D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2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C38945-BCA4-38D8-C2EC-6A5F152F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042DA-B3B7-5CF6-ADAF-CDD087D8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9520D-4FC3-B76F-16ED-9DA445FE7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1A586E-FE3A-429D-A290-5AED62445D5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D8F11-D7DF-CAAF-7FD5-1BD5AD598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8EBC1-25AA-3CE8-536F-41F307F2A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646CA0-D219-43E2-BC62-E08A6113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rap-capture-grizzly-bear-leg-33819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game-icons.net/1x1/caro-asercion/venus-flytrap.htm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TP2RUD_cL0?feature=oembed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www.youtube.com/watch?v=JZqEMok_NXw" TargetMode="Externa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3kh6Irpz6qE?feature=oembed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hyperlink" Target="https://www.youtube.com/watch?v=v3TDLSwHugI&amp;t=6110s" TargetMode="External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RrUPGdrbf8?feature=oembed" TargetMode="Externa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26" Type="http://schemas.openxmlformats.org/officeDocument/2006/relationships/image" Target="../media/image22.png"/><Relationship Id="rId39" Type="http://schemas.openxmlformats.org/officeDocument/2006/relationships/hyperlink" Target="https://freesvg.org/bottle-of-beer-vector-clip-art" TargetMode="External"/><Relationship Id="rId21" Type="http://schemas.openxmlformats.org/officeDocument/2006/relationships/image" Target="../media/image19.jpg"/><Relationship Id="rId34" Type="http://schemas.openxmlformats.org/officeDocument/2006/relationships/hyperlink" Target="http://jimsop.blogspot.com/2017/10/rabbit-ears.html" TargetMode="External"/><Relationship Id="rId7" Type="http://schemas.openxmlformats.org/officeDocument/2006/relationships/hyperlink" Target="https://www.thebluediamondgallery.com/handwriting/p/payday-loans.html" TargetMode="Externa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hyperlink" Target="https://www.pngall.com/cartoon-png/" TargetMode="External"/><Relationship Id="rId33" Type="http://schemas.openxmlformats.org/officeDocument/2006/relationships/image" Target="../media/image25.jpg"/><Relationship Id="rId38" Type="http://schemas.openxmlformats.org/officeDocument/2006/relationships/image" Target="../media/image27.png"/><Relationship Id="rId2" Type="http://schemas.openxmlformats.org/officeDocument/2006/relationships/image" Target="../media/image4.jpeg"/><Relationship Id="rId16" Type="http://schemas.openxmlformats.org/officeDocument/2006/relationships/image" Target="../media/image15.jpeg"/><Relationship Id="rId20" Type="http://schemas.openxmlformats.org/officeDocument/2006/relationships/hyperlink" Target="https://www.pngall.com/hall-of-fame-png/" TargetMode="External"/><Relationship Id="rId29" Type="http://schemas.openxmlformats.org/officeDocument/2006/relationships/hyperlink" Target="https://www.deviantart.com/dredfunn/art/White-Rabbit-Alice-in-Wonderland-719631490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11" Type="http://schemas.openxmlformats.org/officeDocument/2006/relationships/image" Target="../media/image10.svg"/><Relationship Id="rId24" Type="http://schemas.openxmlformats.org/officeDocument/2006/relationships/image" Target="../media/image21.png"/><Relationship Id="rId32" Type="http://schemas.openxmlformats.org/officeDocument/2006/relationships/hyperlink" Target="https://creativecommons.org/licenses/by-nc-nd/3.0/" TargetMode="External"/><Relationship Id="rId37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journalistsresource.org/economics/payday-loans-exploit-poor-people-research/" TargetMode="External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28" Type="http://schemas.openxmlformats.org/officeDocument/2006/relationships/image" Target="../media/image23.cfg"/><Relationship Id="rId36" Type="http://schemas.openxmlformats.org/officeDocument/2006/relationships/hyperlink" Target="https://krapuul.nl/wie-gaat-er-winnen-trump-of-de-democratie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hyperlink" Target="https://believersbrain.com/2013/05/27/7-ways-faith-communities-can-respond-to-mental-illness/" TargetMode="External"/><Relationship Id="rId4" Type="http://schemas.openxmlformats.org/officeDocument/2006/relationships/image" Target="../media/image6.jpg"/><Relationship Id="rId9" Type="http://schemas.openxmlformats.org/officeDocument/2006/relationships/hyperlink" Target="https://pxhere.com/en/photo/746137" TargetMode="External"/><Relationship Id="rId14" Type="http://schemas.openxmlformats.org/officeDocument/2006/relationships/image" Target="../media/image13.png"/><Relationship Id="rId22" Type="http://schemas.openxmlformats.org/officeDocument/2006/relationships/hyperlink" Target="https://pxhere.com/id/photo/411392" TargetMode="External"/><Relationship Id="rId27" Type="http://schemas.openxmlformats.org/officeDocument/2006/relationships/hyperlink" Target="https://pixabay.com/ko/vectors/%EB%89%B4%EC%8A%A4-tv-tv%EB%A5%BC-%EB%B3%B4%EB%A9%B4%EC%84%9C-5183354/" TargetMode="External"/><Relationship Id="rId30" Type="http://schemas.openxmlformats.org/officeDocument/2006/relationships/image" Target="../media/image24.gif"/><Relationship Id="rId35" Type="http://schemas.openxmlformats.org/officeDocument/2006/relationships/image" Target="../media/image26.png"/><Relationship Id="rId8" Type="http://schemas.openxmlformats.org/officeDocument/2006/relationships/image" Target="../media/image8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https://freesvg.org/hot-mode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CnBt9qCB8c?feature=oembed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www.flickr.com/photos/chicagobart/50314191023/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sEwK69LXjQ?feature=oembed" TargetMode="Externa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hyperlink" Target="https://www.pngall.com/the-boss-baby-pn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56306&amp;picture=tiger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reatcharacters.miraheze.org/wiki/Road_Runner_and_Wile_E._Coyote" TargetMode="Externa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tudent-homework-reading-pupil-29492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5C73-F243-9B50-D88F-9C7B4D29D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58686" y="218849"/>
            <a:ext cx="9144000" cy="630237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Psychology of Traps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AB6BF7-EABF-5378-5E36-DFE571298521}"/>
              </a:ext>
            </a:extLst>
          </p:cNvPr>
          <p:cNvSpPr txBox="1"/>
          <p:nvPr/>
        </p:nvSpPr>
        <p:spPr>
          <a:xfrm>
            <a:off x="180279" y="1172251"/>
            <a:ext cx="101454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A trap is any situation we find ourselves in, entered into by our own choice, which has led to real or perceived negative or other unfortunate consequences.   </a:t>
            </a:r>
          </a:p>
          <a:p>
            <a:endParaRPr lang="en-US" sz="2800" b="1" i="1" dirty="0"/>
          </a:p>
          <a:p>
            <a:r>
              <a:rPr lang="en-US" sz="2800" b="1" i="1" dirty="0"/>
              <a:t>True, often we are led, misled or deceived into traps, but ultimately the responsibility to get out lies with us.  </a:t>
            </a:r>
          </a:p>
          <a:p>
            <a:endParaRPr lang="en-US" sz="2800" b="1" i="1" dirty="0"/>
          </a:p>
          <a:p>
            <a:r>
              <a:rPr lang="en-US" sz="2800" b="1" i="1" dirty="0"/>
              <a:t>The traps we find ourselves in can be described</a:t>
            </a:r>
          </a:p>
          <a:p>
            <a:r>
              <a:rPr lang="en-US" sz="2800" b="1" i="1" dirty="0"/>
              <a:t> as a mirror of our own interior emotional </a:t>
            </a:r>
          </a:p>
          <a:p>
            <a:r>
              <a:rPr lang="en-US" sz="2800" b="1" i="1" dirty="0"/>
              <a:t>or mental landscape, a shadowy reflection of </a:t>
            </a:r>
          </a:p>
          <a:p>
            <a:r>
              <a:rPr lang="en-US" sz="2800" b="1" i="1" dirty="0"/>
              <a:t>our own fears and desires.</a:t>
            </a:r>
          </a:p>
          <a:p>
            <a:endParaRPr lang="en-US" sz="2800" b="1" i="1" dirty="0"/>
          </a:p>
          <a:p>
            <a:r>
              <a:rPr lang="en-US" sz="2800" b="1" i="1" dirty="0"/>
              <a:t>Fortunately, most traps are not catastrophic.  </a:t>
            </a:r>
          </a:p>
        </p:txBody>
      </p:sp>
      <p:pic>
        <p:nvPicPr>
          <p:cNvPr id="7" name="Picture 6" descr="A metal trap with sharp teeth&#10;&#10;Description automatically generated">
            <a:extLst>
              <a:ext uri="{FF2B5EF4-FFF2-40B4-BE49-F238E27FC236}">
                <a16:creationId xmlns:a16="http://schemas.microsoft.com/office/drawing/2014/main" id="{6F5011D8-DEAF-1FF4-6A2E-9006EE772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93082" y="4326672"/>
            <a:ext cx="3964232" cy="2531327"/>
          </a:xfrm>
          <a:prstGeom prst="rect">
            <a:avLst/>
          </a:prstGeom>
        </p:spPr>
      </p:pic>
      <p:pic>
        <p:nvPicPr>
          <p:cNvPr id="9" name="Picture 8" descr="A white flower with a pointed tip&#10;&#10;Description automatically generated">
            <a:extLst>
              <a:ext uri="{FF2B5EF4-FFF2-40B4-BE49-F238E27FC236}">
                <a16:creationId xmlns:a16="http://schemas.microsoft.com/office/drawing/2014/main" id="{C0DBDA95-79E7-2C19-24A2-A80FD5215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764945" y="191808"/>
            <a:ext cx="1246776" cy="1246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CED9E9-6C59-BE17-934C-A8CC11034D2F}"/>
              </a:ext>
            </a:extLst>
          </p:cNvPr>
          <p:cNvSpPr txBox="1"/>
          <p:nvPr/>
        </p:nvSpPr>
        <p:spPr>
          <a:xfrm>
            <a:off x="10764945" y="849086"/>
            <a:ext cx="124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game-icons.net/1x1/caro-asercion/venus-flytrap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37126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Dire Straits - Money For Nothing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F55E6B11-BA16-FD31-F6E5-2D5C2F5CFD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2190-5338-F753-1174-F1F9ACCE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358300"/>
            <a:ext cx="10515600" cy="750332"/>
          </a:xfrm>
        </p:spPr>
        <p:txBody>
          <a:bodyPr/>
          <a:lstStyle/>
          <a:p>
            <a:r>
              <a:rPr lang="en-US" b="1" u="sng" dirty="0"/>
              <a:t>Sources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D99EF60-7F9E-70DF-EABC-D9028773F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406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rgbClr val="EEEEEE"/>
                </a:solidFill>
                <a:effectLst/>
                <a:latin typeface="YouTube Noto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EEEEEE"/>
              </a:solidFill>
              <a:effectLst/>
              <a:latin typeface="YouTube N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hlinkClick r:id="rId3" tooltip="Next (SHIFT+n)"/>
            <a:extLst>
              <a:ext uri="{FF2B5EF4-FFF2-40B4-BE49-F238E27FC236}">
                <a16:creationId xmlns:a16="http://schemas.microsoft.com/office/drawing/2014/main" id="{0C58934F-1BF8-153F-FC26-D45A91A9A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9116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3C2C5CC-BDFE-06B7-42D6-8526FA8A7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" y="1329135"/>
            <a:ext cx="6173165" cy="10002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DDDDDD"/>
                </a:solidFill>
                <a:effectLst/>
                <a:latin typeface="YouTube Noto"/>
              </a:rPr>
              <a:t>2:04:53 / 2:57:24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EEEEEE"/>
              </a:solidFill>
              <a:effectLst/>
              <a:latin typeface="YouTube N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250 Traps Of Life - The Psychology Of Traps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626E7-753E-2522-2E84-5797AB8C0A34}"/>
              </a:ext>
            </a:extLst>
          </p:cNvPr>
          <p:cNvSpPr txBox="1"/>
          <p:nvPr/>
        </p:nvSpPr>
        <p:spPr>
          <a:xfrm>
            <a:off x="567690" y="2026320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250 Traps Of Life - The Psychology Of Traps - YouTube</a:t>
            </a:r>
            <a:endParaRPr lang="en-US" dirty="0"/>
          </a:p>
        </p:txBody>
      </p:sp>
      <p:pic>
        <p:nvPicPr>
          <p:cNvPr id="3077" name="Picture 5" descr="The Trap: What it is. How it works. And how we escape its illusions eBook : Icke, David : Amazon ...">
            <a:extLst>
              <a:ext uri="{FF2B5EF4-FFF2-40B4-BE49-F238E27FC236}">
                <a16:creationId xmlns:a16="http://schemas.microsoft.com/office/drawing/2014/main" id="{F5496558-E9E6-D249-D845-AA6A5B74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523" y="4541361"/>
            <a:ext cx="1529581" cy="21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14 Mental Traps That Keep Controlling Your Life - YouTube">
            <a:extLst>
              <a:ext uri="{FF2B5EF4-FFF2-40B4-BE49-F238E27FC236}">
                <a16:creationId xmlns:a16="http://schemas.microsoft.com/office/drawing/2014/main" id="{BEA02057-7674-C7F8-2DF0-D925123D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026594"/>
            <a:ext cx="3221990" cy="18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nline Media 7" title="14 Mental Traps That Keep Controlling Your Life">
            <a:hlinkClick r:id="" action="ppaction://media"/>
            <a:extLst>
              <a:ext uri="{FF2B5EF4-FFF2-40B4-BE49-F238E27FC236}">
                <a16:creationId xmlns:a16="http://schemas.microsoft.com/office/drawing/2014/main" id="{3DFA328F-A852-E76B-7E64-0C8335029C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73380" y="3026594"/>
            <a:ext cx="4415796" cy="2175510"/>
          </a:xfrm>
          <a:prstGeom prst="rect">
            <a:avLst/>
          </a:prstGeom>
        </p:spPr>
      </p:pic>
      <p:pic>
        <p:nvPicPr>
          <p:cNvPr id="3081" name="Picture 9" descr="Pre-Owned Mental Traps : The Overthinker's Guide to a Happier Life 9780385662505">
            <a:extLst>
              <a:ext uri="{FF2B5EF4-FFF2-40B4-BE49-F238E27FC236}">
                <a16:creationId xmlns:a16="http://schemas.microsoft.com/office/drawing/2014/main" id="{BB4823AC-4F89-25C2-7EE0-BA4065C7D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r="12497"/>
          <a:stretch/>
        </p:blipFill>
        <p:spPr bwMode="auto">
          <a:xfrm>
            <a:off x="10058399" y="358299"/>
            <a:ext cx="1855471" cy="21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tatue of a person with a crown&#10;&#10;Description automatically generated">
            <a:extLst>
              <a:ext uri="{FF2B5EF4-FFF2-40B4-BE49-F238E27FC236}">
                <a16:creationId xmlns:a16="http://schemas.microsoft.com/office/drawing/2014/main" id="{D5D3AD4A-AE88-DB9A-1426-627BF729D8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26" y="3984862"/>
            <a:ext cx="1529581" cy="2297430"/>
          </a:xfrm>
          <a:prstGeom prst="rect">
            <a:avLst/>
          </a:prstGeom>
        </p:spPr>
      </p:pic>
      <p:pic>
        <p:nvPicPr>
          <p:cNvPr id="3083" name="Picture 11" descr="The Four Agreements: A Practical Guide to Personal Freedom by Miguel Ruiz | Goodreads">
            <a:extLst>
              <a:ext uri="{FF2B5EF4-FFF2-40B4-BE49-F238E27FC236}">
                <a16:creationId xmlns:a16="http://schemas.microsoft.com/office/drawing/2014/main" id="{B72F3539-631A-A6CF-E1B7-F84CBF0C8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84" y="496856"/>
            <a:ext cx="1529580" cy="226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18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Elvis   Caught in a trap">
            <a:hlinkClick r:id="" action="ppaction://media"/>
            <a:extLst>
              <a:ext uri="{FF2B5EF4-FFF2-40B4-BE49-F238E27FC236}">
                <a16:creationId xmlns:a16="http://schemas.microsoft.com/office/drawing/2014/main" id="{456FD729-1BFA-F5A1-E254-C6434133E8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C4CF4-4B5D-D80B-5A10-12EFDC23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457" y="216963"/>
            <a:ext cx="7674429" cy="1395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Anything can be a trap . . 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xy Girl Eating Chocolate Woman Holding Stock Photo 20163406 | Shutterstock">
            <a:extLst>
              <a:ext uri="{FF2B5EF4-FFF2-40B4-BE49-F238E27FC236}">
                <a16:creationId xmlns:a16="http://schemas.microsoft.com/office/drawing/2014/main" id="{ACF4DBEA-C297-1E3B-471B-FB2C5110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555" y="695538"/>
            <a:ext cx="1891546" cy="13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ose-up unopened pill packets">
            <a:extLst>
              <a:ext uri="{FF2B5EF4-FFF2-40B4-BE49-F238E27FC236}">
                <a16:creationId xmlns:a16="http://schemas.microsoft.com/office/drawing/2014/main" id="{D381DDC3-A80A-289B-4565-0EB9E0E1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2" y="5380898"/>
            <a:ext cx="1307894" cy="860221"/>
          </a:xfrm>
          <a:prstGeom prst="rect">
            <a:avLst/>
          </a:prstGeom>
        </p:spPr>
      </p:pic>
      <p:pic>
        <p:nvPicPr>
          <p:cNvPr id="6" name="Picture 5" descr="Several rolls of money&#10;&#10;Description automatically generated">
            <a:extLst>
              <a:ext uri="{FF2B5EF4-FFF2-40B4-BE49-F238E27FC236}">
                <a16:creationId xmlns:a16="http://schemas.microsoft.com/office/drawing/2014/main" id="{F6151908-B21F-7E82-9576-195702C4D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4514" y="3456055"/>
            <a:ext cx="2085703" cy="1389925"/>
          </a:xfrm>
          <a:prstGeom prst="rect">
            <a:avLst/>
          </a:prstGeom>
        </p:spPr>
      </p:pic>
      <p:pic>
        <p:nvPicPr>
          <p:cNvPr id="12" name="Picture 11" descr="A hand writing a line&#10;&#10;Description automatically generated">
            <a:extLst>
              <a:ext uri="{FF2B5EF4-FFF2-40B4-BE49-F238E27FC236}">
                <a16:creationId xmlns:a16="http://schemas.microsoft.com/office/drawing/2014/main" id="{9595346C-8090-7917-77CA-705A64753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29366" y="1295687"/>
            <a:ext cx="1998476" cy="1228680"/>
          </a:xfrm>
          <a:prstGeom prst="rect">
            <a:avLst/>
          </a:prstGeom>
        </p:spPr>
      </p:pic>
      <p:pic>
        <p:nvPicPr>
          <p:cNvPr id="19" name="Picture 18" descr="A pool with palm trees and a building&#10;&#10;Description automatically generated">
            <a:extLst>
              <a:ext uri="{FF2B5EF4-FFF2-40B4-BE49-F238E27FC236}">
                <a16:creationId xmlns:a16="http://schemas.microsoft.com/office/drawing/2014/main" id="{B40DA0E4-9C67-E871-1E30-A34B86DC67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741229" y="3574620"/>
            <a:ext cx="2583428" cy="1389925"/>
          </a:xfrm>
          <a:prstGeom prst="rect">
            <a:avLst/>
          </a:prstGeom>
        </p:spPr>
      </p:pic>
      <p:pic>
        <p:nvPicPr>
          <p:cNvPr id="21" name="Graphic 20" descr="Abacus outline">
            <a:extLst>
              <a:ext uri="{FF2B5EF4-FFF2-40B4-BE49-F238E27FC236}">
                <a16:creationId xmlns:a16="http://schemas.microsoft.com/office/drawing/2014/main" id="{2FB88B09-C897-7427-B6B0-5DC2BC73EE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45643" y="507252"/>
            <a:ext cx="1220093" cy="973603"/>
          </a:xfrm>
          <a:prstGeom prst="rect">
            <a:avLst/>
          </a:prstGeom>
        </p:spPr>
      </p:pic>
      <p:pic>
        <p:nvPicPr>
          <p:cNvPr id="23" name="Graphic 22" descr="Beehive with solid fill">
            <a:extLst>
              <a:ext uri="{FF2B5EF4-FFF2-40B4-BE49-F238E27FC236}">
                <a16:creationId xmlns:a16="http://schemas.microsoft.com/office/drawing/2014/main" id="{1E422E4E-8F2F-3EB4-EAC6-8CAE09D61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38799" y="5348636"/>
            <a:ext cx="914400" cy="914400"/>
          </a:xfrm>
          <a:prstGeom prst="rect">
            <a:avLst/>
          </a:prstGeom>
        </p:spPr>
      </p:pic>
      <p:pic>
        <p:nvPicPr>
          <p:cNvPr id="25" name="Graphic 24" descr="Jail outline">
            <a:extLst>
              <a:ext uri="{FF2B5EF4-FFF2-40B4-BE49-F238E27FC236}">
                <a16:creationId xmlns:a16="http://schemas.microsoft.com/office/drawing/2014/main" id="{307B4B3E-C59E-BE0B-7628-A35762E99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5736" y="3727713"/>
            <a:ext cx="1814457" cy="1565472"/>
          </a:xfrm>
          <a:prstGeom prst="rect">
            <a:avLst/>
          </a:prstGeom>
        </p:spPr>
      </p:pic>
      <p:pic>
        <p:nvPicPr>
          <p:cNvPr id="27" name="Picture 26" descr="Racer waving in front of checkered flag">
            <a:extLst>
              <a:ext uri="{FF2B5EF4-FFF2-40B4-BE49-F238E27FC236}">
                <a16:creationId xmlns:a16="http://schemas.microsoft.com/office/drawing/2014/main" id="{F6FDB382-BF76-344A-1191-16F39D6A7C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582">
            <a:off x="4621548" y="1597377"/>
            <a:ext cx="1222828" cy="1837696"/>
          </a:xfrm>
          <a:prstGeom prst="rect">
            <a:avLst/>
          </a:prstGeom>
        </p:spPr>
      </p:pic>
      <p:pic>
        <p:nvPicPr>
          <p:cNvPr id="29" name="Graphic 28" descr="Ring outline">
            <a:extLst>
              <a:ext uri="{FF2B5EF4-FFF2-40B4-BE49-F238E27FC236}">
                <a16:creationId xmlns:a16="http://schemas.microsoft.com/office/drawing/2014/main" id="{0CCF7D4A-31BC-5916-CFE9-53D62416F6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0280521">
            <a:off x="10681137" y="2327383"/>
            <a:ext cx="914400" cy="914400"/>
          </a:xfrm>
          <a:prstGeom prst="rect">
            <a:avLst/>
          </a:prstGeom>
        </p:spPr>
      </p:pic>
      <p:pic>
        <p:nvPicPr>
          <p:cNvPr id="31" name="Picture 30" descr="A logo with a gold circle and a star&#10;&#10;Description automatically generated">
            <a:extLst>
              <a:ext uri="{FF2B5EF4-FFF2-40B4-BE49-F238E27FC236}">
                <a16:creationId xmlns:a16="http://schemas.microsoft.com/office/drawing/2014/main" id="{8458BD06-F77B-0F14-E0AA-0A79971EDC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741499" y="1768488"/>
            <a:ext cx="1813571" cy="1254172"/>
          </a:xfrm>
          <a:prstGeom prst="rect">
            <a:avLst/>
          </a:prstGeom>
        </p:spPr>
      </p:pic>
      <p:pic>
        <p:nvPicPr>
          <p:cNvPr id="34" name="Picture 33" descr="A crowd of people with their hands up&#10;&#10;Description automatically generated">
            <a:extLst>
              <a:ext uri="{FF2B5EF4-FFF2-40B4-BE49-F238E27FC236}">
                <a16:creationId xmlns:a16="http://schemas.microsoft.com/office/drawing/2014/main" id="{B7A35A3D-8CA8-7DBA-97A0-5FC2A86446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7543611" y="5135819"/>
            <a:ext cx="2880549" cy="1234223"/>
          </a:xfrm>
          <a:prstGeom prst="rect">
            <a:avLst/>
          </a:prstGeom>
        </p:spPr>
      </p:pic>
      <p:pic>
        <p:nvPicPr>
          <p:cNvPr id="1028" name="Picture 4" descr="Blue Lamborghini Huracan N Largo Sport Car HD Cars Wallpapers | HD Wallpapers | ID #61767">
            <a:extLst>
              <a:ext uri="{FF2B5EF4-FFF2-40B4-BE49-F238E27FC236}">
                <a16:creationId xmlns:a16="http://schemas.microsoft.com/office/drawing/2014/main" id="{8820EE8E-4E0B-FF2B-F98E-9ACB73E61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13" y="5246941"/>
            <a:ext cx="2014230" cy="101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cartoon cat lying down&#10;&#10;Description automatically generated">
            <a:extLst>
              <a:ext uri="{FF2B5EF4-FFF2-40B4-BE49-F238E27FC236}">
                <a16:creationId xmlns:a16="http://schemas.microsoft.com/office/drawing/2014/main" id="{8F06269B-B9FB-134E-D206-16B54A409B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-572810" y="19562"/>
            <a:ext cx="1634619" cy="1634619"/>
          </a:xfrm>
          <a:prstGeom prst="rect">
            <a:avLst/>
          </a:prstGeom>
        </p:spPr>
      </p:pic>
      <p:pic>
        <p:nvPicPr>
          <p:cNvPr id="41" name="Picture 40" descr="A person in a suit and tie&#10;&#10;Description automatically generated">
            <a:extLst>
              <a:ext uri="{FF2B5EF4-FFF2-40B4-BE49-F238E27FC236}">
                <a16:creationId xmlns:a16="http://schemas.microsoft.com/office/drawing/2014/main" id="{83F03A4D-7F02-AB19-54B4-A63C497C50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3339934" y="4008396"/>
            <a:ext cx="1848117" cy="1200330"/>
          </a:xfrm>
          <a:prstGeom prst="rect">
            <a:avLst/>
          </a:prstGeom>
        </p:spPr>
      </p:pic>
      <p:pic>
        <p:nvPicPr>
          <p:cNvPr id="43" name="Picture 42" descr="A rabbit holding a clock&#10;&#10;Description automatically generated">
            <a:extLst>
              <a:ext uri="{FF2B5EF4-FFF2-40B4-BE49-F238E27FC236}">
                <a16:creationId xmlns:a16="http://schemas.microsoft.com/office/drawing/2014/main" id="{C9BF6252-FE3A-21FF-D0D7-576F07F8CD3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 rot="20929834">
            <a:off x="1237551" y="2211243"/>
            <a:ext cx="1156059" cy="1596355"/>
          </a:xfrm>
          <a:prstGeom prst="rect">
            <a:avLst/>
          </a:prstGeom>
        </p:spPr>
      </p:pic>
      <p:pic>
        <p:nvPicPr>
          <p:cNvPr id="46" name="Picture 45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443BF3B4-D501-48BB-7C9D-5C695F60B17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8759720" y="2473764"/>
            <a:ext cx="1349965" cy="99747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63382CF-CEFE-AE7E-D0E5-5B5C454296AF}"/>
              </a:ext>
            </a:extLst>
          </p:cNvPr>
          <p:cNvSpPr txBox="1"/>
          <p:nvPr/>
        </p:nvSpPr>
        <p:spPr>
          <a:xfrm>
            <a:off x="9612466" y="3826420"/>
            <a:ext cx="71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1" tooltip="https://believersbrain.com/2013/05/27/7-ways-faith-communities-can-respond-to-mental-illnes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2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49" name="Picture 48" descr="A tv with antenna on top&#10;&#10;Description automatically generated">
            <a:extLst>
              <a:ext uri="{FF2B5EF4-FFF2-40B4-BE49-F238E27FC236}">
                <a16:creationId xmlns:a16="http://schemas.microsoft.com/office/drawing/2014/main" id="{144F71FF-8B5A-BA3E-2419-998C7418C48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3535927" y="2928083"/>
            <a:ext cx="1220989" cy="112248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400D4A7-6C96-6A1E-F62D-FFFE3AE4EFD0}"/>
              </a:ext>
            </a:extLst>
          </p:cNvPr>
          <p:cNvSpPr txBox="1"/>
          <p:nvPr/>
        </p:nvSpPr>
        <p:spPr>
          <a:xfrm>
            <a:off x="3731706" y="3763711"/>
            <a:ext cx="1025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4" tooltip="http://jimsop.blogspot.com/2017/10/rabbit-ear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2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55" name="Picture 54" descr="A person in a suit&#10;&#10;Description automatically generated">
            <a:extLst>
              <a:ext uri="{FF2B5EF4-FFF2-40B4-BE49-F238E27FC236}">
                <a16:creationId xmlns:a16="http://schemas.microsoft.com/office/drawing/2014/main" id="{984F9FAC-24AC-5552-1D49-BA698D1F232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3497653" y="4148578"/>
            <a:ext cx="1529275" cy="55628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9A322A5-8DB9-91B1-BC96-9ECF48AEB7F9}"/>
              </a:ext>
            </a:extLst>
          </p:cNvPr>
          <p:cNvSpPr txBox="1"/>
          <p:nvPr/>
        </p:nvSpPr>
        <p:spPr>
          <a:xfrm>
            <a:off x="3497653" y="5098829"/>
            <a:ext cx="1529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6" tooltip="https://krapuul.nl/wie-gaat-er-winnen-trump-of-de-democrati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7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58" name="Picture 57" descr="A green bottle with a gold circle on it&#10;&#10;Description automatically generated">
            <a:extLst>
              <a:ext uri="{FF2B5EF4-FFF2-40B4-BE49-F238E27FC236}">
                <a16:creationId xmlns:a16="http://schemas.microsoft.com/office/drawing/2014/main" id="{7D66A2D8-E8A2-4778-0521-DF08A6F8F19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 rot="8228362">
            <a:off x="10818817" y="5155830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with dark hair and red lipstick&#10;&#10;Description automatically generated">
            <a:extLst>
              <a:ext uri="{FF2B5EF4-FFF2-40B4-BE49-F238E27FC236}">
                <a16:creationId xmlns:a16="http://schemas.microsoft.com/office/drawing/2014/main" id="{5AD283F7-8CE4-78C4-ED28-580867C01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09929" y="362069"/>
            <a:ext cx="1904762" cy="1904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2A003-5198-DC2E-CED5-96EE4ED8E979}"/>
              </a:ext>
            </a:extLst>
          </p:cNvPr>
          <p:cNvSpPr txBox="1"/>
          <p:nvPr/>
        </p:nvSpPr>
        <p:spPr>
          <a:xfrm>
            <a:off x="377308" y="461071"/>
            <a:ext cx="86181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Honey trapping</a:t>
            </a:r>
            <a:r>
              <a:rPr lang="en-US" sz="2800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is a so-called investigative practice involving the use of </a:t>
            </a:r>
            <a:r>
              <a:rPr lang="en-US" sz="2800" i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ro</a:t>
            </a:r>
            <a:r>
              <a:rPr lang="en-US" sz="2800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mantic or sexual relationships for interpersonal, political (including state espionage), or monetary purpose.</a:t>
            </a:r>
            <a:endParaRPr lang="en-US" sz="2800" i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7EC3EE-AC13-1A49-8142-C9825D7C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780" y="3324106"/>
            <a:ext cx="2095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C70508-3F8D-3986-11D7-35D7B78AB65C}"/>
              </a:ext>
            </a:extLst>
          </p:cNvPr>
          <p:cNvSpPr txBox="1"/>
          <p:nvPr/>
        </p:nvSpPr>
        <p:spPr>
          <a:xfrm>
            <a:off x="971550" y="2857499"/>
            <a:ext cx="4861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The Science of Espionage:</a:t>
            </a:r>
          </a:p>
          <a:p>
            <a:endParaRPr lang="en-US" sz="3200" b="1" u="sng" dirty="0"/>
          </a:p>
          <a:p>
            <a:r>
              <a:rPr lang="en-US" sz="3200" b="1" u="sng" dirty="0"/>
              <a:t>Money </a:t>
            </a:r>
          </a:p>
          <a:p>
            <a:r>
              <a:rPr lang="en-US" sz="3200" b="1" u="sng" dirty="0"/>
              <a:t>Ideology</a:t>
            </a:r>
          </a:p>
          <a:p>
            <a:r>
              <a:rPr lang="en-US" sz="3200" b="1" u="sng" dirty="0"/>
              <a:t>Compromise</a:t>
            </a:r>
          </a:p>
          <a:p>
            <a:r>
              <a:rPr lang="en-US" sz="3200" b="1" u="sng" dirty="0"/>
              <a:t>Ego</a:t>
            </a:r>
          </a:p>
        </p:txBody>
      </p:sp>
      <p:pic>
        <p:nvPicPr>
          <p:cNvPr id="2052" name="Picture 4" descr="Original James Bond: Diamonds Are Forever Movie Poster - Sean Connery">
            <a:extLst>
              <a:ext uri="{FF2B5EF4-FFF2-40B4-BE49-F238E27FC236}">
                <a16:creationId xmlns:a16="http://schemas.microsoft.com/office/drawing/2014/main" id="{568E9BA7-8E28-372C-0ACA-D3AC7C9A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535">
            <a:off x="4843243" y="2805619"/>
            <a:ext cx="2292868" cy="327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96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Jesus And Mary Chain - Just Like Honey (Lost in Translation OST)">
            <a:hlinkClick r:id="" action="ppaction://media"/>
            <a:extLst>
              <a:ext uri="{FF2B5EF4-FFF2-40B4-BE49-F238E27FC236}">
                <a16:creationId xmlns:a16="http://schemas.microsoft.com/office/drawing/2014/main" id="{C173DBD3-A610-FF67-81D5-9EF85E02E6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  <p:pic>
        <p:nvPicPr>
          <p:cNvPr id="4098" name="Picture 2" descr="The Jesus And Mary Chain Just Like Honey 7 vinyl single | Etsy">
            <a:extLst>
              <a:ext uri="{FF2B5EF4-FFF2-40B4-BE49-F238E27FC236}">
                <a16:creationId xmlns:a16="http://schemas.microsoft.com/office/drawing/2014/main" id="{C3ADB9AC-A72C-86DC-6393-859F3846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4220922"/>
            <a:ext cx="2051367" cy="197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7FC6C-4A72-2263-0470-C63A945F6F7F}"/>
              </a:ext>
            </a:extLst>
          </p:cNvPr>
          <p:cNvSpPr txBox="1"/>
          <p:nvPr/>
        </p:nvSpPr>
        <p:spPr>
          <a:xfrm>
            <a:off x="411480" y="411480"/>
            <a:ext cx="899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Common Traps:  The Authority Bias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586E2-BA74-D64E-230F-CBA9DB90BF2E}"/>
              </a:ext>
            </a:extLst>
          </p:cNvPr>
          <p:cNvSpPr txBox="1"/>
          <p:nvPr/>
        </p:nvSpPr>
        <p:spPr>
          <a:xfrm>
            <a:off x="387191" y="1479751"/>
            <a:ext cx="87553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Placing ones faith in some nebulous authority </a:t>
            </a:r>
          </a:p>
          <a:p>
            <a:r>
              <a:rPr lang="en-US" sz="2400" b="1" dirty="0"/>
              <a:t>figure is a trap most people fall into </a:t>
            </a:r>
          </a:p>
          <a:p>
            <a:r>
              <a:rPr lang="en-US" sz="2400" b="1" dirty="0"/>
              <a:t>as part of our social programming.</a:t>
            </a:r>
          </a:p>
          <a:p>
            <a:r>
              <a:rPr lang="en-US" sz="2400" b="1" dirty="0"/>
              <a:t>Conveniently, this absolves</a:t>
            </a:r>
          </a:p>
          <a:p>
            <a:r>
              <a:rPr lang="en-US" sz="2400" b="1" dirty="0"/>
              <a:t>us of independent and critical </a:t>
            </a:r>
          </a:p>
          <a:p>
            <a:r>
              <a:rPr lang="en-US" sz="2400" b="1" dirty="0"/>
              <a:t>thinking, which most people </a:t>
            </a:r>
          </a:p>
          <a:p>
            <a:r>
              <a:rPr lang="en-US" sz="2400" b="1" dirty="0"/>
              <a:t>Hate, apparently.</a:t>
            </a:r>
          </a:p>
          <a:p>
            <a:r>
              <a:rPr lang="en-US" sz="2400" b="1" dirty="0"/>
              <a:t>Thinking, that is.</a:t>
            </a:r>
          </a:p>
          <a:p>
            <a:endParaRPr lang="en-US" sz="2400" b="1" dirty="0"/>
          </a:p>
          <a:p>
            <a:r>
              <a:rPr lang="en-US" sz="2400" b="1" dirty="0"/>
              <a:t>Authority is a false construct.</a:t>
            </a:r>
          </a:p>
          <a:p>
            <a:r>
              <a:rPr lang="en-US" sz="2400" b="1" dirty="0"/>
              <a:t>The only true “authority”</a:t>
            </a:r>
          </a:p>
          <a:p>
            <a:r>
              <a:rPr lang="en-US" sz="2400" b="1" dirty="0"/>
              <a:t>Is logic, common sense</a:t>
            </a:r>
          </a:p>
          <a:p>
            <a:r>
              <a:rPr lang="en-US" sz="2400" b="1" dirty="0"/>
              <a:t>and wisdom.  </a:t>
            </a:r>
          </a:p>
        </p:txBody>
      </p:sp>
      <p:pic>
        <p:nvPicPr>
          <p:cNvPr id="4" name="Online Media 3" title="John Mellencamp - Authority Song">
            <a:hlinkClick r:id="" action="ppaction://media"/>
            <a:extLst>
              <a:ext uri="{FF2B5EF4-FFF2-40B4-BE49-F238E27FC236}">
                <a16:creationId xmlns:a16="http://schemas.microsoft.com/office/drawing/2014/main" id="{E236E106-247C-BAA2-DB90-55EAE5F61E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872537" y="4445857"/>
            <a:ext cx="3093720" cy="2111693"/>
          </a:xfrm>
          <a:prstGeom prst="rect">
            <a:avLst/>
          </a:prstGeom>
        </p:spPr>
      </p:pic>
      <p:pic>
        <p:nvPicPr>
          <p:cNvPr id="6" name="Picture 5" descr="A mural of a person with long pink hair&#10;&#10;Description automatically generated">
            <a:extLst>
              <a:ext uri="{FF2B5EF4-FFF2-40B4-BE49-F238E27FC236}">
                <a16:creationId xmlns:a16="http://schemas.microsoft.com/office/drawing/2014/main" id="{C7552017-BE77-6980-87FF-649ED9066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510712" y="300450"/>
            <a:ext cx="2269808" cy="1514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9B024E-7BF2-6D11-CB37-03B95C4910EB}"/>
              </a:ext>
            </a:extLst>
          </p:cNvPr>
          <p:cNvSpPr txBox="1"/>
          <p:nvPr/>
        </p:nvSpPr>
        <p:spPr>
          <a:xfrm>
            <a:off x="9431654" y="2356915"/>
            <a:ext cx="2269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Trust the experts?</a:t>
            </a:r>
          </a:p>
          <a:p>
            <a:r>
              <a:rPr lang="en-US" sz="2400" b="1" i="1" dirty="0"/>
              <a:t>Trust the science? . . 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B9023-2A92-AB0A-EC83-1CE2B03AE8D8}"/>
              </a:ext>
            </a:extLst>
          </p:cNvPr>
          <p:cNvSpPr txBox="1"/>
          <p:nvPr/>
        </p:nvSpPr>
        <p:spPr>
          <a:xfrm>
            <a:off x="4789170" y="5045061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Convenient also for the authority figures, who can’t have the common man thinking for him/herself . . .</a:t>
            </a:r>
          </a:p>
        </p:txBody>
      </p:sp>
    </p:spTree>
    <p:extLst>
      <p:ext uri="{BB962C8B-B14F-4D97-AF65-F5344CB8AC3E}">
        <p14:creationId xmlns:p14="http://schemas.microsoft.com/office/powerpoint/2010/main" val="135142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563F-2CC5-BDDA-D974-84279B5B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17" y="58221"/>
            <a:ext cx="10515600" cy="1325563"/>
          </a:xfrm>
        </p:spPr>
        <p:txBody>
          <a:bodyPr/>
          <a:lstStyle/>
          <a:p>
            <a:r>
              <a:rPr lang="en-US" b="1" i="1" u="sng" dirty="0"/>
              <a:t>Evading Traps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282DF-AFDC-BADB-F12A-A7B208076D8C}"/>
              </a:ext>
            </a:extLst>
          </p:cNvPr>
          <p:cNvSpPr txBox="1"/>
          <p:nvPr/>
        </p:nvSpPr>
        <p:spPr>
          <a:xfrm>
            <a:off x="225335" y="1383784"/>
            <a:ext cx="1101416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 </a:t>
            </a:r>
            <a:r>
              <a:rPr lang="en-US" sz="2800" b="1" dirty="0"/>
              <a:t>Realize there is nothing for free.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 Nothing good comes easy.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Don’t fall for the things you want to hear.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 Consider the true value of a thing.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 Never act out of desperation or in a state of high emotionality.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 Don’t believe everything you believe.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 Know that anything can be a trap.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 What’s popular is not true; what’s true is not popular.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 Recognize your traps.  Learn from your experiences.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 Read more books.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 Don’t be a </a:t>
            </a:r>
            <a:r>
              <a:rPr lang="en-US" sz="2800" b="1" dirty="0" err="1"/>
              <a:t>nube</a:t>
            </a:r>
            <a:r>
              <a:rPr lang="en-US" sz="2800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5" name="Picture 4" descr="A tiger lying on a ledge&#10;&#10;Description automatically generated">
            <a:extLst>
              <a:ext uri="{FF2B5EF4-FFF2-40B4-BE49-F238E27FC236}">
                <a16:creationId xmlns:a16="http://schemas.microsoft.com/office/drawing/2014/main" id="{5BD42369-63FC-2863-B56F-74AB08096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03194" y="215979"/>
            <a:ext cx="2749171" cy="1864282"/>
          </a:xfrm>
          <a:prstGeom prst="rect">
            <a:avLst/>
          </a:prstGeom>
        </p:spPr>
      </p:pic>
      <p:pic>
        <p:nvPicPr>
          <p:cNvPr id="14" name="Picture 13" descr="Cartoon characters of a cartoon&#10;&#10;Description automatically generated">
            <a:extLst>
              <a:ext uri="{FF2B5EF4-FFF2-40B4-BE49-F238E27FC236}">
                <a16:creationId xmlns:a16="http://schemas.microsoft.com/office/drawing/2014/main" id="{1EF000FB-7FA2-3709-E2B5-9A69DA63C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89869" y="4360383"/>
            <a:ext cx="1734045" cy="22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812B-F1D9-FD92-483B-70F6422E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7907"/>
            <a:ext cx="10515600" cy="863896"/>
          </a:xfrm>
        </p:spPr>
        <p:txBody>
          <a:bodyPr/>
          <a:lstStyle/>
          <a:p>
            <a:r>
              <a:rPr lang="en-US" b="1" u="sng" dirty="0"/>
              <a:t>Exercise:  Recognizing Your Traps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55D6B2-E20E-5FBE-EE28-5C9D95D48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123600"/>
              </p:ext>
            </p:extLst>
          </p:nvPr>
        </p:nvGraphicFramePr>
        <p:xfrm>
          <a:off x="579120" y="1976966"/>
          <a:ext cx="11109961" cy="395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9705">
                  <a:extLst>
                    <a:ext uri="{9D8B030D-6E8A-4147-A177-3AD203B41FA5}">
                      <a16:colId xmlns:a16="http://schemas.microsoft.com/office/drawing/2014/main" val="4231974622"/>
                    </a:ext>
                  </a:extLst>
                </a:gridCol>
                <a:gridCol w="4040128">
                  <a:extLst>
                    <a:ext uri="{9D8B030D-6E8A-4147-A177-3AD203B41FA5}">
                      <a16:colId xmlns:a16="http://schemas.microsoft.com/office/drawing/2014/main" val="1403707358"/>
                    </a:ext>
                  </a:extLst>
                </a:gridCol>
                <a:gridCol w="4040128">
                  <a:extLst>
                    <a:ext uri="{9D8B030D-6E8A-4147-A177-3AD203B41FA5}">
                      <a16:colId xmlns:a16="http://schemas.microsoft.com/office/drawing/2014/main" val="2899001346"/>
                    </a:ext>
                  </a:extLst>
                </a:gridCol>
              </a:tblGrid>
              <a:tr h="494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The Trap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</a:t>
                      </a:r>
                      <a:r>
                        <a:rPr lang="en-US" sz="2000" dirty="0"/>
                        <a:t>What led you to this trap?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  <a:r>
                        <a:rPr lang="en-US" sz="2400" dirty="0"/>
                        <a:t>What did you learn?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378079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51222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377130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381718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773980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27240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422520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902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B006F0C-7D26-5A96-6EB1-B2D9B8386A7B}"/>
              </a:ext>
            </a:extLst>
          </p:cNvPr>
          <p:cNvSpPr txBox="1"/>
          <p:nvPr/>
        </p:nvSpPr>
        <p:spPr>
          <a:xfrm>
            <a:off x="304800" y="926989"/>
            <a:ext cx="765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Think of 10 Traps you have fallen into in your life.</a:t>
            </a:r>
          </a:p>
          <a:p>
            <a:r>
              <a:rPr lang="en-US" sz="2400" b="1" i="1" dirty="0"/>
              <a:t>     What traps have you found yourself susceptible to?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8A363-E12D-BE6D-85F2-134D1338B290}"/>
              </a:ext>
            </a:extLst>
          </p:cNvPr>
          <p:cNvSpPr txBox="1"/>
          <p:nvPr/>
        </p:nvSpPr>
        <p:spPr>
          <a:xfrm>
            <a:off x="304800" y="6031099"/>
            <a:ext cx="1167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Ask other people about the traps they have fallen into.  What did they learn?  How can you avoid the same traps? </a:t>
            </a:r>
          </a:p>
        </p:txBody>
      </p:sp>
      <p:pic>
        <p:nvPicPr>
          <p:cNvPr id="7" name="Picture 6" descr="A child with his hands on his face&#10;&#10;Description automatically generated">
            <a:extLst>
              <a:ext uri="{FF2B5EF4-FFF2-40B4-BE49-F238E27FC236}">
                <a16:creationId xmlns:a16="http://schemas.microsoft.com/office/drawing/2014/main" id="{07CF5352-916F-2BED-9E97-49D3EE9E2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49878" y="95194"/>
            <a:ext cx="1155494" cy="16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6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606A29-1D1C-504E-843E-D22A3087437F}"/>
              </a:ext>
            </a:extLst>
          </p:cNvPr>
          <p:cNvSpPr txBox="1"/>
          <p:nvPr/>
        </p:nvSpPr>
        <p:spPr>
          <a:xfrm>
            <a:off x="1621155" y="1965960"/>
            <a:ext cx="89496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Buddha found out that there was no trap to get out of except for himself. Trap and trapped are one, and when you understand that, there isn't any trap left." </a:t>
            </a:r>
          </a:p>
          <a:p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~Alan Watts</a:t>
            </a:r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22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552</Words>
  <Application>Microsoft Office PowerPoint</Application>
  <PresentationFormat>Widescreen</PresentationFormat>
  <Paragraphs>73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Roboto</vt:lpstr>
      <vt:lpstr>Wingdings</vt:lpstr>
      <vt:lpstr>YouTube Noto</vt:lpstr>
      <vt:lpstr>Office Theme</vt:lpstr>
      <vt:lpstr>The Psychology of Traps</vt:lpstr>
      <vt:lpstr>PowerPoint Presentation</vt:lpstr>
      <vt:lpstr>Anything can be a trap . . .</vt:lpstr>
      <vt:lpstr>PowerPoint Presentation</vt:lpstr>
      <vt:lpstr>PowerPoint Presentation</vt:lpstr>
      <vt:lpstr>PowerPoint Presentation</vt:lpstr>
      <vt:lpstr>Evading Traps</vt:lpstr>
      <vt:lpstr>Exercise:  Recognizing Your Traps</vt:lpstr>
      <vt:lpstr>PowerPoint Presentation</vt:lpstr>
      <vt:lpstr>PowerPoint Presentation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Psychology of Traps</dc:title>
  <dc:creator>Michael Farnum</dc:creator>
  <cp:lastModifiedBy>Michael Farnum</cp:lastModifiedBy>
  <cp:revision>26</cp:revision>
  <dcterms:created xsi:type="dcterms:W3CDTF">2024-05-16T21:15:37Z</dcterms:created>
  <dcterms:modified xsi:type="dcterms:W3CDTF">2024-05-17T01:17:19Z</dcterms:modified>
</cp:coreProperties>
</file>