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89" r:id="rId3"/>
    <p:sldId id="282" r:id="rId4"/>
    <p:sldId id="317" r:id="rId5"/>
    <p:sldId id="319" r:id="rId6"/>
    <p:sldId id="318" r:id="rId7"/>
    <p:sldId id="286" r:id="rId8"/>
    <p:sldId id="290" r:id="rId9"/>
    <p:sldId id="297" r:id="rId10"/>
    <p:sldId id="314" r:id="rId11"/>
    <p:sldId id="315" r:id="rId12"/>
    <p:sldId id="312" r:id="rId13"/>
    <p:sldId id="300" r:id="rId14"/>
    <p:sldId id="301" r:id="rId15"/>
    <p:sldId id="302" r:id="rId16"/>
    <p:sldId id="304" r:id="rId17"/>
    <p:sldId id="313" r:id="rId18"/>
    <p:sldId id="305" r:id="rId19"/>
    <p:sldId id="298" r:id="rId20"/>
    <p:sldId id="303" r:id="rId21"/>
    <p:sldId id="299" r:id="rId22"/>
    <p:sldId id="278" r:id="rId23"/>
    <p:sldId id="308" r:id="rId24"/>
    <p:sldId id="260" r:id="rId25"/>
    <p:sldId id="259" r:id="rId26"/>
    <p:sldId id="279" r:id="rId27"/>
    <p:sldId id="296" r:id="rId28"/>
    <p:sldId id="280" r:id="rId29"/>
    <p:sldId id="283" r:id="rId30"/>
    <p:sldId id="284" r:id="rId31"/>
    <p:sldId id="287" r:id="rId32"/>
    <p:sldId id="288" r:id="rId33"/>
    <p:sldId id="291" r:id="rId34"/>
    <p:sldId id="292" r:id="rId35"/>
    <p:sldId id="294" r:id="rId36"/>
    <p:sldId id="306" r:id="rId37"/>
    <p:sldId id="307" r:id="rId38"/>
    <p:sldId id="309" r:id="rId39"/>
    <p:sldId id="310" r:id="rId40"/>
    <p:sldId id="293" r:id="rId41"/>
    <p:sldId id="295" r:id="rId42"/>
    <p:sldId id="311" r:id="rId43"/>
    <p:sldId id="316" r:id="rId44"/>
    <p:sldId id="281" r:id="rId45"/>
    <p:sldId id="28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5" autoAdjust="0"/>
    <p:restoredTop sz="74086"/>
  </p:normalViewPr>
  <p:slideViewPr>
    <p:cSldViewPr snapToGrid="0">
      <p:cViewPr varScale="1">
        <p:scale>
          <a:sx n="88" d="100"/>
          <a:sy n="88" d="100"/>
        </p:scale>
        <p:origin x="12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CA83B-20C0-42BB-AE2F-92C6C14E826B}"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42BD0-8288-46D5-AAB4-269065F45275}" type="slidenum">
              <a:rPr lang="en-US" smtClean="0"/>
              <a:t>‹#›</a:t>
            </a:fld>
            <a:endParaRPr lang="en-US"/>
          </a:p>
        </p:txBody>
      </p:sp>
    </p:spTree>
    <p:extLst>
      <p:ext uri="{BB962C8B-B14F-4D97-AF65-F5344CB8AC3E}">
        <p14:creationId xmlns:p14="http://schemas.microsoft.com/office/powerpoint/2010/main" val="334887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etatech.org/ufo_research_magazine_eviden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Frank_Olson#cite_note-23" TargetMode="External"/><Relationship Id="rId3" Type="http://schemas.openxmlformats.org/officeDocument/2006/relationships/hyperlink" Target="https://en.wikipedia.org/wiki/United_States_Army_Biological_Warfare_Laboratories" TargetMode="External"/><Relationship Id="rId7" Type="http://schemas.openxmlformats.org/officeDocument/2006/relationships/hyperlink" Target="https://en.wikipedia.org/wiki/Project_MKUltra"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Sidney_Gottlieb" TargetMode="External"/><Relationship Id="rId5" Type="http://schemas.openxmlformats.org/officeDocument/2006/relationships/hyperlink" Target="https://en.wikipedia.org/wiki/Frank_Olson#cite_note-22" TargetMode="External"/><Relationship Id="rId4" Type="http://schemas.openxmlformats.org/officeDocument/2006/relationships/hyperlink" Target="https://en.wikipedia.org/wiki/Frank_Olson#cite_note-nytlist-21" TargetMode="External"/><Relationship Id="rId9" Type="http://schemas.openxmlformats.org/officeDocument/2006/relationships/hyperlink" Target="https://en.wikipedia.org/wiki/Frank_Olson#cite_note-2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networthpost.org/net-worth/tracy-twyman-net-worth/" TargetMode="External"/><Relationship Id="rId13" Type="http://schemas.openxmlformats.org/officeDocument/2006/relationships/hyperlink" Target="https://wikispooks.com/wiki/Tracy_Twyman#cite_ref-6" TargetMode="External"/><Relationship Id="rId18" Type="http://schemas.openxmlformats.org/officeDocument/2006/relationships/hyperlink" Target="http://www.unwelcomeguests.net/750" TargetMode="External"/><Relationship Id="rId26" Type="http://schemas.openxmlformats.org/officeDocument/2006/relationships/hyperlink" Target="http://archive.fo/FYuBW" TargetMode="External"/><Relationship Id="rId3" Type="http://schemas.openxmlformats.org/officeDocument/2006/relationships/hyperlink" Target="https://wikispooks.com/wiki/Tracy_Twyman#cite_ref-1" TargetMode="External"/><Relationship Id="rId21" Type="http://schemas.openxmlformats.org/officeDocument/2006/relationships/hyperlink" Target="https://wikispooks.com/wiki/Tracy_Twyman#cite_ref-10" TargetMode="External"/><Relationship Id="rId7" Type="http://schemas.openxmlformats.org/officeDocument/2006/relationships/hyperlink" Target="https://wikispooks.com/wiki/Tracy_Twyman#cite_ref-3" TargetMode="External"/><Relationship Id="rId12" Type="http://schemas.openxmlformats.org/officeDocument/2006/relationships/hyperlink" Target="http://archive.fo/7OVzb" TargetMode="External"/><Relationship Id="rId17" Type="http://schemas.openxmlformats.org/officeDocument/2006/relationships/hyperlink" Target="https://wikispooks.com/wiki/Tracy_Twyman#cite_ref-8" TargetMode="External"/><Relationship Id="rId25" Type="http://schemas.openxmlformats.org/officeDocument/2006/relationships/hyperlink" Target="https://wikispooks.com/wiki/Tracy_Twyman#cite_ref-12" TargetMode="External"/><Relationship Id="rId2" Type="http://schemas.openxmlformats.org/officeDocument/2006/relationships/slide" Target="../slides/slide26.xml"/><Relationship Id="rId16" Type="http://schemas.openxmlformats.org/officeDocument/2006/relationships/hyperlink" Target="http://archive.fo/NoUdi" TargetMode="External"/><Relationship Id="rId20" Type="http://schemas.openxmlformats.org/officeDocument/2006/relationships/hyperlink" Target="https://burners.me/2019/07/10/another-pedogate-researcher-suddenly-dies-rip-tracy-twyman/" TargetMode="External"/><Relationship Id="rId29" Type="http://schemas.openxmlformats.org/officeDocument/2006/relationships/hyperlink" Target="https://wikispooks.com/wiki/Tracy_Twyman#cite_note-9" TargetMode="External"/><Relationship Id="rId1" Type="http://schemas.openxmlformats.org/officeDocument/2006/relationships/notesMaster" Target="../notesMasters/notesMaster1.xml"/><Relationship Id="rId6" Type="http://schemas.openxmlformats.org/officeDocument/2006/relationships/hyperlink" Target="https://www.thehighersidechats.com/a-statement-from-greg-carlwood-regarding-the-tragic-loss-of-tracy-twyman/" TargetMode="External"/><Relationship Id="rId11" Type="http://schemas.openxmlformats.org/officeDocument/2006/relationships/hyperlink" Target="https://wikispooks.com/wiki/Tracy_Twyman#cite_ref-5" TargetMode="External"/><Relationship Id="rId24" Type="http://schemas.openxmlformats.org/officeDocument/2006/relationships/hyperlink" Target="https://www.youtube.com/watch?v=EMS0uuQVbBs" TargetMode="External"/><Relationship Id="rId32" Type="http://schemas.openxmlformats.org/officeDocument/2006/relationships/hyperlink" Target="https://www.youtube.com/results?search_query=%23Pizzagate" TargetMode="External"/><Relationship Id="rId5" Type="http://schemas.openxmlformats.org/officeDocument/2006/relationships/hyperlink" Target="https://wikispooks.com/wiki/Tracy_Twyman#cite_ref-2" TargetMode="External"/><Relationship Id="rId15" Type="http://schemas.openxmlformats.org/officeDocument/2006/relationships/hyperlink" Target="https://wikispooks.com/wiki/Tracy_Twyman#cite_ref-7" TargetMode="External"/><Relationship Id="rId23" Type="http://schemas.openxmlformats.org/officeDocument/2006/relationships/hyperlink" Target="https://wikispooks.com/wiki/Tracy_Twyman#cite_ref-11" TargetMode="External"/><Relationship Id="rId28" Type="http://schemas.openxmlformats.org/officeDocument/2006/relationships/hyperlink" Target="https://wikispooks.com/wiki/Isaac_Kappy" TargetMode="External"/><Relationship Id="rId10" Type="http://schemas.openxmlformats.org/officeDocument/2006/relationships/hyperlink" Target="http://archive.fo/QaDeP" TargetMode="External"/><Relationship Id="rId19" Type="http://schemas.openxmlformats.org/officeDocument/2006/relationships/hyperlink" Target="https://wikispooks.com/wiki/Tracy_Twyman#cite_ref-9" TargetMode="External"/><Relationship Id="rId31" Type="http://schemas.openxmlformats.org/officeDocument/2006/relationships/hyperlink" Target="https://wikispooks.com/wiki/Tracy_Twyman#cite_note-11" TargetMode="External"/><Relationship Id="rId4" Type="http://schemas.openxmlformats.org/officeDocument/2006/relationships/hyperlink" Target="https://www.youtube.com/channel/UCrK54gklfCVXZ7iky95pPNg" TargetMode="External"/><Relationship Id="rId9" Type="http://schemas.openxmlformats.org/officeDocument/2006/relationships/hyperlink" Target="https://wikispooks.com/wiki/Tracy_Twyman#cite_ref-4" TargetMode="External"/><Relationship Id="rId14" Type="http://schemas.openxmlformats.org/officeDocument/2006/relationships/hyperlink" Target="https://www.amazon.com/Genuflect-Tracy-R-Twyman/dp/1521491445" TargetMode="External"/><Relationship Id="rId22" Type="http://schemas.openxmlformats.org/officeDocument/2006/relationships/hyperlink" Target="https://burners.me/2019/07/19/tracy-twyman-update/" TargetMode="External"/><Relationship Id="rId27" Type="http://schemas.openxmlformats.org/officeDocument/2006/relationships/hyperlink" Target="https://wikispooks.com/wiki/Tracy_Twyman#cite_note-8" TargetMode="External"/><Relationship Id="rId30" Type="http://schemas.openxmlformats.org/officeDocument/2006/relationships/hyperlink" Target="https://wikispooks.com/wiki/Tracy_Twyman#cite_note-1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agamedia.org/2019/07/14/isaac-kappys-deadman-switch-epsteins-island-of-sex-and-blackmail-is-sinking/"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celebrityinsider.org/was-isaac-kappy-murdered-an-open-secret-says-no-284327/" TargetMode="External"/><Relationship Id="rId4" Type="http://schemas.openxmlformats.org/officeDocument/2006/relationships/hyperlink" Target="https://burners.me/2019/05/14/the-mysterious-sudden-death-of-isaac-kapp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rchive.org/details/secretsuppressed00jimk"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Special:BookSources/0922915148" TargetMode="External"/><Relationship Id="rId5" Type="http://schemas.openxmlformats.org/officeDocument/2006/relationships/hyperlink" Target="https://en.wikipedia.org/wiki/ISBN_(identifier)" TargetMode="External"/><Relationship Id="rId4" Type="http://schemas.openxmlformats.org/officeDocument/2006/relationships/hyperlink" Target="https://en.wikipedia.org/wiki/Feral_Hou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rchive.org/details/octopus_tho_2004_00_495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Special:BookSources/9780922915910" TargetMode="External"/><Relationship Id="rId5" Type="http://schemas.openxmlformats.org/officeDocument/2006/relationships/hyperlink" Target="https://en.wikipedia.org/wiki/ISBN_(identifier)" TargetMode="External"/><Relationship Id="rId4" Type="http://schemas.openxmlformats.org/officeDocument/2006/relationships/hyperlink" Target="https://archive.org/details/octopus_tho_2004_00_4956/page/56"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ubstack.com/profile/10427533-joseph-l-flatle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rchive.org/details/secretsuppressed00jim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rationalwiki.org/wiki/Special:BookSources/0571129838"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rationalwiki.org/wiki/Special:BookSources/0743482239"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rmoa.unm.edu/docviewer.php?docId=wyu-ah09554.xml" TargetMode="External"/><Relationship Id="rId7" Type="http://schemas.openxmlformats.org/officeDocument/2006/relationships/hyperlink" Target="https://www.worldcat.org/oclc/34073391"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en.wikipedia.org/wiki/OCLC_(identifier)" TargetMode="External"/><Relationship Id="rId5" Type="http://schemas.openxmlformats.org/officeDocument/2006/relationships/hyperlink" Target="https://en.wikipedia.org/wiki/University_of_Wyoming" TargetMode="External"/><Relationship Id="rId4" Type="http://schemas.openxmlformats.org/officeDocument/2006/relationships/hyperlink" Target="https://en.wikipedia.org/wiki/American_Heritage_Cen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ichael_Usla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eb.archive.org/web/20131219044853/http:/www.newsarama.com/6759-an-oral-history-of-captain-marvel-the-lost-years-pt-3.html" TargetMode="External"/><Relationship Id="rId5" Type="http://schemas.openxmlformats.org/officeDocument/2006/relationships/hyperlink" Target="https://en.wikipedia.org/wiki/Newsarama" TargetMode="External"/><Relationship Id="rId4" Type="http://schemas.openxmlformats.org/officeDocument/2006/relationships/hyperlink" Target="http://www.newsarama.com/6759-an-oral-history-of-captain-marvel-the-lost-years-pt-3.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t>This presentation was done in part to honor the following intrepid individuals:  Otto Binder, Ron Bonds, Isaac Cappy, Danny </a:t>
            </a:r>
            <a:r>
              <a:rPr lang="en-US" dirty="0" err="1"/>
              <a:t>Casolaro</a:t>
            </a:r>
            <a:r>
              <a:rPr lang="en-US" dirty="0"/>
              <a:t>, Morris Jessup, Ron Johnson, Jim Keith,  Ann Livingstone, Dr James McDonald, David McGowan, Ron </a:t>
            </a:r>
            <a:r>
              <a:rPr lang="en-US" dirty="0" err="1"/>
              <a:t>Rummel</a:t>
            </a:r>
            <a:r>
              <a:rPr lang="en-US" dirty="0"/>
              <a:t>, Ivan T. Sanderson, Philip Schneider, Frank Scully, Max Spiers, Granger Taylor, </a:t>
            </a:r>
            <a:r>
              <a:rPr lang="en-US" dirty="0" err="1"/>
              <a:t>Garav</a:t>
            </a:r>
            <a:r>
              <a:rPr lang="en-US" dirty="0"/>
              <a:t> </a:t>
            </a:r>
            <a:r>
              <a:rPr lang="en-US" dirty="0" err="1"/>
              <a:t>Turawi</a:t>
            </a:r>
            <a:r>
              <a:rPr lang="en-US" dirty="0"/>
              <a:t>, Tracy Twyman, Gary Webb.  Please forgive any unintentional omissions or misspellings.  </a:t>
            </a:r>
          </a:p>
          <a:p>
            <a:pPr marL="0" marR="0">
              <a:lnSpc>
                <a:spcPct val="107000"/>
              </a:lnSpc>
              <a:spcBef>
                <a:spcPts val="0"/>
              </a:spcBef>
              <a:spcAft>
                <a:spcPts val="0"/>
              </a:spcAft>
            </a:pPr>
            <a:endParaRPr lang="en-US" dirty="0"/>
          </a:p>
          <a:p>
            <a:pPr marL="0" marR="0">
              <a:lnSpc>
                <a:spcPct val="107000"/>
              </a:lnSpc>
              <a:spcBef>
                <a:spcPts val="0"/>
              </a:spcBef>
              <a:spcAft>
                <a:spcPts val="0"/>
              </a:spcAft>
            </a:pPr>
            <a:endParaRPr lang="en-US" dirty="0"/>
          </a:p>
          <a:p>
            <a:pPr marL="0" marR="0">
              <a:lnSpc>
                <a:spcPct val="107000"/>
              </a:lnSpc>
              <a:spcBef>
                <a:spcPts val="0"/>
              </a:spcBef>
              <a:spcAft>
                <a:spcPts val="0"/>
              </a:spcAft>
            </a:pPr>
            <a:r>
              <a:rPr lang="en-US" dirty="0"/>
              <a:t>Image source:  Alice Down the Rabbit Hole, https://www.machiasnews.com/lewis-carroll%E2%80%99s-alice-down-rabbit-hole</a:t>
            </a:r>
          </a:p>
        </p:txBody>
      </p:sp>
      <p:sp>
        <p:nvSpPr>
          <p:cNvPr id="4" name="Slide Number Placeholder 3"/>
          <p:cNvSpPr>
            <a:spLocks noGrp="1"/>
          </p:cNvSpPr>
          <p:nvPr>
            <p:ph type="sldNum" sz="quarter" idx="5"/>
          </p:nvPr>
        </p:nvSpPr>
        <p:spPr/>
        <p:txBody>
          <a:bodyPr/>
          <a:lstStyle/>
          <a:p>
            <a:fld id="{900FB397-1173-448F-98EA-65BC201C76EA}" type="slidenum">
              <a:rPr lang="en-US" smtClean="0"/>
              <a:t>1</a:t>
            </a:fld>
            <a:endParaRPr lang="en-US"/>
          </a:p>
        </p:txBody>
      </p:sp>
    </p:spTree>
    <p:extLst>
      <p:ext uri="{BB962C8B-B14F-4D97-AF65-F5344CB8AC3E}">
        <p14:creationId xmlns:p14="http://schemas.microsoft.com/office/powerpoint/2010/main" val="306590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https://www.youtube.com/watch?v=LdM1fM3IAb8</a:t>
            </a:r>
          </a:p>
        </p:txBody>
      </p:sp>
      <p:sp>
        <p:nvSpPr>
          <p:cNvPr id="4" name="Slide Number Placeholder 3"/>
          <p:cNvSpPr>
            <a:spLocks noGrp="1"/>
          </p:cNvSpPr>
          <p:nvPr>
            <p:ph type="sldNum" sz="quarter" idx="5"/>
          </p:nvPr>
        </p:nvSpPr>
        <p:spPr/>
        <p:txBody>
          <a:bodyPr/>
          <a:lstStyle/>
          <a:p>
            <a:fld id="{FA142BD0-8288-46D5-AAB4-269065F45275}" type="slidenum">
              <a:rPr lang="en-US" smtClean="0"/>
              <a:t>10</a:t>
            </a:fld>
            <a:endParaRPr lang="en-US"/>
          </a:p>
        </p:txBody>
      </p:sp>
    </p:spTree>
    <p:extLst>
      <p:ext uri="{BB962C8B-B14F-4D97-AF65-F5344CB8AC3E}">
        <p14:creationId xmlns:p14="http://schemas.microsoft.com/office/powerpoint/2010/main" val="4263535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r>
              <a:rPr lang="en-US" b="1" u="sng" dirty="0"/>
              <a:t>Sources:  </a:t>
            </a:r>
          </a:p>
          <a:p>
            <a:endParaRPr lang="en-US" dirty="0"/>
          </a:p>
          <a:p>
            <a:r>
              <a:rPr lang="en-US" dirty="0"/>
              <a:t>https://www.latimes.com/local/obituaries/la-me-charles-higham-20120504-story.html</a:t>
            </a:r>
          </a:p>
          <a:p>
            <a:endParaRPr lang="en-US" dirty="0"/>
          </a:p>
          <a:p>
            <a:r>
              <a:rPr lang="en-US" dirty="0"/>
              <a:t>Unpleasant Truth, 1941 Parachuting of Rudolf Hess in England</a:t>
            </a:r>
          </a:p>
          <a:p>
            <a:endParaRPr lang="en-US" dirty="0"/>
          </a:p>
          <a:p>
            <a:r>
              <a:rPr lang="en-US" i="1" dirty="0"/>
              <a:t>Wars and Lies, </a:t>
            </a:r>
            <a:r>
              <a:rPr lang="en-US" dirty="0"/>
              <a:t>Sylvain </a:t>
            </a:r>
            <a:r>
              <a:rPr lang="en-US" dirty="0" err="1"/>
              <a:t>Laforest</a:t>
            </a:r>
            <a:r>
              <a:rPr lang="en-US" dirty="0"/>
              <a:t>  </a:t>
            </a:r>
          </a:p>
          <a:p>
            <a:endParaRPr lang="en-US" dirty="0"/>
          </a:p>
          <a:p>
            <a:r>
              <a:rPr lang="en-US" dirty="0"/>
              <a:t>https://www.veteransnewsreport.com/2018/08/29/unpleasant-truth-1941-parachuting-of-rudolf-hess-in-england/</a:t>
            </a:r>
          </a:p>
          <a:p>
            <a:endParaRPr lang="en-US" dirty="0"/>
          </a:p>
          <a:p>
            <a:r>
              <a:rPr lang="en-US" dirty="0"/>
              <a:t>https://editionscharlou.com/the-books/wars-and-lies/</a:t>
            </a:r>
          </a:p>
          <a:p>
            <a:endParaRPr lang="en-US" dirty="0"/>
          </a:p>
          <a:p>
            <a:r>
              <a:rPr lang="en-US" i="1" dirty="0"/>
              <a:t>Hess and the Penguins, </a:t>
            </a:r>
            <a:r>
              <a:rPr lang="en-US" dirty="0"/>
              <a:t>Dr. Joseph Farrell.</a:t>
            </a:r>
          </a:p>
          <a:p>
            <a:endParaRPr lang="en-US" dirty="0"/>
          </a:p>
          <a:p>
            <a:r>
              <a:rPr lang="en-US" dirty="0"/>
              <a:t> https://home.solari.com/book-review-hess-and-the-penguins-by-dr-joseph-p-farrell/</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11</a:t>
            </a:fld>
            <a:endParaRPr lang="en-US"/>
          </a:p>
        </p:txBody>
      </p:sp>
    </p:spTree>
    <p:extLst>
      <p:ext uri="{BB962C8B-B14F-4D97-AF65-F5344CB8AC3E}">
        <p14:creationId xmlns:p14="http://schemas.microsoft.com/office/powerpoint/2010/main" val="392525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https://www.dorothykilgallen.com/2013/10/the-death-of-dorothy-kilgallen.html</a:t>
            </a:r>
          </a:p>
          <a:p>
            <a:endParaRPr lang="en-US" dirty="0"/>
          </a:p>
          <a:p>
            <a:r>
              <a:rPr lang="en-US" dirty="0"/>
              <a:t>:  https://www.bibliotecapleyades.net/sociopolitica/sociopol_scientistkilling03.htm</a:t>
            </a:r>
          </a:p>
        </p:txBody>
      </p:sp>
      <p:sp>
        <p:nvSpPr>
          <p:cNvPr id="4" name="Slide Number Placeholder 3"/>
          <p:cNvSpPr>
            <a:spLocks noGrp="1"/>
          </p:cNvSpPr>
          <p:nvPr>
            <p:ph type="sldNum" sz="quarter" idx="5"/>
          </p:nvPr>
        </p:nvSpPr>
        <p:spPr/>
        <p:txBody>
          <a:bodyPr/>
          <a:lstStyle/>
          <a:p>
            <a:fld id="{FA142BD0-8288-46D5-AAB4-269065F45275}" type="slidenum">
              <a:rPr lang="en-US" smtClean="0"/>
              <a:t>12</a:t>
            </a:fld>
            <a:endParaRPr lang="en-US"/>
          </a:p>
        </p:txBody>
      </p:sp>
    </p:spTree>
    <p:extLst>
      <p:ext uri="{BB962C8B-B14F-4D97-AF65-F5344CB8AC3E}">
        <p14:creationId xmlns:p14="http://schemas.microsoft.com/office/powerpoint/2010/main" val="321732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Moore, W.L. &amp; Berlitz, C. (1979).  The Philadelphia Experiment:  Project </a:t>
            </a:r>
            <a:r>
              <a:rPr lang="en-US" sz="1200" dirty="0" err="1">
                <a:solidFill>
                  <a:schemeClr val="bg1"/>
                </a:solidFill>
              </a:rPr>
              <a:t>Invisibiltiy</a:t>
            </a:r>
            <a:r>
              <a:rPr lang="en-US" sz="1200" dirty="0">
                <a:solidFill>
                  <a:schemeClr val="bg1"/>
                </a:solidFill>
              </a:rPr>
              <a:t>.   Fawcett Crest, NY. </a:t>
            </a:r>
          </a:p>
          <a:p>
            <a:endParaRPr lang="en-US" dirty="0"/>
          </a:p>
          <a:p>
            <a:endParaRPr lang="en-US" dirty="0"/>
          </a:p>
          <a:p>
            <a:r>
              <a:rPr lang="en-US" dirty="0"/>
              <a:t>Redfern, N. (2021),  UFO Researcher Morris Jessup:  Murdered for what he knew?  Mysterious Universe. https://mysteriousuniverse.org/2021/01/ufo-researcher-morris-jessup-murdered-for-what-he-knew/</a:t>
            </a:r>
          </a:p>
          <a:p>
            <a:endParaRPr lang="en-US" dirty="0"/>
          </a:p>
          <a:p>
            <a:r>
              <a:rPr lang="en-US" dirty="0" err="1"/>
              <a:t>Swancer</a:t>
            </a:r>
            <a:r>
              <a:rPr lang="en-US" dirty="0"/>
              <a:t>, B. (2020).  UFO Researchers and Mysterious Deaths.  Mysterious Universe. https://mysteriousuniverse.org/2020/06/ufo-researchers-and-mysterious-deaths/</a:t>
            </a:r>
          </a:p>
        </p:txBody>
      </p:sp>
      <p:sp>
        <p:nvSpPr>
          <p:cNvPr id="4" name="Slide Number Placeholder 3"/>
          <p:cNvSpPr>
            <a:spLocks noGrp="1"/>
          </p:cNvSpPr>
          <p:nvPr>
            <p:ph type="sldNum" sz="quarter" idx="5"/>
          </p:nvPr>
        </p:nvSpPr>
        <p:spPr/>
        <p:txBody>
          <a:bodyPr/>
          <a:lstStyle/>
          <a:p>
            <a:fld id="{FA142BD0-8288-46D5-AAB4-269065F45275}" type="slidenum">
              <a:rPr lang="en-US" smtClean="0"/>
              <a:t>13</a:t>
            </a:fld>
            <a:endParaRPr lang="en-US"/>
          </a:p>
        </p:txBody>
      </p:sp>
    </p:spTree>
    <p:extLst>
      <p:ext uri="{BB962C8B-B14F-4D97-AF65-F5344CB8AC3E}">
        <p14:creationId xmlns:p14="http://schemas.microsoft.com/office/powerpoint/2010/main" val="335715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a:p>
            <a:endParaRPr lang="en-US" dirty="0"/>
          </a:p>
          <a:p>
            <a:pPr algn="ctr"/>
            <a:r>
              <a:rPr lang="en-US" sz="1800" b="0" i="0" dirty="0">
                <a:solidFill>
                  <a:srgbClr val="353C41"/>
                </a:solidFill>
                <a:effectLst/>
                <a:latin typeface="Times New Roman" panose="02020603050405020304" pitchFamily="18" charset="0"/>
              </a:rPr>
              <a:t>Science in Default:</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Twenty-Two Years of Inadequate UFO Investigations</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American Association for the Advancement of Science, 134th Meeting</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General Symposium, Unidentified Flying Objects</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James E. McDonald, Professor of Atmospheric Sciences</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The University of Arizona</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Tucson, Arizona</a:t>
            </a:r>
            <a:endParaRPr lang="en-US" b="0" i="0" dirty="0">
              <a:solidFill>
                <a:srgbClr val="353C41"/>
              </a:solidFill>
              <a:effectLst/>
              <a:latin typeface="Helvetica Neue"/>
            </a:endParaRPr>
          </a:p>
          <a:p>
            <a:pPr algn="ctr"/>
            <a:r>
              <a:rPr lang="en-US" sz="1800" b="0" i="0" dirty="0">
                <a:solidFill>
                  <a:srgbClr val="353C41"/>
                </a:solidFill>
                <a:effectLst/>
                <a:latin typeface="Times New Roman" panose="02020603050405020304" pitchFamily="18" charset="0"/>
              </a:rPr>
              <a:t>December 27, 1969</a:t>
            </a:r>
            <a:endParaRPr lang="en-US" b="0" i="0" dirty="0">
              <a:solidFill>
                <a:srgbClr val="353C41"/>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14</a:t>
            </a:fld>
            <a:endParaRPr lang="en-US"/>
          </a:p>
        </p:txBody>
      </p:sp>
    </p:spTree>
    <p:extLst>
      <p:ext uri="{BB962C8B-B14F-4D97-AF65-F5344CB8AC3E}">
        <p14:creationId xmlns:p14="http://schemas.microsoft.com/office/powerpoint/2010/main" val="308681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15</a:t>
            </a:fld>
            <a:endParaRPr lang="en-US"/>
          </a:p>
        </p:txBody>
      </p:sp>
    </p:spTree>
    <p:extLst>
      <p:ext uri="{BB962C8B-B14F-4D97-AF65-F5344CB8AC3E}">
        <p14:creationId xmlns:p14="http://schemas.microsoft.com/office/powerpoint/2010/main" val="655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16</a:t>
            </a:fld>
            <a:endParaRPr lang="en-US"/>
          </a:p>
        </p:txBody>
      </p:sp>
    </p:spTree>
    <p:extLst>
      <p:ext uri="{BB962C8B-B14F-4D97-AF65-F5344CB8AC3E}">
        <p14:creationId xmlns:p14="http://schemas.microsoft.com/office/powerpoint/2010/main" val="382400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a:p>
            <a:endParaRPr lang="en-US" dirty="0"/>
          </a:p>
          <a:p>
            <a:r>
              <a:rPr lang="en-US" b="0" i="0" u="sng" dirty="0">
                <a:solidFill>
                  <a:srgbClr val="4588C5"/>
                </a:solidFill>
                <a:effectLst/>
                <a:latin typeface="Helvetica Neue"/>
                <a:hlinkClick r:id="rId3"/>
              </a:rPr>
              <a:t>http://www.metatech.org/ufo_research_magazine_evidence.html</a:t>
            </a:r>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17</a:t>
            </a:fld>
            <a:endParaRPr lang="en-US"/>
          </a:p>
        </p:txBody>
      </p:sp>
    </p:spTree>
    <p:extLst>
      <p:ext uri="{BB962C8B-B14F-4D97-AF65-F5344CB8AC3E}">
        <p14:creationId xmlns:p14="http://schemas.microsoft.com/office/powerpoint/2010/main" val="222848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18</a:t>
            </a:fld>
            <a:endParaRPr lang="en-US"/>
          </a:p>
        </p:txBody>
      </p:sp>
    </p:spTree>
    <p:extLst>
      <p:ext uri="{BB962C8B-B14F-4D97-AF65-F5344CB8AC3E}">
        <p14:creationId xmlns:p14="http://schemas.microsoft.com/office/powerpoint/2010/main" val="242193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YouTube Sans"/>
              </a:rPr>
              <a:t>The Extraordinary Life and Strange Death of James Forrestal - Part 2</a:t>
            </a:r>
          </a:p>
          <a:p>
            <a:endParaRPr lang="en-US" dirty="0"/>
          </a:p>
          <a:p>
            <a:endParaRPr lang="en-US" dirty="0"/>
          </a:p>
          <a:p>
            <a:r>
              <a:rPr lang="en-US" dirty="0"/>
              <a:t>https://www.youtube.com/watch?v=C-GR3HN8hHk</a:t>
            </a:r>
          </a:p>
        </p:txBody>
      </p:sp>
      <p:sp>
        <p:nvSpPr>
          <p:cNvPr id="4" name="Slide Number Placeholder 3"/>
          <p:cNvSpPr>
            <a:spLocks noGrp="1"/>
          </p:cNvSpPr>
          <p:nvPr>
            <p:ph type="sldNum" sz="quarter" idx="5"/>
          </p:nvPr>
        </p:nvSpPr>
        <p:spPr/>
        <p:txBody>
          <a:bodyPr/>
          <a:lstStyle/>
          <a:p>
            <a:fld id="{FA142BD0-8288-46D5-AAB4-269065F45275}" type="slidenum">
              <a:rPr lang="en-US" smtClean="0"/>
              <a:t>20</a:t>
            </a:fld>
            <a:endParaRPr lang="en-US"/>
          </a:p>
        </p:txBody>
      </p:sp>
    </p:spTree>
    <p:extLst>
      <p:ext uri="{BB962C8B-B14F-4D97-AF65-F5344CB8AC3E}">
        <p14:creationId xmlns:p14="http://schemas.microsoft.com/office/powerpoint/2010/main" val="25229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source, Death Card, Marigold Tarot, https://mywanderingfool.com/tarot/tarot/marigold-tarot/death-card-marigold-tarot/</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a:t>
            </a:fld>
            <a:endParaRPr lang="en-US"/>
          </a:p>
        </p:txBody>
      </p:sp>
    </p:spTree>
    <p:extLst>
      <p:ext uri="{BB962C8B-B14F-4D97-AF65-F5344CB8AC3E}">
        <p14:creationId xmlns:p14="http://schemas.microsoft.com/office/powerpoint/2010/main" val="162114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dirty="0"/>
          </a:p>
          <a:p>
            <a:pPr algn="l">
              <a:buFont typeface="Arial" panose="020B0604020202020204" pitchFamily="34" charset="0"/>
              <a:buChar char="•"/>
            </a:pPr>
            <a:r>
              <a:rPr lang="en-US" dirty="0"/>
              <a:t>Additional Sources:  </a:t>
            </a:r>
          </a:p>
          <a:p>
            <a:pPr algn="l">
              <a:buFont typeface="Arial" panose="020B0604020202020204" pitchFamily="34" charset="0"/>
              <a:buChar char="•"/>
            </a:pPr>
            <a:endParaRPr lang="en-US" dirty="0"/>
          </a:p>
          <a:p>
            <a:pPr algn="l">
              <a:buFont typeface="Arial" panose="020B0604020202020204" pitchFamily="34" charset="0"/>
              <a:buChar char="•"/>
            </a:pPr>
            <a:r>
              <a:rPr lang="en-US" b="0" i="0" dirty="0">
                <a:solidFill>
                  <a:srgbClr val="202122"/>
                </a:solidFill>
                <a:effectLst/>
                <a:latin typeface="Arial" panose="020B0604020202020204" pitchFamily="34" charset="0"/>
              </a:rPr>
              <a:t>Kinzer, Stephen (2019). </a:t>
            </a:r>
            <a:r>
              <a:rPr lang="en-US" b="0" i="1" dirty="0">
                <a:solidFill>
                  <a:srgbClr val="202122"/>
                </a:solidFill>
                <a:effectLst/>
                <a:latin typeface="Arial" panose="020B0604020202020204" pitchFamily="34" charset="0"/>
              </a:rPr>
              <a:t>Poisoner in Chief: Sidney Gottlieb and the CIA Search for Mind Control</a:t>
            </a:r>
            <a:r>
              <a:rPr lang="en-US" b="0" i="0" dirty="0">
                <a:solidFill>
                  <a:srgbClr val="202122"/>
                </a:solidFill>
                <a:effectLst/>
                <a:latin typeface="Arial" panose="020B0604020202020204" pitchFamily="34" charset="0"/>
              </a:rPr>
              <a:t>. New York: Henry Holt. </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1" u="sng" dirty="0"/>
              <a:t>Fort Detrick participants, alleged.</a:t>
            </a:r>
          </a:p>
          <a:p>
            <a:pPr algn="l">
              <a:buFont typeface="Arial" panose="020B0604020202020204" pitchFamily="34" charset="0"/>
              <a:buChar char="•"/>
            </a:pPr>
            <a:endParaRPr lang="en-US" b="1" u="sng" dirty="0"/>
          </a:p>
          <a:p>
            <a:pPr algn="l">
              <a:buFont typeface="Arial" panose="020B0604020202020204" pitchFamily="34" charset="0"/>
              <a:buChar char="•"/>
            </a:pPr>
            <a:r>
              <a:rPr lang="en-US" b="0" i="0" dirty="0">
                <a:solidFill>
                  <a:srgbClr val="202122"/>
                </a:solidFill>
                <a:effectLst/>
                <a:latin typeface="Arial" panose="020B0604020202020204" pitchFamily="34" charset="0"/>
              </a:rPr>
              <a:t>Olson, a scientist with the Special Operations Division of the </a:t>
            </a:r>
            <a:r>
              <a:rPr lang="en-US" b="0" i="0" u="none" strike="noStrike" dirty="0">
                <a:solidFill>
                  <a:srgbClr val="0645AD"/>
                </a:solidFill>
                <a:effectLst/>
                <a:latin typeface="Arial" panose="020B0604020202020204" pitchFamily="34" charset="0"/>
                <a:hlinkClick r:id="rId3" tooltip="United States Army Biological Warfare Laboratories"/>
              </a:rPr>
              <a:t>United States Army Biological Warfare Laboratories</a:t>
            </a:r>
            <a:r>
              <a:rPr lang="en-US" b="0" i="0" dirty="0">
                <a:solidFill>
                  <a:srgbClr val="202122"/>
                </a:solidFill>
                <a:effectLst/>
                <a:latin typeface="Arial" panose="020B0604020202020204" pitchFamily="34" charset="0"/>
              </a:rPr>
              <a:t> at Fort Detrick, who was suspected of being a security risk.</a:t>
            </a:r>
          </a:p>
          <a:p>
            <a:pPr algn="l">
              <a:buFont typeface="Arial" panose="020B0604020202020204" pitchFamily="34" charset="0"/>
              <a:buChar char="•"/>
            </a:pPr>
            <a:r>
              <a:rPr lang="en-US" b="0" i="0" dirty="0">
                <a:solidFill>
                  <a:srgbClr val="202122"/>
                </a:solidFill>
                <a:effectLst/>
                <a:latin typeface="Arial" panose="020B0604020202020204" pitchFamily="34" charset="0"/>
              </a:rPr>
              <a:t>Lt. Col. Vincent </a:t>
            </a:r>
            <a:r>
              <a:rPr lang="en-US" b="0" i="0" dirty="0" err="1">
                <a:solidFill>
                  <a:srgbClr val="202122"/>
                </a:solidFill>
                <a:effectLst/>
                <a:latin typeface="Arial" panose="020B0604020202020204" pitchFamily="34" charset="0"/>
              </a:rPr>
              <a:t>Ruwet</a:t>
            </a:r>
            <a:r>
              <a:rPr lang="en-US" b="0" i="0" dirty="0">
                <a:solidFill>
                  <a:srgbClr val="202122"/>
                </a:solidFill>
                <a:effectLst/>
                <a:latin typeface="Arial" panose="020B0604020202020204" pitchFamily="34" charset="0"/>
              </a:rPr>
              <a:t>, Olson's supervisor, the head of the Special Operations Division.</a:t>
            </a:r>
          </a:p>
          <a:p>
            <a:pPr algn="l">
              <a:buFont typeface="Arial" panose="020B0604020202020204" pitchFamily="34" charset="0"/>
              <a:buChar char="•"/>
            </a:pPr>
            <a:r>
              <a:rPr lang="en-US" b="0" i="0" dirty="0">
                <a:solidFill>
                  <a:srgbClr val="202122"/>
                </a:solidFill>
                <a:effectLst/>
                <a:latin typeface="Arial" panose="020B0604020202020204" pitchFamily="34" charset="0"/>
              </a:rPr>
              <a:t>John L. Schwab, who had founded the division and in 1953 served as its lab chief</a:t>
            </a:r>
            <a:r>
              <a:rPr lang="en-US" b="0" i="0" u="none" strike="noStrike" baseline="30000" dirty="0">
                <a:solidFill>
                  <a:srgbClr val="0645AD"/>
                </a:solidFill>
                <a:effectLst/>
                <a:latin typeface="Arial" panose="020B0604020202020204" pitchFamily="34" charset="0"/>
                <a:hlinkClick r:id="rId4"/>
              </a:rPr>
              <a:t>[21]</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John Stubbs, one of the Fort Detrick personnel</a:t>
            </a:r>
            <a:r>
              <a:rPr lang="en-US" b="0" i="0" u="none" strike="noStrike" baseline="30000" dirty="0">
                <a:solidFill>
                  <a:srgbClr val="0645AD"/>
                </a:solidFill>
                <a:effectLst/>
                <a:latin typeface="Arial" panose="020B0604020202020204" pitchFamily="34" charset="0"/>
                <a:hlinkClick r:id="rId4"/>
              </a:rPr>
              <a:t>[21]</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Benjamin Wilson, a member of the Special Operations Division.</a:t>
            </a:r>
          </a:p>
          <a:p>
            <a:pPr algn="l">
              <a:buFont typeface="Arial" panose="020B0604020202020204" pitchFamily="34" charset="0"/>
              <a:buChar char="•"/>
            </a:pPr>
            <a:r>
              <a:rPr lang="en-US" b="0" i="0" dirty="0">
                <a:solidFill>
                  <a:srgbClr val="202122"/>
                </a:solidFill>
                <a:effectLst/>
                <a:latin typeface="Arial" panose="020B0604020202020204" pitchFamily="34" charset="0"/>
              </a:rPr>
              <a:t>Herbert "Bert" Tanner, one of the Fort Detrick personnel</a:t>
            </a:r>
            <a:r>
              <a:rPr lang="en-US" b="0" i="0" u="none" strike="noStrike" baseline="30000" dirty="0">
                <a:solidFill>
                  <a:srgbClr val="0645AD"/>
                </a:solidFill>
                <a:effectLst/>
                <a:latin typeface="Arial" panose="020B0604020202020204" pitchFamily="34" charset="0"/>
                <a:hlinkClick r:id="rId4"/>
              </a:rPr>
              <a:t>[21]</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John C. Malinowski, a Detrick staffer who didn't drink alcohol and thus was not dosed.</a:t>
            </a:r>
            <a:r>
              <a:rPr lang="en-US" b="0" i="0" u="none" strike="noStrike" baseline="30000" dirty="0">
                <a:solidFill>
                  <a:srgbClr val="0645AD"/>
                </a:solidFill>
                <a:effectLst/>
                <a:latin typeface="Arial" panose="020B0604020202020204" pitchFamily="34" charset="0"/>
                <a:hlinkClick r:id="rId5"/>
              </a:rPr>
              <a:t>[22]</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Gerald </a:t>
            </a:r>
            <a:r>
              <a:rPr lang="en-US" b="0" i="0" dirty="0" err="1">
                <a:solidFill>
                  <a:srgbClr val="202122"/>
                </a:solidFill>
                <a:effectLst/>
                <a:latin typeface="Arial" panose="020B0604020202020204" pitchFamily="34" charset="0"/>
              </a:rPr>
              <a:t>Yonetz</a:t>
            </a:r>
            <a:r>
              <a:rPr lang="en-US" b="0" i="0" dirty="0">
                <a:solidFill>
                  <a:srgbClr val="202122"/>
                </a:solidFill>
                <a:effectLst/>
                <a:latin typeface="Arial" panose="020B0604020202020204" pitchFamily="34" charset="0"/>
              </a:rPr>
              <a:t>, a Special Operations Division scientist</a:t>
            </a:r>
          </a:p>
          <a:p>
            <a:pPr algn="l">
              <a:buFont typeface="Arial" panose="020B0604020202020204" pitchFamily="34" charset="0"/>
              <a:buChar char="•"/>
            </a:pPr>
            <a:r>
              <a:rPr lang="en-US" dirty="0"/>
              <a:t>CIA </a:t>
            </a:r>
            <a:r>
              <a:rPr lang="en-US" dirty="0" err="1"/>
              <a:t>participants</a:t>
            </a:r>
            <a:r>
              <a:rPr lang="en-US" b="0" i="0" u="none" strike="noStrike" dirty="0" err="1">
                <a:solidFill>
                  <a:srgbClr val="0645AD"/>
                </a:solidFill>
                <a:effectLst/>
                <a:latin typeface="Arial" panose="020B0604020202020204" pitchFamily="34" charset="0"/>
                <a:hlinkClick r:id="rId6" tooltip="Sidney Gottlieb"/>
              </a:rPr>
              <a:t>Sidney</a:t>
            </a:r>
            <a:r>
              <a:rPr lang="en-US" b="0" i="0" u="none" strike="noStrike" dirty="0">
                <a:solidFill>
                  <a:srgbClr val="0645AD"/>
                </a:solidFill>
                <a:effectLst/>
                <a:latin typeface="Arial" panose="020B0604020202020204" pitchFamily="34" charset="0"/>
                <a:hlinkClick r:id="rId6" tooltip="Sidney Gottlieb"/>
              </a:rPr>
              <a:t> Gottlieb</a:t>
            </a:r>
            <a:r>
              <a:rPr lang="en-US" b="0" i="0" dirty="0">
                <a:solidFill>
                  <a:srgbClr val="202122"/>
                </a:solidFill>
                <a:effectLst/>
                <a:latin typeface="Arial" panose="020B0604020202020204" pitchFamily="34" charset="0"/>
              </a:rPr>
              <a:t>, a CIA chemist responsible for </a:t>
            </a:r>
            <a:r>
              <a:rPr lang="en-US" b="0" i="0" u="none" strike="noStrike" dirty="0">
                <a:solidFill>
                  <a:srgbClr val="0645AD"/>
                </a:solidFill>
                <a:effectLst/>
                <a:latin typeface="Arial" panose="020B0604020202020204" pitchFamily="34" charset="0"/>
                <a:hlinkClick r:id="rId7" tooltip="Project MKUltra"/>
              </a:rPr>
              <a:t>Project </a:t>
            </a:r>
            <a:r>
              <a:rPr lang="en-US" b="0" i="0" u="none" strike="noStrike" dirty="0" err="1">
                <a:solidFill>
                  <a:srgbClr val="0645AD"/>
                </a:solidFill>
                <a:effectLst/>
                <a:latin typeface="Arial" panose="020B0604020202020204" pitchFamily="34" charset="0"/>
                <a:hlinkClick r:id="rId7" tooltip="Project MKUltra"/>
              </a:rPr>
              <a:t>MKUltra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8"/>
              </a:rPr>
              <a:t>[23]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Robert </a:t>
            </a:r>
            <a:r>
              <a:rPr lang="en-US" b="0" i="0" dirty="0" err="1">
                <a:solidFill>
                  <a:srgbClr val="202122"/>
                </a:solidFill>
                <a:effectLst/>
                <a:latin typeface="Arial" panose="020B0604020202020204" pitchFamily="34" charset="0"/>
              </a:rPr>
              <a:t>Lashbrook</a:t>
            </a:r>
            <a:r>
              <a:rPr lang="en-US" b="0" i="0" dirty="0">
                <a:solidFill>
                  <a:srgbClr val="202122"/>
                </a:solidFill>
                <a:effectLst/>
                <a:latin typeface="Arial" panose="020B0604020202020204" pitchFamily="34" charset="0"/>
              </a:rPr>
              <a:t>, Gottlieb's deputy, who dosed the liquor everyone was drinking along with Gottlieb.</a:t>
            </a:r>
          </a:p>
          <a:p>
            <a:pPr algn="l">
              <a:buFont typeface="Arial" panose="020B0604020202020204" pitchFamily="34" charset="0"/>
              <a:buChar char="•"/>
            </a:pPr>
            <a:r>
              <a:rPr lang="en-US" b="0" i="0" dirty="0">
                <a:solidFill>
                  <a:srgbClr val="202122"/>
                </a:solidFill>
                <a:effectLst/>
                <a:latin typeface="Arial" panose="020B0604020202020204" pitchFamily="34" charset="0"/>
              </a:rPr>
              <a:t>A. Hughes, suspected to be CIA</a:t>
            </a:r>
            <a:r>
              <a:rPr lang="en-US" b="0" i="0" u="none" strike="noStrike" baseline="30000" dirty="0">
                <a:solidFill>
                  <a:srgbClr val="0645AD"/>
                </a:solidFill>
                <a:effectLst/>
                <a:latin typeface="Arial" panose="020B0604020202020204" pitchFamily="34" charset="0"/>
                <a:hlinkClick r:id="rId4"/>
              </a:rPr>
              <a:t>[21]</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Henry </a:t>
            </a:r>
            <a:r>
              <a:rPr lang="en-US" b="0" i="0" dirty="0" err="1">
                <a:solidFill>
                  <a:srgbClr val="202122"/>
                </a:solidFill>
                <a:effectLst/>
                <a:latin typeface="Arial" panose="020B0604020202020204" pitchFamily="34" charset="0"/>
              </a:rPr>
              <a:t>Bortner</a:t>
            </a:r>
            <a:r>
              <a:rPr lang="en-US" b="0" i="0" dirty="0">
                <a:solidFill>
                  <a:srgbClr val="202122"/>
                </a:solidFill>
                <a:effectLst/>
                <a:latin typeface="Arial" panose="020B0604020202020204" pitchFamily="34" charset="0"/>
              </a:rPr>
              <a:t>, of the CIA</a:t>
            </a:r>
            <a:r>
              <a:rPr lang="en-US" b="0" i="0" u="none" strike="noStrike" baseline="30000" dirty="0">
                <a:solidFill>
                  <a:srgbClr val="0645AD"/>
                </a:solidFill>
                <a:effectLst/>
                <a:latin typeface="Arial" panose="020B0604020202020204" pitchFamily="34" charset="0"/>
                <a:hlinkClick r:id="rId4"/>
              </a:rPr>
              <a:t>[21]</a:t>
            </a:r>
            <a:r>
              <a:rPr lang="en-US" b="0" i="0" u="none" strike="noStrike" baseline="30000" dirty="0">
                <a:solidFill>
                  <a:srgbClr val="0645AD"/>
                </a:solidFill>
                <a:effectLst/>
                <a:latin typeface="Arial" panose="020B0604020202020204" pitchFamily="34" charset="0"/>
                <a:hlinkClick r:id="rId9"/>
              </a:rPr>
              <a:t>[24]</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21</a:t>
            </a:fld>
            <a:endParaRPr lang="en-US"/>
          </a:p>
        </p:txBody>
      </p:sp>
    </p:spTree>
    <p:extLst>
      <p:ext uri="{BB962C8B-B14F-4D97-AF65-F5344CB8AC3E}">
        <p14:creationId xmlns:p14="http://schemas.microsoft.com/office/powerpoint/2010/main" val="1245898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FB397-1173-448F-98EA-65BC201C76EA}" type="slidenum">
              <a:rPr lang="en-US" smtClean="0"/>
              <a:t>22</a:t>
            </a:fld>
            <a:endParaRPr lang="en-US"/>
          </a:p>
        </p:txBody>
      </p:sp>
    </p:spTree>
    <p:extLst>
      <p:ext uri="{BB962C8B-B14F-4D97-AF65-F5344CB8AC3E}">
        <p14:creationId xmlns:p14="http://schemas.microsoft.com/office/powerpoint/2010/main" val="336953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https://centerforaninformedamerica.com/books/</a:t>
            </a:r>
          </a:p>
          <a:p>
            <a:endParaRPr lang="en-US" dirty="0"/>
          </a:p>
          <a:p>
            <a:r>
              <a:rPr lang="en-US" dirty="0"/>
              <a:t>During a radio appearance in April, 2015 </a:t>
            </a:r>
            <a:r>
              <a:rPr lang="en-US" dirty="0" err="1"/>
              <a:t>iMcGowen</a:t>
            </a:r>
            <a:r>
              <a:rPr lang="en-US" dirty="0"/>
              <a:t> received a warning that he had better “watch out for cancer.”    A week later he was diagnosed with cancer.  (Crimes of Empire, 2015)  </a:t>
            </a:r>
          </a:p>
          <a:p>
            <a:endParaRPr lang="en-US" dirty="0"/>
          </a:p>
          <a:p>
            <a:r>
              <a:rPr lang="en-US" dirty="0"/>
              <a:t> https://crimesofempire.com/2015/12/18/rip-dave-mcgowan/#:~:text=On%20November%2022nd%202015%2C%20American%20journalist%20and%20researcher,known%20for%20his%20work%20on%20the%20Moon%20landings.</a:t>
            </a:r>
          </a:p>
          <a:p>
            <a:endParaRPr lang="en-US" dirty="0"/>
          </a:p>
        </p:txBody>
      </p:sp>
      <p:sp>
        <p:nvSpPr>
          <p:cNvPr id="4" name="Slide Number Placeholder 3"/>
          <p:cNvSpPr>
            <a:spLocks noGrp="1"/>
          </p:cNvSpPr>
          <p:nvPr>
            <p:ph type="sldNum" sz="quarter" idx="5"/>
          </p:nvPr>
        </p:nvSpPr>
        <p:spPr/>
        <p:txBody>
          <a:bodyPr/>
          <a:lstStyle/>
          <a:p>
            <a:fld id="{900FB397-1173-448F-98EA-65BC201C76EA}" type="slidenum">
              <a:rPr lang="en-US" smtClean="0"/>
              <a:t>23</a:t>
            </a:fld>
            <a:endParaRPr lang="en-US"/>
          </a:p>
        </p:txBody>
      </p:sp>
    </p:spTree>
    <p:extLst>
      <p:ext uri="{BB962C8B-B14F-4D97-AF65-F5344CB8AC3E}">
        <p14:creationId xmlns:p14="http://schemas.microsoft.com/office/powerpoint/2010/main" val="1878179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Sources:  </a:t>
            </a:r>
          </a:p>
          <a:p>
            <a:pPr marL="0" marR="0">
              <a:lnSpc>
                <a:spcPct val="107000"/>
              </a:lnSpc>
              <a:spcBef>
                <a:spcPts val="0"/>
              </a:spcBef>
              <a:spcAft>
                <a:spcPts val="800"/>
              </a:spcAft>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b="1" i="0" dirty="0">
                <a:effectLst/>
                <a:latin typeface="YouTube Sans"/>
              </a:rPr>
              <a:t>Max Spiers: The mysterious death of a conspiracy theorist (Part 1) - BBC Stories</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dirty="0"/>
              <a:t>https://www.youtube.com/watch?v=Heqpn8z4R0o</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dirty="0"/>
              <a:t>Marcus </a:t>
            </a:r>
            <a:r>
              <a:rPr lang="en-US" dirty="0" err="1"/>
              <a:t>Lowth</a:t>
            </a:r>
            <a:r>
              <a:rPr lang="en-US" dirty="0"/>
              <a:t> (2017)  UFO Insight.  https://www.ufoinsight.com/aliens/agendas/project-mannequin-max-spiers</a:t>
            </a:r>
          </a:p>
        </p:txBody>
      </p:sp>
      <p:sp>
        <p:nvSpPr>
          <p:cNvPr id="4" name="Slide Number Placeholder 3"/>
          <p:cNvSpPr>
            <a:spLocks noGrp="1"/>
          </p:cNvSpPr>
          <p:nvPr>
            <p:ph type="sldNum" sz="quarter" idx="5"/>
          </p:nvPr>
        </p:nvSpPr>
        <p:spPr/>
        <p:txBody>
          <a:bodyPr/>
          <a:lstStyle/>
          <a:p>
            <a:fld id="{900FB397-1173-448F-98EA-65BC201C76EA}" type="slidenum">
              <a:rPr lang="en-US" smtClean="0"/>
              <a:t>24</a:t>
            </a:fld>
            <a:endParaRPr lang="en-US"/>
          </a:p>
        </p:txBody>
      </p:sp>
    </p:spTree>
    <p:extLst>
      <p:ext uri="{BB962C8B-B14F-4D97-AF65-F5344CB8AC3E}">
        <p14:creationId xmlns:p14="http://schemas.microsoft.com/office/powerpoint/2010/main" val="329468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endParaRPr lang="en-US" dirty="0"/>
          </a:p>
          <a:p>
            <a:r>
              <a:rPr lang="en-US" dirty="0"/>
              <a:t>The Paranormal Scholar.  2021.  Granger Taylor:  The Mysterious Disappearance of a Man Lost in Space.  </a:t>
            </a:r>
          </a:p>
          <a:p>
            <a:r>
              <a:rPr lang="en-US" dirty="0"/>
              <a:t>https://www.paranormalscholar.com/granger-taylor-the-mysterious-disappearance-of-a-canadian-man-lost-in-space/</a:t>
            </a:r>
          </a:p>
        </p:txBody>
      </p:sp>
      <p:sp>
        <p:nvSpPr>
          <p:cNvPr id="4" name="Slide Number Placeholder 3"/>
          <p:cNvSpPr>
            <a:spLocks noGrp="1"/>
          </p:cNvSpPr>
          <p:nvPr>
            <p:ph type="sldNum" sz="quarter" idx="5"/>
          </p:nvPr>
        </p:nvSpPr>
        <p:spPr/>
        <p:txBody>
          <a:bodyPr/>
          <a:lstStyle/>
          <a:p>
            <a:fld id="{FA142BD0-8288-46D5-AAB4-269065F45275}" type="slidenum">
              <a:rPr lang="en-US" smtClean="0"/>
              <a:t>25</a:t>
            </a:fld>
            <a:endParaRPr lang="en-US"/>
          </a:p>
        </p:txBody>
      </p:sp>
    </p:spTree>
    <p:extLst>
      <p:ext uri="{BB962C8B-B14F-4D97-AF65-F5344CB8AC3E}">
        <p14:creationId xmlns:p14="http://schemas.microsoft.com/office/powerpoint/2010/main" val="229161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Linux Libertine"/>
              </a:rPr>
              <a:t>References</a:t>
            </a:r>
          </a:p>
          <a:p>
            <a:pPr algn="l"/>
            <a:endParaRPr lang="en-US" b="0" i="0" dirty="0">
              <a:solidFill>
                <a:srgbClr val="000000"/>
              </a:solidFill>
              <a:effectLst/>
              <a:latin typeface="Linux Libertine"/>
            </a:endParaRPr>
          </a:p>
          <a:p>
            <a:pPr algn="l"/>
            <a:r>
              <a:rPr lang="en-US" b="0" i="0" dirty="0">
                <a:solidFill>
                  <a:srgbClr val="000000"/>
                </a:solidFill>
                <a:effectLst/>
                <a:latin typeface="Linux Libertine"/>
              </a:rPr>
              <a:t>https://wikispooks.com/wiki/Tracy_Twyman</a:t>
            </a:r>
          </a:p>
          <a:p>
            <a:pPr algn="l"/>
            <a:endParaRPr lang="en-US" b="0" i="0" dirty="0">
              <a:solidFill>
                <a:srgbClr val="000000"/>
              </a:solidFill>
              <a:effectLst/>
              <a:latin typeface="Linux Libertine"/>
            </a:endParaRPr>
          </a:p>
          <a:p>
            <a:pPr algn="l">
              <a:buFont typeface="+mj-lt"/>
              <a:buAutoNum type="arabicPeriod"/>
            </a:pPr>
            <a:r>
              <a:rPr lang="en-US" b="0" i="0" u="none" strike="noStrike" dirty="0">
                <a:solidFill>
                  <a:srgbClr val="0645AD"/>
                </a:solidFill>
                <a:effectLst/>
                <a:latin typeface="Arial" panose="020B0604020202020204" pitchFamily="34" charset="0"/>
                <a:hlinkClick r:id="rId3"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a:rPr>
              <a:t>https://www.youtube.com/channel/UCrK54gklfCVXZ7iky95pPNg</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5"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a:rPr>
              <a:t>https://www.thehighersidechats.com/a-statement-from-greg-carlwood-regarding-the-tragic-loss-of-tracy-twyman/</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7"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8"/>
              </a:rPr>
              <a:t>https://networthpost.org/net-worth/tracy-twyman-net-worth/</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9"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10"/>
              </a:rPr>
              <a:t>http://archive.fo/QaDeP</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11"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12"/>
              </a:rPr>
              <a:t>http://archive.fo/7OVzb</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13"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14"/>
              </a:rPr>
              <a:t>https://www.amazon.com/Genuflect-Tracy-R-Twyman/dp/1521491445</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15"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16"/>
              </a:rPr>
              <a:t>http://archive.fo/NoUdi</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17"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18"/>
              </a:rPr>
              <a:t>http://www.unwelcomeguests.net/750</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19"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20"/>
              </a:rPr>
              <a:t>https://burners.me/2019/07/10/another-pedogate-researcher-suddenly-dies-rip-tracy-twyman/</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21"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22"/>
              </a:rPr>
              <a:t>https://burners.me/2019/07/19/tracy-twyman-update/</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23"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24"/>
              </a:rPr>
              <a:t>https://www.youtube.com/watch?v=EMS0uuQVbBs</a:t>
            </a:r>
            <a:endParaRPr lang="en-US" b="0" i="0" dirty="0">
              <a:solidFill>
                <a:srgbClr val="222222"/>
              </a:solidFill>
              <a:effectLst/>
              <a:latin typeface="Arial" panose="020B0604020202020204" pitchFamily="34" charset="0"/>
            </a:endParaRPr>
          </a:p>
          <a:p>
            <a:pPr algn="l">
              <a:buFont typeface="+mj-lt"/>
              <a:buAutoNum type="arabicPeriod"/>
            </a:pPr>
            <a:r>
              <a:rPr lang="en-US" b="0" i="0" u="none" strike="noStrike" dirty="0">
                <a:solidFill>
                  <a:srgbClr val="0645AD"/>
                </a:solidFill>
                <a:effectLst/>
                <a:latin typeface="Arial" panose="020B0604020202020204" pitchFamily="34" charset="0"/>
                <a:hlinkClick r:id="rId25" tooltip="Jump up"/>
              </a:rPr>
              <a:t>↑</a:t>
            </a:r>
            <a:r>
              <a:rPr lang="en-US" b="0" i="0" dirty="0">
                <a:solidFill>
                  <a:srgbClr val="2222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26"/>
              </a:rPr>
              <a:t>http://archive.fo/FYuBW</a:t>
            </a:r>
            <a:endParaRPr lang="en-US" b="0" i="0" dirty="0">
              <a:solidFill>
                <a:srgbClr val="222222"/>
              </a:solidFill>
              <a:effectLst/>
              <a:latin typeface="Arial" panose="020B0604020202020204" pitchFamily="34" charset="0"/>
            </a:endParaRPr>
          </a:p>
          <a:p>
            <a:endParaRPr lang="en-US" dirty="0"/>
          </a:p>
          <a:p>
            <a:endParaRPr lang="en-US" dirty="0"/>
          </a:p>
          <a:p>
            <a:pPr algn="l"/>
            <a:r>
              <a:rPr lang="en-US" b="1" i="0" dirty="0">
                <a:solidFill>
                  <a:srgbClr val="000000"/>
                </a:solidFill>
                <a:effectLst/>
                <a:latin typeface="Arial" panose="020B0604020202020204" pitchFamily="34" charset="0"/>
              </a:rPr>
              <a:t>Posthumously released video</a:t>
            </a:r>
          </a:p>
          <a:p>
            <a:pPr algn="l"/>
            <a:r>
              <a:rPr lang="en-US" b="0" i="0" dirty="0">
                <a:solidFill>
                  <a:srgbClr val="222222"/>
                </a:solidFill>
                <a:effectLst/>
                <a:latin typeface="Arial" panose="020B0604020202020204" pitchFamily="34" charset="0"/>
              </a:rPr>
              <a:t>Tracy Twyman made a 27 minute video which on 24 May 2019 she reportedly gave to just 2 friends for safekeeping, one of whom posted it after her death.</a:t>
            </a:r>
            <a:r>
              <a:rPr lang="en-US" b="0" i="0" u="none" strike="noStrike" baseline="30000" dirty="0">
                <a:solidFill>
                  <a:srgbClr val="0645AD"/>
                </a:solidFill>
                <a:effectLst/>
                <a:latin typeface="Arial" panose="020B0604020202020204" pitchFamily="34" charset="0"/>
                <a:hlinkClick r:id="rId27"/>
              </a:rPr>
              <a:t>[8]</a:t>
            </a:r>
            <a:r>
              <a:rPr lang="en-US" b="0" i="0" dirty="0">
                <a:solidFill>
                  <a:srgbClr val="222222"/>
                </a:solidFill>
                <a:effectLst/>
                <a:latin typeface="Arial" panose="020B0604020202020204" pitchFamily="34" charset="0"/>
              </a:rPr>
              <a:t> It included details of threats against her, and her suspicions that her computer was hacked, connections between her own case and that of </a:t>
            </a:r>
            <a:r>
              <a:rPr lang="en-US" b="0" i="0" u="none" strike="noStrike" dirty="0">
                <a:solidFill>
                  <a:srgbClr val="0645AD"/>
                </a:solidFill>
                <a:effectLst/>
                <a:latin typeface="Arial" panose="020B0604020202020204" pitchFamily="34" charset="0"/>
                <a:hlinkClick r:id="rId28" tooltip="Isaac Kappy"/>
              </a:rPr>
              <a:t>Isaac </a:t>
            </a:r>
            <a:r>
              <a:rPr lang="en-US" b="0" i="0" u="none" strike="noStrike" dirty="0" err="1">
                <a:solidFill>
                  <a:srgbClr val="0645AD"/>
                </a:solidFill>
                <a:effectLst/>
                <a:latin typeface="Arial" panose="020B0604020202020204" pitchFamily="34" charset="0"/>
                <a:hlinkClick r:id="rId28" tooltip="Isaac Kappy"/>
              </a:rPr>
              <a:t>Kappy</a:t>
            </a:r>
            <a:r>
              <a:rPr lang="en-US" b="0" i="0" dirty="0">
                <a:solidFill>
                  <a:srgbClr val="222222"/>
                </a:solidFill>
                <a:effectLst/>
                <a:latin typeface="Arial" panose="020B0604020202020204" pitchFamily="34" charset="0"/>
              </a:rPr>
              <a:t> and about a "creepy" Arizona campground that was suddenly closed later.</a:t>
            </a:r>
            <a:r>
              <a:rPr lang="en-US" b="0" i="0" u="none" strike="noStrike" baseline="30000" dirty="0">
                <a:solidFill>
                  <a:srgbClr val="0645AD"/>
                </a:solidFill>
                <a:effectLst/>
                <a:latin typeface="Arial" panose="020B0604020202020204" pitchFamily="34" charset="0"/>
                <a:hlinkClick r:id="rId29"/>
              </a:rPr>
              <a:t>[9]</a:t>
            </a:r>
            <a:r>
              <a:rPr lang="en-US" b="0" i="0" u="none" strike="noStrike" baseline="30000" dirty="0">
                <a:solidFill>
                  <a:srgbClr val="0645AD"/>
                </a:solidFill>
                <a:effectLst/>
                <a:latin typeface="Arial" panose="020B0604020202020204" pitchFamily="34" charset="0"/>
                <a:hlinkClick r:id="rId30"/>
              </a:rPr>
              <a:t>[10]</a:t>
            </a:r>
            <a:r>
              <a:rPr lang="en-US" b="0" i="0" u="none" strike="noStrike" baseline="30000" dirty="0">
                <a:solidFill>
                  <a:srgbClr val="0645AD"/>
                </a:solidFill>
                <a:effectLst/>
                <a:latin typeface="Arial" panose="020B0604020202020204" pitchFamily="34" charset="0"/>
                <a:hlinkClick r:id="rId31"/>
              </a:rPr>
              <a:t>[11]</a:t>
            </a:r>
            <a:endParaRPr lang="en-US" b="0" i="0" dirty="0">
              <a:solidFill>
                <a:srgbClr val="222222"/>
              </a:solidFill>
              <a:effectLst/>
              <a:latin typeface="Arial" panose="020B0604020202020204" pitchFamily="34" charset="0"/>
            </a:endParaRPr>
          </a:p>
          <a:p>
            <a:endParaRPr lang="en-US" dirty="0"/>
          </a:p>
          <a:p>
            <a:r>
              <a:rPr lang="en-US" dirty="0"/>
              <a:t>https://youtu.be/EMS0uuQVbBs</a:t>
            </a:r>
          </a:p>
          <a:p>
            <a:endParaRPr lang="en-US" dirty="0"/>
          </a:p>
          <a:p>
            <a:endParaRPr lang="en-US" dirty="0"/>
          </a:p>
          <a:p>
            <a:r>
              <a:rPr lang="en-US" dirty="0"/>
              <a:t>https://rosamondpress.com/2020/02/17/tracy-twyman-is-dead/</a:t>
            </a:r>
          </a:p>
          <a:p>
            <a:endParaRPr lang="en-US" dirty="0"/>
          </a:p>
          <a:p>
            <a:pPr algn="l" fontAlgn="base"/>
            <a:r>
              <a:rPr lang="en-US" b="0" i="0" dirty="0">
                <a:solidFill>
                  <a:srgbClr val="000000"/>
                </a:solidFill>
                <a:effectLst/>
                <a:latin typeface="Georgia" panose="02040502050405020303" pitchFamily="18" charset="0"/>
              </a:rPr>
              <a:t>Friday, August 9, 2019</a:t>
            </a:r>
          </a:p>
          <a:p>
            <a:pPr algn="l" fontAlgn="base"/>
            <a:r>
              <a:rPr lang="en-US" b="1" i="0" dirty="0">
                <a:solidFill>
                  <a:srgbClr val="000000"/>
                </a:solidFill>
                <a:effectLst/>
                <a:latin typeface="Helvetica Neue"/>
              </a:rPr>
              <a:t>Tracy Twyman, </a:t>
            </a:r>
            <a:r>
              <a:rPr lang="en-US" b="1" i="0" dirty="0" err="1">
                <a:solidFill>
                  <a:srgbClr val="000000"/>
                </a:solidFill>
                <a:effectLst/>
                <a:latin typeface="Helvetica Neue"/>
              </a:rPr>
              <a:t>Pizzagate</a:t>
            </a:r>
            <a:r>
              <a:rPr lang="en-US" b="1" i="0" dirty="0">
                <a:solidFill>
                  <a:srgbClr val="000000"/>
                </a:solidFill>
                <a:effectLst/>
                <a:latin typeface="Helvetica Neue"/>
              </a:rPr>
              <a:t> researcher, murdered</a:t>
            </a:r>
          </a:p>
          <a:p>
            <a:pPr algn="l" rtl="0" fontAlgn="base"/>
            <a:r>
              <a:rPr lang="en-US" b="0" i="0" dirty="0">
                <a:solidFill>
                  <a:srgbClr val="333333"/>
                </a:solidFill>
                <a:effectLst/>
                <a:latin typeface="Georgia" panose="02040502050405020303" pitchFamily="18" charset="0"/>
              </a:rPr>
              <a:t>Researcher Tracy Twyman sent me this video on May 24, 2019. She asked me not to share it publicly at the time because she was in fear for her life. She had been in communication with Isaac </a:t>
            </a:r>
            <a:r>
              <a:rPr lang="en-US" b="0" i="0" dirty="0" err="1">
                <a:solidFill>
                  <a:srgbClr val="333333"/>
                </a:solidFill>
                <a:effectLst/>
                <a:latin typeface="Georgia" panose="02040502050405020303" pitchFamily="18" charset="0"/>
              </a:rPr>
              <a:t>Kappy</a:t>
            </a:r>
            <a:r>
              <a:rPr lang="en-US" b="0" i="0" dirty="0">
                <a:solidFill>
                  <a:srgbClr val="333333"/>
                </a:solidFill>
                <a:effectLst/>
                <a:latin typeface="Georgia" panose="02040502050405020303" pitchFamily="18" charset="0"/>
              </a:rPr>
              <a:t> about threats she had received related to a campground near Williams, Arizona.</a:t>
            </a:r>
          </a:p>
          <a:p>
            <a:pPr algn="l" rtl="0" fontAlgn="base"/>
            <a:r>
              <a:rPr lang="en-US" b="0" i="0" dirty="0" err="1">
                <a:solidFill>
                  <a:srgbClr val="333333"/>
                </a:solidFill>
                <a:effectLst/>
                <a:latin typeface="Georgia" panose="02040502050405020303" pitchFamily="18" charset="0"/>
              </a:rPr>
              <a:t>Kappy</a:t>
            </a:r>
            <a:r>
              <a:rPr lang="en-US" b="0" i="0" dirty="0">
                <a:solidFill>
                  <a:srgbClr val="333333"/>
                </a:solidFill>
                <a:effectLst/>
                <a:latin typeface="Georgia" panose="02040502050405020303" pitchFamily="18" charset="0"/>
              </a:rPr>
              <a:t> died very close to the campground. Today I learned that Tracy passed away at the age of 41, after quitting social media and YouTube.</a:t>
            </a:r>
          </a:p>
          <a:p>
            <a:pPr algn="l" rtl="0" fontAlgn="base"/>
            <a:r>
              <a:rPr lang="en-US" b="0" i="0" dirty="0">
                <a:solidFill>
                  <a:srgbClr val="333333"/>
                </a:solidFill>
                <a:effectLst/>
                <a:latin typeface="Georgia" panose="02040502050405020303" pitchFamily="18" charset="0"/>
              </a:rPr>
              <a:t>I do not know the circumstances of her death, but if someone says “I’m afraid for my life” and then suddenly dies, this warrants further investigation. The timing of this as Jeffrey Epstein is arrested is highly suspicious.</a:t>
            </a:r>
          </a:p>
          <a:p>
            <a:pPr algn="l" rtl="0" fontAlgn="base"/>
            <a:r>
              <a:rPr lang="en-US" b="0" i="0" dirty="0">
                <a:solidFill>
                  <a:srgbClr val="333333"/>
                </a:solidFill>
                <a:effectLst/>
                <a:latin typeface="Georgia" panose="02040502050405020303" pitchFamily="18" charset="0"/>
              </a:rPr>
              <a:t>I note the mysterious disappearance of Robert the Deplorable, and also the sudden death of </a:t>
            </a:r>
            <a:r>
              <a:rPr lang="en-US" b="0" i="0" dirty="0">
                <a:solidFill>
                  <a:srgbClr val="0066CC"/>
                </a:solidFill>
                <a:effectLst/>
                <a:latin typeface="Georgia" panose="02040502050405020303" pitchFamily="18" charset="0"/>
                <a:hlinkClick r:id="rId32"/>
              </a:rPr>
              <a:t>#Pizzagate</a:t>
            </a:r>
            <a:r>
              <a:rPr lang="en-US" b="0" i="0" dirty="0">
                <a:solidFill>
                  <a:srgbClr val="333333"/>
                </a:solidFill>
                <a:effectLst/>
                <a:latin typeface="Georgia" panose="02040502050405020303" pitchFamily="18" charset="0"/>
              </a:rPr>
              <a:t> researcher Jenny Moore in August 2018. I’ll explain the content of the video a bit. Tracy was a guest on The </a:t>
            </a:r>
            <a:r>
              <a:rPr lang="en-US" b="0" i="0" dirty="0" err="1">
                <a:solidFill>
                  <a:srgbClr val="333333"/>
                </a:solidFill>
                <a:effectLst/>
                <a:latin typeface="Georgia" panose="02040502050405020303" pitchFamily="18" charset="0"/>
              </a:rPr>
              <a:t>Higherside</a:t>
            </a:r>
            <a:r>
              <a:rPr lang="en-US" b="0" i="0" dirty="0">
                <a:solidFill>
                  <a:srgbClr val="333333"/>
                </a:solidFill>
                <a:effectLst/>
                <a:latin typeface="Georgia" panose="02040502050405020303" pitchFamily="18" charset="0"/>
              </a:rPr>
              <a:t> Chats podcast a few times. This video was released on the 10th, but she made it two months ago and gave it to a friend. She is now dead, and her friend posted this dead-man switch video she made.</a:t>
            </a:r>
          </a:p>
          <a:p>
            <a:pPr algn="l" rtl="0" fontAlgn="base"/>
            <a:r>
              <a:rPr lang="en-US" b="0" i="0" dirty="0">
                <a:solidFill>
                  <a:srgbClr val="333333"/>
                </a:solidFill>
                <a:effectLst/>
                <a:latin typeface="Georgia" panose="02040502050405020303" pitchFamily="18" charset="0"/>
              </a:rPr>
              <a:t>This is the message she wanted to get out, but didn’t post because she feared for her life. She apparently discovered on </a:t>
            </a:r>
            <a:r>
              <a:rPr lang="en-US" b="0" i="0" dirty="0" err="1">
                <a:solidFill>
                  <a:srgbClr val="333333"/>
                </a:solidFill>
                <a:effectLst/>
                <a:latin typeface="Georgia" panose="02040502050405020303" pitchFamily="18" charset="0"/>
              </a:rPr>
              <a:t>youtube</a:t>
            </a:r>
            <a:r>
              <a:rPr lang="en-US" b="0" i="0" dirty="0">
                <a:solidFill>
                  <a:srgbClr val="333333"/>
                </a:solidFill>
                <a:effectLst/>
                <a:latin typeface="Georgia" panose="02040502050405020303" pitchFamily="18" charset="0"/>
              </a:rPr>
              <a:t> a vast trove of </a:t>
            </a:r>
            <a:r>
              <a:rPr lang="en-US" b="0" i="0" dirty="0" err="1">
                <a:solidFill>
                  <a:srgbClr val="333333"/>
                </a:solidFill>
                <a:effectLst/>
                <a:latin typeface="Georgia" panose="02040502050405020303" pitchFamily="18" charset="0"/>
              </a:rPr>
              <a:t>pedo</a:t>
            </a:r>
            <a:r>
              <a:rPr lang="en-US" b="0" i="0" dirty="0">
                <a:solidFill>
                  <a:srgbClr val="333333"/>
                </a:solidFill>
                <a:effectLst/>
                <a:latin typeface="Georgia" panose="02040502050405020303" pitchFamily="18" charset="0"/>
              </a:rPr>
              <a:t> videos where they were selling the videos or perhaps even the children themselves via the videos. She gathered binders of evidence, and took it to the FBI to report it. She was completely boxed out and they refused to take her report basically, even in the initial contact. She had located a specific school in England near Yorkshire where it appeared many of the children there were being prostituted out via </a:t>
            </a:r>
            <a:r>
              <a:rPr lang="en-US" b="0" i="0" dirty="0" err="1">
                <a:solidFill>
                  <a:srgbClr val="333333"/>
                </a:solidFill>
                <a:effectLst/>
                <a:latin typeface="Georgia" panose="02040502050405020303" pitchFamily="18" charset="0"/>
              </a:rPr>
              <a:t>Youtube</a:t>
            </a:r>
            <a:r>
              <a:rPr lang="en-US" b="0" i="0" dirty="0">
                <a:solidFill>
                  <a:srgbClr val="333333"/>
                </a:solidFill>
                <a:effectLst/>
                <a:latin typeface="Georgia" panose="02040502050405020303" pitchFamily="18" charset="0"/>
              </a:rPr>
              <a:t>. Some of the videos were also specifically designed as threats to the children. After reporting it to the FBI, her internet connection starting frequently malfunctioning, and her phone was acting very strangely. Then she was receiving many death threats with fears seemingly personally tailored to her, they apparently knew everything about her. Kyle is a friend of her and the host of the </a:t>
            </a:r>
            <a:r>
              <a:rPr lang="en-US" b="0" i="0" dirty="0" err="1">
                <a:solidFill>
                  <a:srgbClr val="333333"/>
                </a:solidFill>
                <a:effectLst/>
                <a:latin typeface="Georgia" panose="02040502050405020303" pitchFamily="18" charset="0"/>
              </a:rPr>
              <a:t>higherside</a:t>
            </a:r>
            <a:r>
              <a:rPr lang="en-US" b="0" i="0" dirty="0">
                <a:solidFill>
                  <a:srgbClr val="333333"/>
                </a:solidFill>
                <a:effectLst/>
                <a:latin typeface="Georgia" panose="02040502050405020303" pitchFamily="18" charset="0"/>
              </a:rPr>
              <a:t> chats, who had a mental breakdown after beginning to investigate this information.</a:t>
            </a:r>
          </a:p>
          <a:p>
            <a:endParaRPr lang="en-US" dirty="0"/>
          </a:p>
          <a:p>
            <a:r>
              <a:rPr lang="en-US" dirty="0"/>
              <a:t>http://www.project.nsearch.com/profiles/blogs/pedogate-deadman-switch-tripped-after-researcher-died-fbi-ignored</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26</a:t>
            </a:fld>
            <a:endParaRPr lang="en-US"/>
          </a:p>
        </p:txBody>
      </p:sp>
    </p:spTree>
    <p:extLst>
      <p:ext uri="{BB962C8B-B14F-4D97-AF65-F5344CB8AC3E}">
        <p14:creationId xmlns:p14="http://schemas.microsoft.com/office/powerpoint/2010/main" val="3659691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https://wikispooks.com/wiki/Isaac_Kappy</a:t>
            </a:r>
          </a:p>
          <a:p>
            <a:endParaRPr lang="en-US" dirty="0"/>
          </a:p>
          <a:p>
            <a:r>
              <a:rPr lang="en-US" b="0" i="0" u="sng" dirty="0">
                <a:solidFill>
                  <a:srgbClr val="BB6633"/>
                </a:solidFill>
                <a:effectLst/>
                <a:latin typeface="Arial" panose="020B0604020202020204" pitchFamily="34" charset="0"/>
                <a:hlinkClick r:id="rId3"/>
              </a:rPr>
              <a:t>https://magamedia.org/2019/07/14/isaac-kappys-deadman-switch-epsteins-island-of-sex-and-blackmail-is-sinking/</a:t>
            </a:r>
            <a:endParaRPr lang="en-US" b="0" i="0" u="sng" dirty="0">
              <a:solidFill>
                <a:srgbClr val="BB6633"/>
              </a:solidFill>
              <a:effectLst/>
              <a:latin typeface="Arial" panose="020B0604020202020204" pitchFamily="34" charset="0"/>
            </a:endParaRPr>
          </a:p>
          <a:p>
            <a:endParaRPr lang="en-US" b="0" i="0" u="sng" dirty="0">
              <a:solidFill>
                <a:srgbClr val="BB66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 </a:t>
            </a:r>
            <a:r>
              <a:rPr lang="en-US" b="0" i="0" u="sng" dirty="0">
                <a:solidFill>
                  <a:srgbClr val="BB6633"/>
                </a:solidFill>
                <a:effectLst/>
                <a:latin typeface="Arial" panose="020B0604020202020204" pitchFamily="34" charset="0"/>
                <a:hlinkClick r:id="rId4"/>
              </a:rPr>
              <a:t>https://burners.me/2019/05/14/the-mysterious-sudden-death-of-isaac-kappy/</a:t>
            </a:r>
            <a:endParaRPr lang="en-US" b="0" i="0" dirty="0">
              <a:solidFill>
                <a:srgbClr val="222222"/>
              </a:solidFill>
              <a:effectLst/>
              <a:latin typeface="Arial" panose="020B0604020202020204" pitchFamily="34" charset="0"/>
            </a:endParaRPr>
          </a:p>
          <a:p>
            <a:endParaRPr lang="en-US" dirty="0"/>
          </a:p>
          <a:p>
            <a:r>
              <a:rPr lang="en-US" b="0" i="0" u="sng" dirty="0">
                <a:solidFill>
                  <a:srgbClr val="BB6633"/>
                </a:solidFill>
                <a:effectLst/>
                <a:latin typeface="Arial" panose="020B0604020202020204" pitchFamily="34" charset="0"/>
                <a:hlinkClick r:id="rId5"/>
              </a:rPr>
              <a:t>https://celebrityinsider.org/was-isaac-kappy-murdered-an-open-secret-says-no-284327/</a:t>
            </a:r>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27</a:t>
            </a:fld>
            <a:endParaRPr lang="en-US"/>
          </a:p>
        </p:txBody>
      </p:sp>
    </p:spTree>
    <p:extLst>
      <p:ext uri="{BB962C8B-B14F-4D97-AF65-F5344CB8AC3E}">
        <p14:creationId xmlns:p14="http://schemas.microsoft.com/office/powerpoint/2010/main" val="336563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Captain Mark Richards . . . https://projectcamelotportal.com/2019/01/04/recommended-captain-mark-richards-battles-of-vesta-and-dulce/</a:t>
            </a:r>
          </a:p>
          <a:p>
            <a:endParaRPr lang="en-US" dirty="0"/>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28</a:t>
            </a:fld>
            <a:endParaRPr lang="en-US"/>
          </a:p>
        </p:txBody>
      </p:sp>
    </p:spTree>
    <p:extLst>
      <p:ext uri="{BB962C8B-B14F-4D97-AF65-F5344CB8AC3E}">
        <p14:creationId xmlns:p14="http://schemas.microsoft.com/office/powerpoint/2010/main" val="232044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29</a:t>
            </a:fld>
            <a:endParaRPr lang="en-US"/>
          </a:p>
        </p:txBody>
      </p:sp>
    </p:spTree>
    <p:extLst>
      <p:ext uri="{BB962C8B-B14F-4D97-AF65-F5344CB8AC3E}">
        <p14:creationId xmlns:p14="http://schemas.microsoft.com/office/powerpoint/2010/main" val="3532531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solidFill>
                <a:srgbClr val="0563C1"/>
              </a:solidFill>
              <a:effectLst/>
              <a:latin typeface="Arial" panose="020B0604020202020204" pitchFamily="34" charset="0"/>
              <a:hlinkClick r:id="rId3" tooltip="iarchive:secretsuppressed00jimk">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bg1"/>
                </a:solidFill>
                <a:effectLst/>
                <a:latin typeface="Arial" panose="020B0604020202020204" pitchFamily="34" charset="0"/>
                <a:hlinkClick r:id="rId3" tooltip="iarchive:secretsuppressed00jimk">
                  <a:extLst>
                    <a:ext uri="{A12FA001-AC4F-418D-AE19-62706E023703}">
                      <ahyp:hlinkClr xmlns:ahyp="http://schemas.microsoft.com/office/drawing/2018/hyperlinkcolor" val="tx"/>
                    </a:ext>
                  </a:extLst>
                </a:hlinkClick>
              </a:rPr>
              <a:t>Additional 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u="sng" dirty="0">
              <a:solidFill>
                <a:srgbClr val="0563C1"/>
              </a:solidFill>
              <a:effectLst/>
              <a:latin typeface="Arial" panose="020B0604020202020204" pitchFamily="34" charset="0"/>
              <a:hlinkClick r:id="rId3" tooltip="iarchive:secretsuppressed00jimk">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sng" dirty="0">
                <a:solidFill>
                  <a:srgbClr val="0563C1"/>
                </a:solidFill>
                <a:effectLst/>
                <a:latin typeface="Arial" panose="020B0604020202020204" pitchFamily="34" charset="0"/>
                <a:hlinkClick r:id="rId3" tooltip="iarchive:secretsuppressed00jimk">
                  <a:extLst>
                    <a:ext uri="{A12FA001-AC4F-418D-AE19-62706E023703}">
                      <ahyp:hlinkClr xmlns:ahyp="http://schemas.microsoft.com/office/drawing/2018/hyperlinkcolor" val="tx"/>
                    </a:ext>
                  </a:extLst>
                </a:hlinkClick>
              </a:rPr>
              <a:t>Secret and Suppressed: Banned Ideas and Hidden History</a:t>
            </a:r>
            <a:r>
              <a:rPr lang="en-US" b="0" i="0" dirty="0">
                <a:solidFill>
                  <a:srgbClr val="202122"/>
                </a:solidFill>
                <a:effectLst/>
                <a:latin typeface="Arial" panose="020B0604020202020204" pitchFamily="34" charset="0"/>
              </a:rPr>
              <a:t>. Venice, Calif.: </a:t>
            </a:r>
            <a:r>
              <a:rPr lang="en-US" b="0" i="0" u="none" strike="noStrike" dirty="0">
                <a:solidFill>
                  <a:srgbClr val="0645AD"/>
                </a:solidFill>
                <a:effectLst/>
                <a:latin typeface="Arial" panose="020B0604020202020204" pitchFamily="34" charset="0"/>
                <a:hlinkClick r:id="rId4" tooltip="Feral House"/>
              </a:rPr>
              <a:t>Feral House</a:t>
            </a:r>
            <a:r>
              <a:rPr lang="en-US" b="0" i="0" dirty="0">
                <a:solidFill>
                  <a:srgbClr val="202122"/>
                </a:solidFill>
                <a:effectLst/>
                <a:latin typeface="Arial" panose="020B0604020202020204" pitchFamily="34" charset="0"/>
              </a:rPr>
              <a:t> (1993). </a:t>
            </a:r>
            <a:r>
              <a:rPr lang="en-US" b="0" i="0" u="none" strike="noStrike" dirty="0">
                <a:solidFill>
                  <a:srgbClr val="0645AD"/>
                </a:solidFill>
                <a:effectLst/>
                <a:latin typeface="Arial" panose="020B0604020202020204" pitchFamily="34" charset="0"/>
                <a:hlinkClick r:id="rId5" tooltip="ISBN (identifier)"/>
              </a:rPr>
              <a:t>ISBN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6" tooltip="Special:BookSources/0922915148"/>
              </a:rPr>
              <a:t>0922915148</a:t>
            </a:r>
            <a:r>
              <a:rPr lang="en-US" b="0" i="0" dirty="0">
                <a:solidFill>
                  <a:srgbClr val="202122"/>
                </a:solidFill>
                <a:effectLst/>
                <a:latin typeface="Arial" panose="020B0604020202020204" pitchFamily="34" charset="0"/>
              </a:rPr>
              <a:t>.</a:t>
            </a:r>
          </a:p>
          <a:p>
            <a:endParaRPr lang="en-US" dirty="0"/>
          </a:p>
          <a:p>
            <a:endParaRPr lang="en-US" dirty="0"/>
          </a:p>
          <a:p>
            <a:r>
              <a:rPr lang="en-US" u="sng" dirty="0"/>
              <a:t>Sources:  </a:t>
            </a:r>
          </a:p>
          <a:p>
            <a:endParaRPr lang="en-US" dirty="0"/>
          </a:p>
          <a:p>
            <a:r>
              <a:rPr lang="en-US" dirty="0"/>
              <a:t>http://www.adventuresunlimitedpress.com/search.php?pg=1&amp;stext=Jim+Keith</a:t>
            </a:r>
          </a:p>
          <a:p>
            <a:endParaRPr lang="en-US" dirty="0"/>
          </a:p>
          <a:p>
            <a:r>
              <a:rPr lang="en-US" sz="1200" dirty="0">
                <a:solidFill>
                  <a:schemeClr val="bg1"/>
                </a:solidFill>
              </a:rPr>
              <a:t>Philip, </a:t>
            </a:r>
            <a:r>
              <a:rPr lang="en-US" sz="1200" dirty="0" err="1">
                <a:solidFill>
                  <a:schemeClr val="bg1"/>
                </a:solidFill>
              </a:rPr>
              <a:t>Olov</a:t>
            </a:r>
            <a:r>
              <a:rPr lang="en-US" sz="1200" dirty="0">
                <a:solidFill>
                  <a:schemeClr val="bg1"/>
                </a:solidFill>
              </a:rPr>
              <a:t>. (2018). Paranoia The Conspiracy Reader. (12/4/2018)  Publish and Perish:  The Mysterious Body Count of UFO and the Darker Side of Conspiracy Research.  </a:t>
            </a:r>
          </a:p>
          <a:p>
            <a:r>
              <a:rPr lang="en-US" sz="1200" dirty="0">
                <a:solidFill>
                  <a:schemeClr val="bg1"/>
                </a:solidFill>
              </a:rPr>
              <a:t>http://www.paranoiamagazine.com/2018/12/publish-and-perish-the-mysterious-body-count-of-ufology-and-the-darker-side-of-conspiracy-research/</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30</a:t>
            </a:fld>
            <a:endParaRPr lang="en-US"/>
          </a:p>
        </p:txBody>
      </p:sp>
    </p:spTree>
    <p:extLst>
      <p:ext uri="{BB962C8B-B14F-4D97-AF65-F5344CB8AC3E}">
        <p14:creationId xmlns:p14="http://schemas.microsoft.com/office/powerpoint/2010/main" val="198649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bg1"/>
                </a:solidFill>
              </a:rPr>
              <a:t>Source:  </a:t>
            </a:r>
          </a:p>
          <a:p>
            <a:endParaRPr lang="en-US" sz="1200" dirty="0">
              <a:solidFill>
                <a:schemeClr val="bg1"/>
              </a:solidFill>
            </a:endParaRPr>
          </a:p>
          <a:p>
            <a:r>
              <a:rPr lang="en-US" sz="1200" dirty="0">
                <a:solidFill>
                  <a:schemeClr val="bg1"/>
                </a:solidFill>
              </a:rPr>
              <a:t>Fenster, M. (2008).  Conspiracy Theories:  Secrecy and Power in American Culture.  U. Of Minnesota Press. </a:t>
            </a:r>
          </a:p>
          <a:p>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a:t>
            </a:fld>
            <a:endParaRPr lang="en-US"/>
          </a:p>
        </p:txBody>
      </p:sp>
    </p:spTree>
    <p:extLst>
      <p:ext uri="{BB962C8B-B14F-4D97-AF65-F5344CB8AC3E}">
        <p14:creationId xmlns:p14="http://schemas.microsoft.com/office/powerpoint/2010/main" val="612370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Thomas, Kenn; Keith, Jim (2004). </a:t>
            </a:r>
            <a:r>
              <a:rPr lang="en-US" b="0" i="1" u="none" strike="noStrike" dirty="0">
                <a:solidFill>
                  <a:srgbClr val="3366BB"/>
                </a:solidFill>
                <a:effectLst/>
                <a:latin typeface="Arial" panose="020B0604020202020204" pitchFamily="34" charset="0"/>
                <a:hlinkClick r:id="rId3"/>
              </a:rPr>
              <a:t>The Octopus: Secret Government and the Death of Danny </a:t>
            </a:r>
            <a:r>
              <a:rPr lang="en-US" b="0" i="1" u="none" strike="noStrike" dirty="0" err="1">
                <a:solidFill>
                  <a:srgbClr val="3366BB"/>
                </a:solidFill>
                <a:effectLst/>
                <a:latin typeface="Arial" panose="020B0604020202020204" pitchFamily="34" charset="0"/>
                <a:hlinkClick r:id="rId3"/>
              </a:rPr>
              <a:t>Casolaro</a:t>
            </a:r>
            <a:r>
              <a:rPr lang="en-US" b="0" i="1" dirty="0">
                <a:solidFill>
                  <a:srgbClr val="202122"/>
                </a:solidFill>
                <a:effectLst/>
                <a:latin typeface="Arial" panose="020B0604020202020204" pitchFamily="34" charset="0"/>
              </a:rPr>
              <a:t>. Feral House. p. </a:t>
            </a:r>
            <a:r>
              <a:rPr lang="en-US" b="0" i="1" u="none" strike="noStrike" dirty="0">
                <a:solidFill>
                  <a:srgbClr val="3366BB"/>
                </a:solidFill>
                <a:effectLst/>
                <a:latin typeface="Arial" panose="020B0604020202020204" pitchFamily="34" charset="0"/>
                <a:hlinkClick r:id="rId4"/>
              </a:rPr>
              <a:t>56</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5"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6" tooltip="Special:BookSources/9780922915910"/>
              </a:rPr>
              <a:t>9780922915910</a:t>
            </a:r>
            <a:r>
              <a:rPr lang="en-US" b="0" i="1" dirty="0">
                <a:solidFill>
                  <a:srgbClr val="202122"/>
                </a:solidFill>
                <a:effectLst/>
                <a:latin typeface="Arial" panose="020B0604020202020204" pitchFamily="34" charset="0"/>
              </a:rPr>
              <a:t>. Alan </a:t>
            </a:r>
            <a:r>
              <a:rPr lang="en-US" b="0" i="1" dirty="0" err="1">
                <a:solidFill>
                  <a:srgbClr val="202122"/>
                </a:solidFill>
                <a:effectLst/>
                <a:latin typeface="Arial" panose="020B0604020202020204" pitchFamily="34" charset="0"/>
              </a:rPr>
              <a:t>Standorf</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endParaRPr lang="en-US" dirty="0"/>
          </a:p>
          <a:p>
            <a:r>
              <a:rPr lang="en-US" dirty="0"/>
              <a:t>Image source:  https://www.redbubble.com/i/t-shirt/Cyberpunk-Geometry-Anime-Octopus-Purple-by-glitchedingrey/44128007.FB110</a:t>
            </a:r>
          </a:p>
        </p:txBody>
      </p:sp>
      <p:sp>
        <p:nvSpPr>
          <p:cNvPr id="4" name="Slide Number Placeholder 3"/>
          <p:cNvSpPr>
            <a:spLocks noGrp="1"/>
          </p:cNvSpPr>
          <p:nvPr>
            <p:ph type="sldNum" sz="quarter" idx="5"/>
          </p:nvPr>
        </p:nvSpPr>
        <p:spPr/>
        <p:txBody>
          <a:bodyPr/>
          <a:lstStyle/>
          <a:p>
            <a:fld id="{FA142BD0-8288-46D5-AAB4-269065F45275}" type="slidenum">
              <a:rPr lang="en-US" smtClean="0"/>
              <a:t>31</a:t>
            </a:fld>
            <a:endParaRPr lang="en-US"/>
          </a:p>
        </p:txBody>
      </p:sp>
    </p:spTree>
    <p:extLst>
      <p:ext uri="{BB962C8B-B14F-4D97-AF65-F5344CB8AC3E}">
        <p14:creationId xmlns:p14="http://schemas.microsoft.com/office/powerpoint/2010/main" val="1250372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Sources:</a:t>
            </a:r>
          </a:p>
          <a:p>
            <a:endParaRPr lang="en-US" b="1" u="sng" dirty="0"/>
          </a:p>
          <a:p>
            <a:r>
              <a:rPr lang="en-US" b="0" u="sng" dirty="0"/>
              <a:t>Thomas, K and Keith, J. (1996)  The Secret Government and the Death of Denny </a:t>
            </a:r>
            <a:r>
              <a:rPr lang="en-US" b="0" u="sng" dirty="0" err="1"/>
              <a:t>Casolero</a:t>
            </a:r>
            <a:r>
              <a:rPr lang="en-US" b="0" u="sng" dirty="0"/>
              <a:t>.  </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1111"/>
                </a:solidFill>
                <a:effectLst/>
                <a:latin typeface="Amazon Ember"/>
              </a:rPr>
              <a:t>The Last Circle: Danny </a:t>
            </a:r>
            <a:r>
              <a:rPr lang="en-US" b="0" i="0" dirty="0" err="1">
                <a:solidFill>
                  <a:srgbClr val="0F1111"/>
                </a:solidFill>
                <a:effectLst/>
                <a:latin typeface="Amazon Ember"/>
              </a:rPr>
              <a:t>Casolaro's</a:t>
            </a:r>
            <a:r>
              <a:rPr lang="en-US" b="0" i="0" dirty="0">
                <a:solidFill>
                  <a:srgbClr val="0F1111"/>
                </a:solidFill>
                <a:effectLst/>
                <a:latin typeface="Amazon Ember"/>
              </a:rPr>
              <a:t> Investigation into the Octopus and the PROMIS Software Scandal </a:t>
            </a:r>
            <a:r>
              <a:rPr lang="en-US" b="0" i="0" dirty="0">
                <a:solidFill>
                  <a:srgbClr val="565959"/>
                </a:solidFill>
                <a:effectLst/>
                <a:latin typeface="Amazon Ember"/>
              </a:rPr>
              <a:t>Paperback – Illustrated, September 26, 2010</a:t>
            </a:r>
            <a:endParaRPr lang="en-US" b="0" i="0" dirty="0">
              <a:solidFill>
                <a:srgbClr val="0F1111"/>
              </a:solidFill>
              <a:effectLst/>
              <a:latin typeface="Amazon Ember"/>
            </a:endParaRPr>
          </a:p>
          <a:p>
            <a:endParaRPr lang="en-US" b="0" u="sng" dirty="0"/>
          </a:p>
          <a:p>
            <a:endParaRPr lang="en-US" dirty="0"/>
          </a:p>
          <a:p>
            <a:pPr algn="l"/>
            <a:r>
              <a:rPr lang="en-US" b="1" i="0" dirty="0">
                <a:solidFill>
                  <a:srgbClr val="1A1A1A"/>
                </a:solidFill>
                <a:effectLst/>
                <a:latin typeface="var(--font_family_headings, var(--font_family_headings_preset, &quot;SF Compact Display&quot;, -apple-system, BlinkMacSystemFont, &quot;Segoe UI&quot;, Roboto, Helvetica, Arial, sans-serif, &quot;Apple Color Emoji&quot;, &quot;Segoe UI Emoji&quot;, &quot;Segoe UI Symbol&quot;))"/>
              </a:rPr>
              <a:t>The </a:t>
            </a:r>
            <a:r>
              <a:rPr lang="en-US" b="1" i="0" dirty="0" err="1">
                <a:solidFill>
                  <a:srgbClr val="1A1A1A"/>
                </a:solidFill>
                <a:effectLst/>
                <a:latin typeface="var(--font_family_headings, var(--font_family_headings_preset, &quot;SF Compact Display&quot;, -apple-system, BlinkMacSystemFont, &quot;Segoe UI&quot;, Roboto, Helvetica, Arial, sans-serif, &quot;Apple Color Emoji&quot;, &quot;Segoe UI Emoji&quot;, &quot;Segoe UI Symbol&quot;))"/>
              </a:rPr>
              <a:t>Parapolitics</a:t>
            </a:r>
            <a:r>
              <a:rPr lang="en-US" b="1" i="0" dirty="0">
                <a:solidFill>
                  <a:srgbClr val="1A1A1A"/>
                </a:solidFill>
                <a:effectLst/>
                <a:latin typeface="var(--font_family_headings, var(--font_family_headings_preset, &quot;SF Compact Display&quot;, -apple-system, BlinkMacSystemFont, &quot;Segoe UI&quot;, Roboto, Helvetica, Arial, sans-serif, &quot;Apple Color Emoji&quot;, &quot;Segoe UI Emoji&quot;, &quot;Segoe UI Symbol&quot;))"/>
              </a:rPr>
              <a:t> of Software Piracy</a:t>
            </a:r>
          </a:p>
          <a:p>
            <a:pPr algn="l"/>
            <a:r>
              <a:rPr lang="en-US" b="0" i="0" dirty="0">
                <a:effectLst/>
                <a:latin typeface="var(--font_family_headings, var(--font_family_headings_preset, &quot;SF Compact Display&quot;, -apple-system, BlinkMacSystemFont, &quot;Segoe UI&quot;, Roboto, Helvetica, Arial, sans-serif, &quot;Apple Color Emoji&quot;, &quot;Segoe UI Emoji&quot;, &quot;Segoe UI Symbol&quot;))"/>
              </a:rPr>
              <a:t>Danny </a:t>
            </a:r>
            <a:r>
              <a:rPr lang="en-US" b="0" i="0" dirty="0" err="1">
                <a:effectLst/>
                <a:latin typeface="var(--font_family_headings, var(--font_family_headings_preset, &quot;SF Compact Display&quot;, -apple-system, BlinkMacSystemFont, &quot;Segoe UI&quot;, Roboto, Helvetica, Arial, sans-serif, &quot;Apple Color Emoji&quot;, &quot;Segoe UI Emoji&quot;, &quot;Segoe UI Symbol&quot;))"/>
              </a:rPr>
              <a:t>Casolaro</a:t>
            </a:r>
            <a:r>
              <a:rPr lang="en-US" b="0" i="0" dirty="0">
                <a:effectLst/>
                <a:latin typeface="var(--font_family_headings, var(--font_family_headings_preset, &quot;SF Compact Display&quot;, -apple-system, BlinkMacSystemFont, &quot;Segoe UI&quot;, Roboto, Helvetica, Arial, sans-serif, &quot;Apple Color Emoji&quot;, &quot;Segoe UI Emoji&quot;, &quot;Segoe UI Symbol&quot;))"/>
              </a:rPr>
              <a:t> and the Surveillance State (Parts 1 and 2)</a:t>
            </a:r>
          </a:p>
          <a:p>
            <a:r>
              <a:rPr lang="en-US" u="none" strike="noStrike" dirty="0">
                <a:solidFill>
                  <a:srgbClr val="1A1A1A"/>
                </a:solidFill>
                <a:effectLst/>
                <a:latin typeface="Helvetica" panose="020B0604020202020204" pitchFamily="34" charset="0"/>
                <a:hlinkClick r:id="rId3"/>
              </a:rPr>
              <a:t>Joseph L. Flatley</a:t>
            </a:r>
            <a:endParaRPr lang="en-US" dirty="0">
              <a:effectLst/>
              <a:latin typeface="Helvetica" panose="020B0604020202020204" pitchFamily="34" charset="0"/>
            </a:endParaRPr>
          </a:p>
          <a:p>
            <a:r>
              <a:rPr lang="en-US" b="0" u="none" strike="noStrike" dirty="0">
                <a:effectLst/>
                <a:latin typeface="var(--font_family_ui, -apple-system, BlinkMacSystemFont, &quot;Segoe UI&quot;, Roboto, Helvetica, Arial, sans-serif, &quot;Apple Color Emoji&quot;, &quot;Segoe UI Emoji&quot;, &quot;Segoe UI Symbol&quot;)"/>
              </a:rPr>
              <a:t>2021</a:t>
            </a:r>
          </a:p>
          <a:p>
            <a:r>
              <a:rPr lang="en-US" b="0" u="none" strike="noStrike" dirty="0">
                <a:effectLst/>
                <a:latin typeface="var(--font_family_ui, -apple-system, BlinkMacSystemFont, &quot;Segoe UI&quot;, Roboto, Helvetica, Arial, sans-serif, &quot;Apple Color Emoji&quot;, &quot;Segoe UI Emoji&quot;, &quot;Segoe UI Symbol&quot;)"/>
              </a:rPr>
              <a:t>https://lennyflatley.substack.com/p/danny-casolaro-and-the-surveillance-0aa</a:t>
            </a:r>
            <a:endParaRPr lang="en-US" dirty="0">
              <a:effectLst/>
            </a:endParaRPr>
          </a:p>
          <a:p>
            <a:endParaRPr lang="en-US" dirty="0"/>
          </a:p>
          <a:p>
            <a:endParaRPr lang="en-US" dirty="0"/>
          </a:p>
          <a:p>
            <a:r>
              <a:rPr lang="en-US" dirty="0"/>
              <a:t>Fandom:  Unsolved Mysteries</a:t>
            </a:r>
          </a:p>
          <a:p>
            <a:endParaRPr lang="en-US" dirty="0"/>
          </a:p>
          <a:p>
            <a:r>
              <a:rPr lang="en-US" dirty="0"/>
              <a:t>https://un</a:t>
            </a:r>
          </a:p>
          <a:p>
            <a:r>
              <a:rPr lang="en-US" dirty="0"/>
              <a:t>solvedmysteries.fandom.com/wiki/Danny_Casolaro</a:t>
            </a:r>
          </a:p>
        </p:txBody>
      </p:sp>
      <p:sp>
        <p:nvSpPr>
          <p:cNvPr id="4" name="Slide Number Placeholder 3"/>
          <p:cNvSpPr>
            <a:spLocks noGrp="1"/>
          </p:cNvSpPr>
          <p:nvPr>
            <p:ph type="sldNum" sz="quarter" idx="5"/>
          </p:nvPr>
        </p:nvSpPr>
        <p:spPr/>
        <p:txBody>
          <a:bodyPr/>
          <a:lstStyle/>
          <a:p>
            <a:fld id="{FA142BD0-8288-46D5-AAB4-269065F45275}" type="slidenum">
              <a:rPr lang="en-US" smtClean="0"/>
              <a:t>32</a:t>
            </a:fld>
            <a:endParaRPr lang="en-US"/>
          </a:p>
        </p:txBody>
      </p:sp>
    </p:spTree>
    <p:extLst>
      <p:ext uri="{BB962C8B-B14F-4D97-AF65-F5344CB8AC3E}">
        <p14:creationId xmlns:p14="http://schemas.microsoft.com/office/powerpoint/2010/main" val="3943934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solidFill>
                <a:srgbClr val="0563C1"/>
              </a:solidFill>
              <a:effectLst/>
              <a:latin typeface="Arial" panose="020B0604020202020204" pitchFamily="34" charset="0"/>
              <a:hlinkClick r:id="rId3" tooltip="iarchive:secretsuppressed00jimk">
                <a:extLst>
                  <a:ext uri="{A12FA001-AC4F-418D-AE19-62706E023703}">
                    <ahyp:hlinkClr xmlns:ahyp="http://schemas.microsoft.com/office/drawing/2018/hyperlinkcolor" val="tx"/>
                  </a:ext>
                </a:extLst>
              </a:hlinkClick>
            </a:endParaRP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33</a:t>
            </a:fld>
            <a:endParaRPr lang="en-US"/>
          </a:p>
        </p:txBody>
      </p:sp>
    </p:spTree>
    <p:extLst>
      <p:ext uri="{BB962C8B-B14F-4D97-AF65-F5344CB8AC3E}">
        <p14:creationId xmlns:p14="http://schemas.microsoft.com/office/powerpoint/2010/main" val="3350932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34</a:t>
            </a:fld>
            <a:endParaRPr lang="en-US"/>
          </a:p>
        </p:txBody>
      </p:sp>
    </p:spTree>
    <p:extLst>
      <p:ext uri="{BB962C8B-B14F-4D97-AF65-F5344CB8AC3E}">
        <p14:creationId xmlns:p14="http://schemas.microsoft.com/office/powerpoint/2010/main" val="39836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36</a:t>
            </a:fld>
            <a:endParaRPr lang="en-US"/>
          </a:p>
        </p:txBody>
      </p:sp>
    </p:spTree>
    <p:extLst>
      <p:ext uri="{BB962C8B-B14F-4D97-AF65-F5344CB8AC3E}">
        <p14:creationId xmlns:p14="http://schemas.microsoft.com/office/powerpoint/2010/main" val="222981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37</a:t>
            </a:fld>
            <a:endParaRPr lang="en-US"/>
          </a:p>
        </p:txBody>
      </p:sp>
    </p:spTree>
    <p:extLst>
      <p:ext uri="{BB962C8B-B14F-4D97-AF65-F5344CB8AC3E}">
        <p14:creationId xmlns:p14="http://schemas.microsoft.com/office/powerpoint/2010/main" val="695356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38</a:t>
            </a:fld>
            <a:endParaRPr lang="en-US"/>
          </a:p>
        </p:txBody>
      </p:sp>
    </p:spTree>
    <p:extLst>
      <p:ext uri="{BB962C8B-B14F-4D97-AF65-F5344CB8AC3E}">
        <p14:creationId xmlns:p14="http://schemas.microsoft.com/office/powerpoint/2010/main" val="3935432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Source:</a:t>
            </a:r>
          </a:p>
          <a:p>
            <a:endParaRPr lang="en-US" dirty="0"/>
          </a:p>
          <a:p>
            <a:r>
              <a:rPr lang="en-US" dirty="0" err="1"/>
              <a:t>Swancer</a:t>
            </a:r>
            <a:r>
              <a:rPr lang="en-US" dirty="0"/>
              <a:t>, B. (2020).  UFO Researchers and Mysterious Deaths.  Mysterious Universe. https://mysteriousuniverse.org/2020/06/ufo-researchers-and-mysterious-deaths/</a:t>
            </a:r>
          </a:p>
          <a:p>
            <a:endParaRPr lang="en-US" dirty="0"/>
          </a:p>
          <a:p>
            <a:endParaRPr lang="en-US" dirty="0"/>
          </a:p>
          <a:p>
            <a:r>
              <a:rPr lang="en-US" dirty="0"/>
              <a:t>https://www.bibliotecapleyades.net/sociopolitica/sociopol_scientistkilling03.htm</a:t>
            </a:r>
          </a:p>
        </p:txBody>
      </p:sp>
      <p:sp>
        <p:nvSpPr>
          <p:cNvPr id="4" name="Slide Number Placeholder 3"/>
          <p:cNvSpPr>
            <a:spLocks noGrp="1"/>
          </p:cNvSpPr>
          <p:nvPr>
            <p:ph type="sldNum" sz="quarter" idx="5"/>
          </p:nvPr>
        </p:nvSpPr>
        <p:spPr/>
        <p:txBody>
          <a:bodyPr/>
          <a:lstStyle/>
          <a:p>
            <a:fld id="{FA142BD0-8288-46D5-AAB4-269065F45275}" type="slidenum">
              <a:rPr lang="en-US" smtClean="0"/>
              <a:t>39</a:t>
            </a:fld>
            <a:endParaRPr lang="en-US"/>
          </a:p>
        </p:txBody>
      </p:sp>
    </p:spTree>
    <p:extLst>
      <p:ext uri="{BB962C8B-B14F-4D97-AF65-F5344CB8AC3E}">
        <p14:creationId xmlns:p14="http://schemas.microsoft.com/office/powerpoint/2010/main" val="1029702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1" dirty="0">
              <a:solidFill>
                <a:srgbClr val="252525"/>
              </a:solidFill>
              <a:effectLst/>
              <a:latin typeface="Arial" panose="020B0604020202020204" pitchFamily="34" charset="0"/>
            </a:endParaRPr>
          </a:p>
          <a:p>
            <a:pPr algn="l">
              <a:buFont typeface="Arial" panose="020B0604020202020204" pitchFamily="34" charset="0"/>
              <a:buChar char="•"/>
            </a:pPr>
            <a:r>
              <a:rPr lang="en-US" b="0" i="1" u="sng" dirty="0">
                <a:solidFill>
                  <a:srgbClr val="252525"/>
                </a:solidFill>
                <a:effectLst/>
                <a:latin typeface="Arial" panose="020B0604020202020204" pitchFamily="34" charset="0"/>
              </a:rPr>
              <a:t>Additional sources:  </a:t>
            </a:r>
          </a:p>
          <a:p>
            <a:pPr algn="l">
              <a:buFont typeface="Arial" panose="020B0604020202020204" pitchFamily="34" charset="0"/>
              <a:buChar char="•"/>
            </a:pPr>
            <a:endParaRPr lang="en-US" b="0" i="1" dirty="0">
              <a:solidFill>
                <a:srgbClr val="252525"/>
              </a:solidFill>
              <a:effectLst/>
              <a:latin typeface="Arial" panose="020B0604020202020204" pitchFamily="34" charset="0"/>
            </a:endParaRPr>
          </a:p>
          <a:p>
            <a:pPr algn="l">
              <a:buFont typeface="Arial" panose="020B0604020202020204" pitchFamily="34" charset="0"/>
              <a:buChar char="•"/>
            </a:pPr>
            <a:r>
              <a:rPr lang="en-US" b="0" i="1" dirty="0">
                <a:solidFill>
                  <a:srgbClr val="252525"/>
                </a:solidFill>
                <a:effectLst/>
                <a:latin typeface="Arial" panose="020B0604020202020204" pitchFamily="34" charset="0"/>
              </a:rPr>
              <a:t>Suicide Clusters</a:t>
            </a:r>
            <a:r>
              <a:rPr lang="en-US" b="0" i="0" dirty="0">
                <a:solidFill>
                  <a:srgbClr val="252525"/>
                </a:solidFill>
                <a:effectLst/>
                <a:latin typeface="Arial" panose="020B0604020202020204" pitchFamily="34" charset="0"/>
              </a:rPr>
              <a:t> (Boston: Faber &amp; Faber, 1987) </a:t>
            </a:r>
            <a:r>
              <a:rPr lang="en-US" b="0" i="0" u="none" strike="noStrike" dirty="0">
                <a:solidFill>
                  <a:srgbClr val="0645AD"/>
                </a:solidFill>
                <a:effectLst/>
                <a:latin typeface="Arial" panose="020B0604020202020204" pitchFamily="34" charset="0"/>
                <a:hlinkClick r:id="rId3"/>
              </a:rPr>
              <a:t>ISBN 0571129838</a:t>
            </a:r>
            <a:endParaRPr lang="en-US" b="0" i="0" dirty="0">
              <a:solidFill>
                <a:srgbClr val="252525"/>
              </a:solidFill>
              <a:effectLst/>
              <a:latin typeface="Arial" panose="020B0604020202020204" pitchFamily="34" charset="0"/>
            </a:endParaRPr>
          </a:p>
          <a:p>
            <a:pPr algn="l">
              <a:buFont typeface="Arial" panose="020B0604020202020204" pitchFamily="34" charset="0"/>
              <a:buChar char="•"/>
            </a:pPr>
            <a:r>
              <a:rPr lang="en-US" b="0" i="1" dirty="0">
                <a:solidFill>
                  <a:srgbClr val="252525"/>
                </a:solidFill>
                <a:effectLst/>
                <a:latin typeface="Arial" panose="020B0604020202020204" pitchFamily="34" charset="0"/>
              </a:rPr>
              <a:t>The Copycat Effect: How the Media and Popular Culture Trigger the Mayhem in Tomorrow's Headlines</a:t>
            </a:r>
            <a:r>
              <a:rPr lang="en-US" b="0" i="0" dirty="0">
                <a:solidFill>
                  <a:srgbClr val="252525"/>
                </a:solidFill>
                <a:effectLst/>
                <a:latin typeface="Arial" panose="020B0604020202020204" pitchFamily="34" charset="0"/>
              </a:rPr>
              <a:t> (New York: Simon and Schuster, 2004) </a:t>
            </a:r>
            <a:r>
              <a:rPr lang="en-US" b="0" i="0" u="none" strike="noStrike" dirty="0">
                <a:solidFill>
                  <a:srgbClr val="0645AD"/>
                </a:solidFill>
                <a:effectLst/>
                <a:latin typeface="Arial" panose="020B0604020202020204" pitchFamily="34" charset="0"/>
                <a:hlinkClick r:id="rId4"/>
              </a:rPr>
              <a:t>ISBN 0743482239</a:t>
            </a:r>
            <a:endParaRPr lang="en-US" b="0" i="0" dirty="0">
              <a:solidFill>
                <a:srgbClr val="252525"/>
              </a:solidFill>
              <a:effectLst/>
              <a:latin typeface="Arial" panose="020B0604020202020204" pitchFamily="34"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YouTube Sans"/>
              </a:rPr>
              <a:t>The Night That JACKIE GLEASON Completely Lost It - NIXON SHOCKER!</a:t>
            </a:r>
          </a:p>
          <a:p>
            <a:endParaRPr lang="en-US" dirty="0"/>
          </a:p>
          <a:p>
            <a:r>
              <a:rPr lang="en-US" dirty="0"/>
              <a:t>https://www.youtube.com/watch?v=Voi20F8Gz70</a:t>
            </a:r>
          </a:p>
        </p:txBody>
      </p:sp>
      <p:sp>
        <p:nvSpPr>
          <p:cNvPr id="4" name="Slide Number Placeholder 3"/>
          <p:cNvSpPr>
            <a:spLocks noGrp="1"/>
          </p:cNvSpPr>
          <p:nvPr>
            <p:ph type="sldNum" sz="quarter" idx="5"/>
          </p:nvPr>
        </p:nvSpPr>
        <p:spPr/>
        <p:txBody>
          <a:bodyPr/>
          <a:lstStyle/>
          <a:p>
            <a:fld id="{FA142BD0-8288-46D5-AAB4-269065F45275}" type="slidenum">
              <a:rPr lang="en-US" smtClean="0"/>
              <a:t>40</a:t>
            </a:fld>
            <a:endParaRPr lang="en-US"/>
          </a:p>
        </p:txBody>
      </p:sp>
    </p:spTree>
    <p:extLst>
      <p:ext uri="{BB962C8B-B14F-4D97-AF65-F5344CB8AC3E}">
        <p14:creationId xmlns:p14="http://schemas.microsoft.com/office/powerpoint/2010/main" val="3399391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02122"/>
                </a:solidFill>
                <a:effectLst/>
                <a:latin typeface="Arial" panose="020B0604020202020204" pitchFamily="34" charset="0"/>
              </a:rPr>
              <a:t>Scully, Frank. </a:t>
            </a:r>
            <a:r>
              <a:rPr lang="en-US" b="0" i="1" u="none" strike="noStrike" dirty="0">
                <a:solidFill>
                  <a:srgbClr val="3366BB"/>
                </a:solidFill>
                <a:effectLst/>
                <a:latin typeface="Arial" panose="020B0604020202020204" pitchFamily="34" charset="0"/>
                <a:hlinkClick r:id="rId3"/>
              </a:rPr>
              <a:t>Frank Scully papers, 1927–1985</a:t>
            </a:r>
            <a:r>
              <a:rPr lang="en-US" b="0" i="1" dirty="0">
                <a:solidFill>
                  <a:srgbClr val="202122"/>
                </a:solidFill>
                <a:effectLst/>
                <a:latin typeface="Arial" panose="020B0604020202020204" pitchFamily="34" charset="0"/>
              </a:rPr>
              <a:t>. Laramie, Wyoming: </a:t>
            </a:r>
            <a:r>
              <a:rPr lang="en-US" b="0" i="1" u="none" strike="noStrike" dirty="0">
                <a:solidFill>
                  <a:srgbClr val="0645AD"/>
                </a:solidFill>
                <a:effectLst/>
                <a:latin typeface="Arial" panose="020B0604020202020204" pitchFamily="34" charset="0"/>
                <a:hlinkClick r:id="rId4" tooltip="American Heritage Center"/>
              </a:rPr>
              <a:t>American Heritage Center</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5" tooltip="University of Wyoming"/>
              </a:rPr>
              <a:t>University of Wyoming</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6" tooltip="OCLC (identifier)"/>
              </a:rPr>
              <a:t>OCLC</a:t>
            </a:r>
            <a:r>
              <a:rPr lang="en-US" b="0" i="1" dirty="0">
                <a:solidFill>
                  <a:srgbClr val="202122"/>
                </a:solidFill>
                <a:effectLst/>
                <a:latin typeface="Arial" panose="020B0604020202020204" pitchFamily="34" charset="0"/>
              </a:rPr>
              <a:t> </a:t>
            </a:r>
            <a:r>
              <a:rPr lang="en-US" b="0" i="1" u="none" strike="noStrike" dirty="0">
                <a:solidFill>
                  <a:srgbClr val="3366BB"/>
                </a:solidFill>
                <a:effectLst/>
                <a:latin typeface="Arial" panose="020B0604020202020204" pitchFamily="34" charset="0"/>
                <a:hlinkClick r:id="rId7"/>
              </a:rPr>
              <a:t>34073391</a:t>
            </a:r>
            <a:r>
              <a:rPr lang="en-US" b="0" i="1" dirty="0">
                <a:solidFill>
                  <a:srgbClr val="202122"/>
                </a:solidFill>
                <a:effectLst/>
                <a:latin typeface="Arial" panose="020B0604020202020204" pitchFamily="34" charset="0"/>
              </a:rPr>
              <a:t>. </a:t>
            </a:r>
            <a:endParaRPr lang="en-US" b="0" i="0" dirty="0">
              <a:solidFill>
                <a:srgbClr val="202122"/>
              </a:solidFill>
              <a:effectLst/>
              <a:latin typeface="Arial" panose="020B0604020202020204" pitchFamily="34" charset="0"/>
            </a:endParaRPr>
          </a:p>
          <a:p>
            <a:endParaRPr lang="en-US" dirty="0"/>
          </a:p>
          <a:p>
            <a:endParaRPr lang="en-US" dirty="0"/>
          </a:p>
          <a:p>
            <a:r>
              <a:rPr lang="en-US" dirty="0"/>
              <a:t>Wikipedia.  </a:t>
            </a:r>
          </a:p>
          <a:p>
            <a:endParaRPr lang="en-US" dirty="0"/>
          </a:p>
          <a:p>
            <a:r>
              <a:rPr lang="en-US" dirty="0"/>
              <a:t>https://en.wikipedia.org/wiki/Frank_Scully</a:t>
            </a:r>
          </a:p>
        </p:txBody>
      </p:sp>
      <p:sp>
        <p:nvSpPr>
          <p:cNvPr id="4" name="Slide Number Placeholder 3"/>
          <p:cNvSpPr>
            <a:spLocks noGrp="1"/>
          </p:cNvSpPr>
          <p:nvPr>
            <p:ph type="sldNum" sz="quarter" idx="5"/>
          </p:nvPr>
        </p:nvSpPr>
        <p:spPr/>
        <p:txBody>
          <a:bodyPr/>
          <a:lstStyle/>
          <a:p>
            <a:fld id="{900FB397-1173-448F-98EA-65BC201C76EA}" type="slidenum">
              <a:rPr lang="en-US" smtClean="0"/>
              <a:t>41</a:t>
            </a:fld>
            <a:endParaRPr lang="en-US"/>
          </a:p>
        </p:txBody>
      </p:sp>
    </p:spTree>
    <p:extLst>
      <p:ext uri="{BB962C8B-B14F-4D97-AF65-F5344CB8AC3E}">
        <p14:creationId xmlns:p14="http://schemas.microsoft.com/office/powerpoint/2010/main" val="227819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  https://www.britannica.com/biography/Giordano-Bruno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Struggle of Jacob Boehme, Giordano Bruno and Francis Bacon for New Knowledge By Rudolf Steiner</a:t>
            </a:r>
          </a:p>
          <a:p>
            <a:endParaRPr lang="en-US" dirty="0"/>
          </a:p>
          <a:p>
            <a:r>
              <a:rPr lang="en-US" b="0" i="0" dirty="0">
                <a:solidFill>
                  <a:srgbClr val="030303"/>
                </a:solidFill>
                <a:effectLst/>
                <a:latin typeface="Roboto" panose="02000000000000000000" pitchFamily="2" charset="0"/>
              </a:rPr>
              <a:t>"Jacob Boehme, Giordano Bruno and Francis Bacon as Representatives of the Struggle to Discover a New Knowledge of Humanity and the Cosmos (</a:t>
            </a:r>
            <a:r>
              <a:rPr lang="en-US" b="0" i="0" dirty="0" err="1">
                <a:solidFill>
                  <a:srgbClr val="030303"/>
                </a:solidFill>
                <a:effectLst/>
                <a:latin typeface="Roboto" panose="02000000000000000000" pitchFamily="2" charset="0"/>
              </a:rPr>
              <a:t>Dornach</a:t>
            </a:r>
            <a:r>
              <a:rPr lang="en-US" b="0" i="0" dirty="0">
                <a:solidFill>
                  <a:srgbClr val="030303"/>
                </a:solidFill>
                <a:effectLst/>
                <a:latin typeface="Roboto" panose="02000000000000000000" pitchFamily="2" charset="0"/>
              </a:rPr>
              <a:t>, January 12, 1923)"</a:t>
            </a:r>
            <a:endParaRPr lang="en-US" dirty="0"/>
          </a:p>
          <a:p>
            <a:endParaRPr lang="en-US" dirty="0"/>
          </a:p>
          <a:p>
            <a:r>
              <a:rPr lang="en-US" dirty="0"/>
              <a:t>https://www.youtube.com/watch?v=CnonhozVlg8</a:t>
            </a:r>
          </a:p>
        </p:txBody>
      </p:sp>
      <p:sp>
        <p:nvSpPr>
          <p:cNvPr id="4" name="Slide Number Placeholder 3"/>
          <p:cNvSpPr>
            <a:spLocks noGrp="1"/>
          </p:cNvSpPr>
          <p:nvPr>
            <p:ph type="sldNum" sz="quarter" idx="5"/>
          </p:nvPr>
        </p:nvSpPr>
        <p:spPr/>
        <p:txBody>
          <a:bodyPr/>
          <a:lstStyle/>
          <a:p>
            <a:fld id="{FA142BD0-8288-46D5-AAB4-269065F45275}" type="slidenum">
              <a:rPr lang="en-US" smtClean="0"/>
              <a:t>4</a:t>
            </a:fld>
            <a:endParaRPr lang="en-US"/>
          </a:p>
        </p:txBody>
      </p:sp>
    </p:spTree>
    <p:extLst>
      <p:ext uri="{BB962C8B-B14F-4D97-AF65-F5344CB8AC3E}">
        <p14:creationId xmlns:p14="http://schemas.microsoft.com/office/powerpoint/2010/main" val="3294938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endParaRPr lang="en-US" dirty="0"/>
          </a:p>
          <a:p>
            <a:r>
              <a:rPr lang="en-US" dirty="0"/>
              <a:t>https://www.bibliotecapleyades.net/sociopolitica/sociopol_scientistkilling03.htm</a:t>
            </a:r>
          </a:p>
        </p:txBody>
      </p:sp>
      <p:sp>
        <p:nvSpPr>
          <p:cNvPr id="4" name="Slide Number Placeholder 3"/>
          <p:cNvSpPr>
            <a:spLocks noGrp="1"/>
          </p:cNvSpPr>
          <p:nvPr>
            <p:ph type="sldNum" sz="quarter" idx="5"/>
          </p:nvPr>
        </p:nvSpPr>
        <p:spPr/>
        <p:txBody>
          <a:bodyPr/>
          <a:lstStyle/>
          <a:p>
            <a:fld id="{900FB397-1173-448F-98EA-65BC201C76EA}" type="slidenum">
              <a:rPr lang="en-US" smtClean="0"/>
              <a:t>42</a:t>
            </a:fld>
            <a:endParaRPr lang="en-US"/>
          </a:p>
        </p:txBody>
      </p:sp>
    </p:spTree>
    <p:extLst>
      <p:ext uri="{BB962C8B-B14F-4D97-AF65-F5344CB8AC3E}">
        <p14:creationId xmlns:p14="http://schemas.microsoft.com/office/powerpoint/2010/main" val="1990534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1" dirty="0">
                <a:solidFill>
                  <a:srgbClr val="252525"/>
                </a:solidFill>
                <a:effectLst/>
                <a:latin typeface="Arial" panose="020B0604020202020204" pitchFamily="34" charset="0"/>
              </a:rPr>
              <a:t>Source:</a:t>
            </a:r>
          </a:p>
          <a:p>
            <a:pPr algn="l">
              <a:buFont typeface="Arial" panose="020B0604020202020204" pitchFamily="34" charset="0"/>
              <a:buChar char="•"/>
            </a:pPr>
            <a:endParaRPr lang="en-US" b="0" i="1" dirty="0">
              <a:solidFill>
                <a:srgbClr val="252525"/>
              </a:solidFill>
              <a:effectLst/>
              <a:latin typeface="Arial" panose="020B0604020202020204" pitchFamily="34" charset="0"/>
            </a:endParaRPr>
          </a:p>
          <a:p>
            <a:pPr algn="l"/>
            <a:r>
              <a:rPr lang="en-US" b="0" i="0" dirty="0">
                <a:solidFill>
                  <a:srgbClr val="6482A0"/>
                </a:solidFill>
                <a:effectLst/>
                <a:latin typeface="Trebuchet MS" panose="020B0603020202020204" pitchFamily="34" charset="0"/>
              </a:rPr>
              <a:t>The Government Just Shutdown a Bigfoot Researcher.</a:t>
            </a:r>
          </a:p>
          <a:p>
            <a:r>
              <a:rPr lang="en-US" b="0" i="0" dirty="0">
                <a:solidFill>
                  <a:srgbClr val="7896B4"/>
                </a:solidFill>
                <a:effectLst/>
                <a:latin typeface="Trebuchet MS" panose="020B0603020202020204" pitchFamily="34" charset="0"/>
              </a:rPr>
              <a:t>page: 1</a:t>
            </a:r>
          </a:p>
          <a:p>
            <a:endParaRPr lang="en-US" b="0" i="0" dirty="0">
              <a:solidFill>
                <a:srgbClr val="7896B4"/>
              </a:solidFill>
              <a:effectLst/>
              <a:latin typeface="Trebuchet MS" panose="020B0603020202020204" pitchFamily="34" charset="0"/>
            </a:endParaRPr>
          </a:p>
          <a:p>
            <a:r>
              <a:rPr lang="en-US" b="0" i="1" dirty="0">
                <a:solidFill>
                  <a:srgbClr val="252525"/>
                </a:solidFill>
                <a:effectLst/>
                <a:latin typeface="Arial" panose="020B0604020202020204" pitchFamily="34" charset="0"/>
              </a:rPr>
              <a:t>https://www.abovetopsecret.com/forum/thread1051486/pg1</a:t>
            </a:r>
          </a:p>
          <a:p>
            <a:endParaRPr lang="en-US" b="0" i="1" dirty="0">
              <a:solidFill>
                <a:srgbClr val="252525"/>
              </a:solidFill>
              <a:effectLst/>
              <a:latin typeface="Arial" panose="020B0604020202020204" pitchFamily="34" charset="0"/>
            </a:endParaRPr>
          </a:p>
          <a:p>
            <a:r>
              <a:rPr lang="en-US" b="0" i="1" dirty="0">
                <a:solidFill>
                  <a:srgbClr val="252525"/>
                </a:solidFill>
                <a:effectLst/>
                <a:latin typeface="Arial" panose="020B0604020202020204" pitchFamily="34" charset="0"/>
              </a:rPr>
              <a:t>YouTube</a:t>
            </a:r>
          </a:p>
          <a:p>
            <a:r>
              <a:rPr lang="en-US" b="0" i="1" dirty="0">
                <a:solidFill>
                  <a:srgbClr val="252525"/>
                </a:solidFill>
                <a:effectLst/>
                <a:latin typeface="Arial" panose="020B0604020202020204" pitchFamily="34" charset="0"/>
              </a:rPr>
              <a:t>https://www.youtube.com/watch?v=GA5pplK-Hfo</a:t>
            </a:r>
          </a:p>
          <a:p>
            <a:endParaRPr lang="en-US" b="0" i="1" dirty="0">
              <a:solidFill>
                <a:srgbClr val="252525"/>
              </a:solidFill>
              <a:effectLst/>
              <a:latin typeface="Arial" panose="020B0604020202020204" pitchFamily="34" charset="0"/>
            </a:endParaRPr>
          </a:p>
          <a:p>
            <a:r>
              <a:rPr lang="en-US" b="0" i="1" dirty="0">
                <a:solidFill>
                  <a:srgbClr val="252525"/>
                </a:solidFill>
                <a:effectLst/>
                <a:latin typeface="Arial" panose="020B0604020202020204" pitchFamily="34" charset="0"/>
              </a:rPr>
              <a:t>Reality Check-Jay Weidner and Jack Cary</a:t>
            </a:r>
          </a:p>
          <a:p>
            <a:r>
              <a:rPr lang="en-US" b="0" i="1" dirty="0">
                <a:solidFill>
                  <a:srgbClr val="252525"/>
                </a:solidFill>
                <a:effectLst/>
                <a:latin typeface="Arial" panose="020B0604020202020204" pitchFamily="34" charset="0"/>
              </a:rPr>
              <a:t>Monsters and Men</a:t>
            </a:r>
          </a:p>
          <a:p>
            <a:r>
              <a:rPr lang="en-US" b="0" i="1">
                <a:solidFill>
                  <a:srgbClr val="252525"/>
                </a:solidFill>
                <a:effectLst/>
                <a:latin typeface="Arial" panose="020B0604020202020204" pitchFamily="34" charset="0"/>
              </a:rPr>
              <a:t>https://www.youtube.com/watch?v=tpXBc1JmwfE</a:t>
            </a:r>
          </a:p>
          <a:p>
            <a:endParaRPr lang="en-US" b="0" i="1"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A142BD0-8288-46D5-AAB4-269065F45275}" type="slidenum">
              <a:rPr lang="en-US" smtClean="0"/>
              <a:t>43</a:t>
            </a:fld>
            <a:endParaRPr lang="en-US"/>
          </a:p>
        </p:txBody>
      </p:sp>
    </p:spTree>
    <p:extLst>
      <p:ext uri="{BB962C8B-B14F-4D97-AF65-F5344CB8AC3E}">
        <p14:creationId xmlns:p14="http://schemas.microsoft.com/office/powerpoint/2010/main" val="4016249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FB397-1173-448F-98EA-65BC201C76EA}" type="slidenum">
              <a:rPr lang="en-US" smtClean="0"/>
              <a:t>44</a:t>
            </a:fld>
            <a:endParaRPr lang="en-US"/>
          </a:p>
        </p:txBody>
      </p:sp>
    </p:spTree>
    <p:extLst>
      <p:ext uri="{BB962C8B-B14F-4D97-AF65-F5344CB8AC3E}">
        <p14:creationId xmlns:p14="http://schemas.microsoft.com/office/powerpoint/2010/main" val="3649579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FB397-1173-448F-98EA-65BC201C76EA}" type="slidenum">
              <a:rPr lang="en-US" smtClean="0"/>
              <a:t>45</a:t>
            </a:fld>
            <a:endParaRPr lang="en-US"/>
          </a:p>
        </p:txBody>
      </p:sp>
    </p:spTree>
    <p:extLst>
      <p:ext uri="{BB962C8B-B14F-4D97-AF65-F5344CB8AC3E}">
        <p14:creationId xmlns:p14="http://schemas.microsoft.com/office/powerpoint/2010/main" val="317962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  https://www.britannica.com/biography/Giordano-Bruno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Struggle of Jacob Boehme, Giordano Bruno and Francis Bacon for New Knowledge By Rudolf Steiner</a:t>
            </a:r>
          </a:p>
          <a:p>
            <a:endParaRPr lang="en-US" dirty="0"/>
          </a:p>
          <a:p>
            <a:r>
              <a:rPr lang="en-US" b="0" i="0" dirty="0">
                <a:solidFill>
                  <a:srgbClr val="030303"/>
                </a:solidFill>
                <a:effectLst/>
                <a:latin typeface="Roboto" panose="02000000000000000000" pitchFamily="2" charset="0"/>
              </a:rPr>
              <a:t>"Jacob Boehme, Giordano Bruno and Francis Bacon as Representatives of the Struggle to Discover a New Knowledge of Humanity and the Cosmos (</a:t>
            </a:r>
            <a:r>
              <a:rPr lang="en-US" b="0" i="0" dirty="0" err="1">
                <a:solidFill>
                  <a:srgbClr val="030303"/>
                </a:solidFill>
                <a:effectLst/>
                <a:latin typeface="Roboto" panose="02000000000000000000" pitchFamily="2" charset="0"/>
              </a:rPr>
              <a:t>Dornach</a:t>
            </a:r>
            <a:r>
              <a:rPr lang="en-US" b="0" i="0" dirty="0">
                <a:solidFill>
                  <a:srgbClr val="030303"/>
                </a:solidFill>
                <a:effectLst/>
                <a:latin typeface="Roboto" panose="02000000000000000000" pitchFamily="2" charset="0"/>
              </a:rPr>
              <a:t>, January 12, 1923)"</a:t>
            </a:r>
            <a:endParaRPr lang="en-US" dirty="0"/>
          </a:p>
          <a:p>
            <a:endParaRPr lang="en-US" dirty="0"/>
          </a:p>
          <a:p>
            <a:r>
              <a:rPr lang="en-US" dirty="0"/>
              <a:t>https://www.youtube.com/watch?v=CnonhozVlg8</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Giordano Bruno and the Poem Worth Dying For</a:t>
            </a:r>
          </a:p>
          <a:p>
            <a:endParaRPr lang="en-US" dirty="0"/>
          </a:p>
          <a:p>
            <a:r>
              <a:rPr lang="en-US" dirty="0"/>
              <a:t>https://www.youtube.com/watch?v=d4eWqdwEMzk</a:t>
            </a:r>
          </a:p>
          <a:p>
            <a:endParaRPr lang="en-US" dirty="0"/>
          </a:p>
          <a:p>
            <a:r>
              <a:rPr lang="en-US" dirty="0"/>
              <a:t>https://www.youtube.com/watch?v=wy_OTBVvfKA</a:t>
            </a:r>
          </a:p>
          <a:p>
            <a:endParaRPr lang="en-US" dirty="0"/>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5</a:t>
            </a:fld>
            <a:endParaRPr lang="en-US"/>
          </a:p>
        </p:txBody>
      </p:sp>
    </p:spTree>
    <p:extLst>
      <p:ext uri="{BB962C8B-B14F-4D97-AF65-F5344CB8AC3E}">
        <p14:creationId xmlns:p14="http://schemas.microsoft.com/office/powerpoint/2010/main" val="365906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https://www.britannica.com/biography/Giordano-Bruno</a:t>
            </a:r>
          </a:p>
          <a:p>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6</a:t>
            </a:fld>
            <a:endParaRPr lang="en-US"/>
          </a:p>
        </p:txBody>
      </p:sp>
    </p:spTree>
    <p:extLst>
      <p:ext uri="{BB962C8B-B14F-4D97-AF65-F5344CB8AC3E}">
        <p14:creationId xmlns:p14="http://schemas.microsoft.com/office/powerpoint/2010/main" val="3810507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r>
              <a:rPr lang="en-US" dirty="0"/>
              <a:t> http://www.jamesoberg.com/binder.otto.pdf  </a:t>
            </a:r>
          </a:p>
          <a:p>
            <a:endParaRPr lang="en-US" dirty="0"/>
          </a:p>
          <a:p>
            <a:r>
              <a:rPr lang="en-US" dirty="0"/>
              <a:t>http://www.metatech.org/ufo_research_magazine_evidence.html,</a:t>
            </a:r>
          </a:p>
        </p:txBody>
      </p:sp>
      <p:sp>
        <p:nvSpPr>
          <p:cNvPr id="4" name="Slide Number Placeholder 3"/>
          <p:cNvSpPr>
            <a:spLocks noGrp="1"/>
          </p:cNvSpPr>
          <p:nvPr>
            <p:ph type="sldNum" sz="quarter" idx="5"/>
          </p:nvPr>
        </p:nvSpPr>
        <p:spPr/>
        <p:txBody>
          <a:bodyPr/>
          <a:lstStyle/>
          <a:p>
            <a:fld id="{FA142BD0-8288-46D5-AAB4-269065F45275}" type="slidenum">
              <a:rPr lang="en-US" smtClean="0"/>
              <a:t>7</a:t>
            </a:fld>
            <a:endParaRPr lang="en-US"/>
          </a:p>
        </p:txBody>
      </p:sp>
    </p:spTree>
    <p:extLst>
      <p:ext uri="{BB962C8B-B14F-4D97-AF65-F5344CB8AC3E}">
        <p14:creationId xmlns:p14="http://schemas.microsoft.com/office/powerpoint/2010/main" val="158084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  </a:t>
            </a:r>
          </a:p>
          <a:p>
            <a:endParaRPr lang="en-US" dirty="0"/>
          </a:p>
          <a:p>
            <a:r>
              <a:rPr lang="en-US" dirty="0"/>
              <a:t>Wikipedia, https://en.wikipedia.org/wiki/Otto_Binder</a:t>
            </a:r>
          </a:p>
          <a:p>
            <a:endParaRPr lang="en-US" dirty="0"/>
          </a:p>
          <a:p>
            <a:endParaRPr lang="en-US" dirty="0"/>
          </a:p>
          <a:p>
            <a:r>
              <a:rPr lang="en-US" b="0" i="0" dirty="0">
                <a:solidFill>
                  <a:srgbClr val="202122"/>
                </a:solidFill>
                <a:effectLst/>
                <a:latin typeface="Arial" panose="020B0604020202020204" pitchFamily="34" charset="0"/>
              </a:rPr>
              <a:t>Recollection of </a:t>
            </a:r>
            <a:r>
              <a:rPr lang="en-US" b="0" i="0" u="none" strike="noStrike" dirty="0">
                <a:solidFill>
                  <a:srgbClr val="0645AD"/>
                </a:solidFill>
                <a:effectLst/>
                <a:latin typeface="Arial" panose="020B0604020202020204" pitchFamily="34" charset="0"/>
                <a:hlinkClick r:id="rId3" tooltip="Michael Uslan"/>
              </a:rPr>
              <a:t>Michael </a:t>
            </a:r>
            <a:r>
              <a:rPr lang="en-US" b="0" i="0" u="none" strike="noStrike" dirty="0" err="1">
                <a:solidFill>
                  <a:srgbClr val="0645AD"/>
                </a:solidFill>
                <a:effectLst/>
                <a:latin typeface="Arial" panose="020B0604020202020204" pitchFamily="34" charset="0"/>
                <a:hlinkClick r:id="rId3" tooltip="Michael Uslan"/>
              </a:rPr>
              <a:t>Uslan</a:t>
            </a:r>
            <a:r>
              <a:rPr lang="en-US" b="0" i="0" dirty="0">
                <a:solidFill>
                  <a:srgbClr val="202122"/>
                </a:solidFill>
                <a:effectLst/>
                <a:latin typeface="Arial" panose="020B0604020202020204" pitchFamily="34" charset="0"/>
              </a:rPr>
              <a:t> in </a:t>
            </a:r>
            <a:r>
              <a:rPr lang="en-US" b="0" i="1" dirty="0">
                <a:solidFill>
                  <a:srgbClr val="202122"/>
                </a:solidFill>
                <a:effectLst/>
                <a:latin typeface="Arial" panose="020B0604020202020204" pitchFamily="34" charset="0"/>
              </a:rPr>
              <a:t>Smith, Zack (December 30, 2010). </a:t>
            </a:r>
            <a:r>
              <a:rPr lang="en-US" b="0" i="1" u="sng" dirty="0">
                <a:solidFill>
                  <a:srgbClr val="BB6633"/>
                </a:solidFill>
                <a:effectLst/>
                <a:latin typeface="Arial" panose="020B0604020202020204" pitchFamily="34" charset="0"/>
                <a:hlinkClick r:id="rId4"/>
              </a:rPr>
              <a:t>"An Oral History of Captain Marvel: The Lost Years, Part 3"</a:t>
            </a:r>
            <a:r>
              <a:rPr lang="en-US" b="0" i="1" dirty="0">
                <a:solidFill>
                  <a:srgbClr val="202122"/>
                </a:solidFill>
                <a:effectLst/>
                <a:latin typeface="Arial" panose="020B0604020202020204" pitchFamily="34" charset="0"/>
              </a:rPr>
              <a:t>. </a:t>
            </a:r>
            <a:r>
              <a:rPr lang="en-US" b="0" i="1" u="none" strike="noStrike" dirty="0" err="1">
                <a:solidFill>
                  <a:srgbClr val="0645AD"/>
                </a:solidFill>
                <a:effectLst/>
                <a:latin typeface="Arial" panose="020B0604020202020204" pitchFamily="34" charset="0"/>
                <a:hlinkClick r:id="rId5" tooltip="Newsarama"/>
              </a:rPr>
              <a:t>Newsarama</a:t>
            </a:r>
            <a:r>
              <a:rPr lang="en-US" b="0" i="1" dirty="0">
                <a:solidFill>
                  <a:srgbClr val="202122"/>
                </a:solidFill>
                <a:effectLst/>
                <a:latin typeface="Arial" panose="020B0604020202020204" pitchFamily="34" charset="0"/>
              </a:rPr>
              <a:t>. </a:t>
            </a:r>
            <a:r>
              <a:rPr lang="en-US" b="0" i="1" u="none" strike="noStrike" dirty="0">
                <a:solidFill>
                  <a:srgbClr val="3366BB"/>
                </a:solidFill>
                <a:effectLst/>
                <a:latin typeface="Arial" panose="020B0604020202020204" pitchFamily="34" charset="0"/>
                <a:hlinkClick r:id="rId6"/>
              </a:rPr>
              <a:t>Archived</a:t>
            </a:r>
            <a:r>
              <a:rPr lang="en-US" b="0" i="1" dirty="0">
                <a:solidFill>
                  <a:srgbClr val="202122"/>
                </a:solidFill>
                <a:effectLst/>
                <a:latin typeface="Arial" panose="020B0604020202020204" pitchFamily="34" charset="0"/>
              </a:rPr>
              <a:t> from the original on December 19, 2013.</a:t>
            </a:r>
          </a:p>
          <a:p>
            <a:endParaRPr lang="en-US" b="0" i="1" dirty="0">
              <a:solidFill>
                <a:srgbClr val="202122"/>
              </a:solidFill>
              <a:effectLst/>
              <a:latin typeface="Arial" panose="020B0604020202020204" pitchFamily="34" charset="0"/>
            </a:endParaRPr>
          </a:p>
          <a:p>
            <a:endParaRPr lang="en-US" b="0" i="1" dirty="0">
              <a:solidFill>
                <a:srgbClr val="202122"/>
              </a:solidFill>
              <a:effectLst/>
              <a:latin typeface="Arial" panose="020B0604020202020204" pitchFamily="34" charset="0"/>
            </a:endParaRPr>
          </a:p>
          <a:p>
            <a:r>
              <a:rPr lang="en-US" b="0" i="1" dirty="0">
                <a:solidFill>
                  <a:srgbClr val="202122"/>
                </a:solidFill>
                <a:effectLst/>
                <a:latin typeface="Arial" panose="020B0604020202020204" pitchFamily="34" charset="0"/>
              </a:rPr>
              <a:t>Image source:  https://comicvine.gamespot.com/captain-marvel-adventures-11/4000-780964/user-reviews/</a:t>
            </a:r>
            <a:endParaRPr lang="en-US" dirty="0"/>
          </a:p>
        </p:txBody>
      </p:sp>
      <p:sp>
        <p:nvSpPr>
          <p:cNvPr id="4" name="Slide Number Placeholder 3"/>
          <p:cNvSpPr>
            <a:spLocks noGrp="1"/>
          </p:cNvSpPr>
          <p:nvPr>
            <p:ph type="sldNum" sz="quarter" idx="5"/>
          </p:nvPr>
        </p:nvSpPr>
        <p:spPr/>
        <p:txBody>
          <a:bodyPr/>
          <a:lstStyle/>
          <a:p>
            <a:fld id="{FA142BD0-8288-46D5-AAB4-269065F45275}" type="slidenum">
              <a:rPr lang="en-US" smtClean="0"/>
              <a:t>8</a:t>
            </a:fld>
            <a:endParaRPr lang="en-US"/>
          </a:p>
        </p:txBody>
      </p:sp>
    </p:spTree>
    <p:extLst>
      <p:ext uri="{BB962C8B-B14F-4D97-AF65-F5344CB8AC3E}">
        <p14:creationId xmlns:p14="http://schemas.microsoft.com/office/powerpoint/2010/main" val="135691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Moore, W.L. &amp; Berlitz, C. (1979).  The Philadelphia Experiment:  Project </a:t>
            </a:r>
            <a:r>
              <a:rPr lang="en-US" sz="1200" dirty="0" err="1">
                <a:solidFill>
                  <a:schemeClr val="bg1"/>
                </a:solidFill>
              </a:rPr>
              <a:t>Invisibiltiy</a:t>
            </a:r>
            <a:r>
              <a:rPr lang="en-US" sz="1200" dirty="0">
                <a:solidFill>
                  <a:schemeClr val="bg1"/>
                </a:solidFill>
              </a:rPr>
              <a:t>.   Fawcett Crest, NY. </a:t>
            </a:r>
          </a:p>
          <a:p>
            <a:endParaRPr lang="en-US" dirty="0"/>
          </a:p>
          <a:p>
            <a:endParaRPr lang="en-US" dirty="0"/>
          </a:p>
          <a:p>
            <a:r>
              <a:rPr lang="en-US" dirty="0"/>
              <a:t>Redfern, N. (2021),  UFO Researcher Morris Jessup:  Murdered for what he knew?  Mysterious Universe. https://mysteriousuniverse.org/2021/01/ufo-researcher-morris-jessup-murdered-for-what-he-knew/</a:t>
            </a:r>
          </a:p>
        </p:txBody>
      </p:sp>
      <p:sp>
        <p:nvSpPr>
          <p:cNvPr id="4" name="Slide Number Placeholder 3"/>
          <p:cNvSpPr>
            <a:spLocks noGrp="1"/>
          </p:cNvSpPr>
          <p:nvPr>
            <p:ph type="sldNum" sz="quarter" idx="5"/>
          </p:nvPr>
        </p:nvSpPr>
        <p:spPr/>
        <p:txBody>
          <a:bodyPr/>
          <a:lstStyle/>
          <a:p>
            <a:fld id="{FA142BD0-8288-46D5-AAB4-269065F45275}" type="slidenum">
              <a:rPr lang="en-US" smtClean="0"/>
              <a:t>9</a:t>
            </a:fld>
            <a:endParaRPr lang="en-US"/>
          </a:p>
        </p:txBody>
      </p:sp>
    </p:spTree>
    <p:extLst>
      <p:ext uri="{BB962C8B-B14F-4D97-AF65-F5344CB8AC3E}">
        <p14:creationId xmlns:p14="http://schemas.microsoft.com/office/powerpoint/2010/main" val="2242687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351927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D2BC8-DA68-48E5-92F3-5AC346FA801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17670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315868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84148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30440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BD2BC8-DA68-48E5-92F3-5AC346FA8012}"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8573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BD2BC8-DA68-48E5-92F3-5AC346FA8012}" type="datetimeFigureOut">
              <a:rPr lang="en-US" smtClean="0"/>
              <a:t>10/8/2021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609658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372401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7390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86265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D2BC8-DA68-48E5-92F3-5AC346FA801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1144284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BD2BC8-DA68-48E5-92F3-5AC346FA801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129670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BD2BC8-DA68-48E5-92F3-5AC346FA8012}"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28226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BD2BC8-DA68-48E5-92F3-5AC346FA8012}"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00242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D2BC8-DA68-48E5-92F3-5AC346FA8012}"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303481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D2BC8-DA68-48E5-92F3-5AC346FA801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74505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D2BC8-DA68-48E5-92F3-5AC346FA801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3889E6-06A5-4EB9-A84E-FAE25DB50837}" type="slidenum">
              <a:rPr lang="en-US" smtClean="0"/>
              <a:t>‹#›</a:t>
            </a:fld>
            <a:endParaRPr lang="en-US"/>
          </a:p>
        </p:txBody>
      </p:sp>
    </p:spTree>
    <p:extLst>
      <p:ext uri="{BB962C8B-B14F-4D97-AF65-F5344CB8AC3E}">
        <p14:creationId xmlns:p14="http://schemas.microsoft.com/office/powerpoint/2010/main" val="295384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3BD2BC8-DA68-48E5-92F3-5AC346FA8012}" type="datetimeFigureOut">
              <a:rPr lang="en-US" smtClean="0"/>
              <a:t>10/8/2021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B3889E6-06A5-4EB9-A84E-FAE25DB50837}" type="slidenum">
              <a:rPr lang="en-US" smtClean="0"/>
              <a:t>‹#›</a:t>
            </a:fld>
            <a:endParaRPr lang="en-US"/>
          </a:p>
        </p:txBody>
      </p:sp>
    </p:spTree>
    <p:extLst>
      <p:ext uri="{BB962C8B-B14F-4D97-AF65-F5344CB8AC3E}">
        <p14:creationId xmlns:p14="http://schemas.microsoft.com/office/powerpoint/2010/main" val="2084476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e-yourself.org/mc/casboltagent1chap.s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s://www.ufoinsight.com/conspiracy/government/mkultra-mind-control-programm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8" Type="http://schemas.openxmlformats.org/officeDocument/2006/relationships/hyperlink" Target="https://wikispooks.com/w/index.php?title=Steven_Spielberg&amp;action=edit&amp;redlink=1" TargetMode="External"/><Relationship Id="rId3" Type="http://schemas.openxmlformats.org/officeDocument/2006/relationships/hyperlink" Target="https://wikispooks.com/wiki/Tracy_Twyman" TargetMode="External"/><Relationship Id="rId7" Type="http://schemas.openxmlformats.org/officeDocument/2006/relationships/hyperlink" Target="https://wikispooks.com/w/index.php?title=Claire_Green&amp;action=edit&amp;redlink=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ikispooks.com/w/index.php?title=Seth_Green&amp;action=edit&amp;redlink=1" TargetMode="External"/><Relationship Id="rId5" Type="http://schemas.openxmlformats.org/officeDocument/2006/relationships/hyperlink" Target="https://wikispooks.com/wiki/Paedophilia_in_Hollywood" TargetMode="External"/><Relationship Id="rId4" Type="http://schemas.openxmlformats.org/officeDocument/2006/relationships/hyperlink" Target="https://wikispooks.com/wiki/VIPaedophile" TargetMode="External"/><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hyperlink" Target="https://en.wikipedia.org/wiki/Conspiracy_theor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bibliotecapleyades.net/ra_material/ra_wil/ra.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merriam-webster.com/dictionary/disciplin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Extraterrestrial_life" TargetMode="External"/><Relationship Id="rId7"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en.wikipedia.org/wiki/New_Mexico" TargetMode="External"/><Relationship Id="rId5" Type="http://schemas.openxmlformats.org/officeDocument/2006/relationships/hyperlink" Target="https://en.wikipedia.org/wiki/Arizona" TargetMode="External"/><Relationship Id="rId4" Type="http://schemas.openxmlformats.org/officeDocument/2006/relationships/hyperlink" Target="https://en.wikipedia.org/wiki/Flying_saucer"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themadtruther.com/2017/07/29/5-conspiracy-theorists-researchers-who-mysteriously-disappeared-or-were-seemingly-silenced/" TargetMode="External"/><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https://www.merriam-webster.com/dictionary/implications" TargetMode="External"/><Relationship Id="rId13" Type="http://schemas.openxmlformats.org/officeDocument/2006/relationships/hyperlink" Target="https://www.britannica.com/biography/Averroes" TargetMode="External"/><Relationship Id="rId18" Type="http://schemas.openxmlformats.org/officeDocument/2006/relationships/hyperlink" Target="https://www.britannica.com/topic/Christianity" TargetMode="External"/><Relationship Id="rId3" Type="http://schemas.openxmlformats.org/officeDocument/2006/relationships/hyperlink" Target="https://www.britannica.com/topic/Ash-Wednesday-Christian-holy-day" TargetMode="External"/><Relationship Id="rId21" Type="http://schemas.openxmlformats.org/officeDocument/2006/relationships/hyperlink" Target="https://www.britannica.com/topic/salvation-religion" TargetMode="External"/><Relationship Id="rId7" Type="http://schemas.openxmlformats.org/officeDocument/2006/relationships/hyperlink" Target="https://www.britannica.com/topic/teaching" TargetMode="External"/><Relationship Id="rId12" Type="http://schemas.openxmlformats.org/officeDocument/2006/relationships/hyperlink" Target="https://www.britannica.com/science/physics-science" TargetMode="External"/><Relationship Id="rId17" Type="http://schemas.openxmlformats.org/officeDocument/2006/relationships/hyperlink" Target="https://www.merriam-webster.com/dictionary/criticism" TargetMode="External"/><Relationship Id="rId2" Type="http://schemas.openxmlformats.org/officeDocument/2006/relationships/notesSlide" Target="../notesSlides/notesSlide6.xml"/><Relationship Id="rId16" Type="http://schemas.openxmlformats.org/officeDocument/2006/relationships/hyperlink" Target="https://www.merriam-webster.com/dictionary/dialogue" TargetMode="External"/><Relationship Id="rId20" Type="http://schemas.openxmlformats.org/officeDocument/2006/relationships/hyperlink" Target="https://www.britannica.com/topic/Calvinism" TargetMode="External"/><Relationship Id="rId1" Type="http://schemas.openxmlformats.org/officeDocument/2006/relationships/slideLayout" Target="../slideLayouts/slideLayout6.xml"/><Relationship Id="rId6" Type="http://schemas.openxmlformats.org/officeDocument/2006/relationships/hyperlink" Target="https://www.britannica.com/topic/Bible" TargetMode="External"/><Relationship Id="rId11" Type="http://schemas.openxmlformats.org/officeDocument/2006/relationships/hyperlink" Target="https://www.britannica.com/topic/Aristotelianism" TargetMode="External"/><Relationship Id="rId5" Type="http://schemas.openxmlformats.org/officeDocument/2006/relationships/hyperlink" Target="https://www.britannica.com/biography/Galileo-Galilei" TargetMode="External"/><Relationship Id="rId15" Type="http://schemas.openxmlformats.org/officeDocument/2006/relationships/hyperlink" Target="https://www.britannica.com/topic/religion" TargetMode="External"/><Relationship Id="rId23" Type="http://schemas.openxmlformats.org/officeDocument/2006/relationships/hyperlink" Target="https://www.britannica.com/topic/Neoplatonism" TargetMode="External"/><Relationship Id="rId10" Type="http://schemas.openxmlformats.org/officeDocument/2006/relationships/hyperlink" Target="https://www.merriam-webster.com/dictionary/conception" TargetMode="External"/><Relationship Id="rId19" Type="http://schemas.openxmlformats.org/officeDocument/2006/relationships/hyperlink" Target="https://www.britannica.com/topic/ethics-philosophy" TargetMode="External"/><Relationship Id="rId4" Type="http://schemas.openxmlformats.org/officeDocument/2006/relationships/hyperlink" Target="https://www.britannica.com/science/heliocentrism" TargetMode="External"/><Relationship Id="rId9" Type="http://schemas.openxmlformats.org/officeDocument/2006/relationships/hyperlink" Target="https://www.britannica.com/topic/Concerning-the-Cause-Principle-and-One" TargetMode="External"/><Relationship Id="rId14" Type="http://schemas.openxmlformats.org/officeDocument/2006/relationships/hyperlink" Target="https://www.britannica.com/topic/philosophy" TargetMode="External"/><Relationship Id="rId22" Type="http://schemas.openxmlformats.org/officeDocument/2006/relationships/hyperlink" Target="https://www.britannica.com/topic/soul-religion-and-philosoph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en.wikipedia.org/wiki/Supergirl_(TV_ser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811E-55CC-4B33-BBFA-4BB48A3F5F3C}"/>
              </a:ext>
            </a:extLst>
          </p:cNvPr>
          <p:cNvSpPr>
            <a:spLocks noGrp="1"/>
          </p:cNvSpPr>
          <p:nvPr>
            <p:ph type="ctrTitle"/>
          </p:nvPr>
        </p:nvSpPr>
        <p:spPr>
          <a:xfrm>
            <a:off x="4343992" y="3756036"/>
            <a:ext cx="3852676" cy="1558348"/>
          </a:xfrm>
          <a:ln>
            <a:solidFill>
              <a:schemeClr val="accent2"/>
            </a:solidFill>
          </a:ln>
        </p:spPr>
        <p:txBody>
          <a:bodyPr>
            <a:normAutofit fontScale="90000"/>
          </a:bodyPr>
          <a:lstStyle/>
          <a:p>
            <a:br>
              <a:rPr lang="en-US" sz="4000" i="1" u="sng" dirty="0">
                <a:solidFill>
                  <a:srgbClr val="EBEBEB"/>
                </a:solidFill>
              </a:rPr>
            </a:br>
            <a:br>
              <a:rPr lang="en-US" sz="4000" i="1" u="sng" dirty="0">
                <a:solidFill>
                  <a:srgbClr val="EBEBEB"/>
                </a:solidFill>
              </a:rPr>
            </a:br>
            <a:br>
              <a:rPr lang="en-US" sz="4000" i="1" u="sng" dirty="0">
                <a:solidFill>
                  <a:srgbClr val="EBEBEB"/>
                </a:solidFill>
              </a:rPr>
            </a:br>
            <a:br>
              <a:rPr lang="en-US" sz="4000" i="1" u="sng" dirty="0">
                <a:solidFill>
                  <a:srgbClr val="EBEBEB"/>
                </a:solidFill>
              </a:rPr>
            </a:br>
            <a:r>
              <a:rPr lang="en-US" sz="4000" i="1" u="sng" dirty="0">
                <a:solidFill>
                  <a:srgbClr val="EBEBEB"/>
                </a:solidFill>
              </a:rPr>
              <a:t>Departed or Silenced</a:t>
            </a:r>
            <a:br>
              <a:rPr lang="en-US" sz="4000" i="1" u="sng" dirty="0">
                <a:solidFill>
                  <a:srgbClr val="EBEBEB"/>
                </a:solidFill>
              </a:rPr>
            </a:br>
            <a:r>
              <a:rPr lang="en-US" sz="4000" i="1" u="sng" dirty="0">
                <a:solidFill>
                  <a:srgbClr val="EBEBEB"/>
                </a:solidFill>
              </a:rPr>
              <a:t>Truthers &amp; Why They Were Silenced, </a:t>
            </a:r>
            <a:br>
              <a:rPr lang="en-US" sz="4000" i="1" u="sng" dirty="0">
                <a:solidFill>
                  <a:srgbClr val="EBEBEB"/>
                </a:solidFill>
              </a:rPr>
            </a:br>
            <a:r>
              <a:rPr lang="en-US" sz="4000" i="1" u="sng" dirty="0">
                <a:solidFill>
                  <a:srgbClr val="EBEBEB"/>
                </a:solidFill>
              </a:rPr>
              <a:t>allegedly </a:t>
            </a:r>
          </a:p>
        </p:txBody>
      </p:sp>
      <p:sp>
        <p:nvSpPr>
          <p:cNvPr id="3" name="Subtitle 2">
            <a:extLst>
              <a:ext uri="{FF2B5EF4-FFF2-40B4-BE49-F238E27FC236}">
                <a16:creationId xmlns:a16="http://schemas.microsoft.com/office/drawing/2014/main" id="{FED3EE44-F987-4F73-8978-0DC00D3D01FC}"/>
              </a:ext>
            </a:extLst>
          </p:cNvPr>
          <p:cNvSpPr>
            <a:spLocks noGrp="1"/>
          </p:cNvSpPr>
          <p:nvPr>
            <p:ph type="subTitle" idx="1"/>
          </p:nvPr>
        </p:nvSpPr>
        <p:spPr>
          <a:xfrm>
            <a:off x="642258" y="5314384"/>
            <a:ext cx="2743200" cy="982134"/>
          </a:xfrm>
        </p:spPr>
        <p:txBody>
          <a:bodyPr>
            <a:normAutofit fontScale="92500" lnSpcReduction="20000"/>
          </a:bodyPr>
          <a:lstStyle/>
          <a:p>
            <a:pPr>
              <a:lnSpc>
                <a:spcPct val="90000"/>
              </a:lnSpc>
            </a:pPr>
            <a:endParaRPr lang="en-US" sz="1200" dirty="0">
              <a:latin typeface="Open Sans"/>
            </a:endParaRPr>
          </a:p>
          <a:p>
            <a:pPr>
              <a:lnSpc>
                <a:spcPct val="90000"/>
              </a:lnSpc>
            </a:pPr>
            <a:endParaRPr lang="en-US" sz="1200" dirty="0">
              <a:latin typeface="Open Sans"/>
            </a:endParaRPr>
          </a:p>
          <a:p>
            <a:pPr>
              <a:lnSpc>
                <a:spcPct val="90000"/>
              </a:lnSpc>
            </a:pPr>
            <a:endParaRPr lang="en-US" sz="1200" dirty="0">
              <a:latin typeface="Open Sans"/>
            </a:endParaRPr>
          </a:p>
          <a:p>
            <a:pPr>
              <a:lnSpc>
                <a:spcPct val="90000"/>
              </a:lnSpc>
            </a:pPr>
            <a:r>
              <a:rPr lang="en-US" sz="1200" dirty="0">
                <a:latin typeface="Open Sans"/>
              </a:rPr>
              <a:t>Michael V Farnum (2021)  </a:t>
            </a:r>
          </a:p>
          <a:p>
            <a:pPr>
              <a:lnSpc>
                <a:spcPct val="90000"/>
              </a:lnSpc>
            </a:pPr>
            <a:endParaRPr lang="en-US" sz="700" dirty="0"/>
          </a:p>
        </p:txBody>
      </p:sp>
      <p:pic>
        <p:nvPicPr>
          <p:cNvPr id="5" name="Picture 2">
            <a:extLst>
              <a:ext uri="{FF2B5EF4-FFF2-40B4-BE49-F238E27FC236}">
                <a16:creationId xmlns:a16="http://schemas.microsoft.com/office/drawing/2014/main" id="{A963E086-506E-466D-B440-B7B7E5D0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008" y="97699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CBF6C2-163B-48A9-B529-2C98A7BD4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93" y="728664"/>
            <a:ext cx="2637064" cy="1677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20F2E9-FF24-4DD1-9F67-3440F83A3CE8}"/>
              </a:ext>
            </a:extLst>
          </p:cNvPr>
          <p:cNvSpPr txBox="1"/>
          <p:nvPr/>
        </p:nvSpPr>
        <p:spPr>
          <a:xfrm>
            <a:off x="1013571" y="2471910"/>
            <a:ext cx="2286000" cy="276999"/>
          </a:xfrm>
          <a:prstGeom prst="rect">
            <a:avLst/>
          </a:prstGeom>
          <a:noFill/>
        </p:spPr>
        <p:txBody>
          <a:bodyPr wrap="square" rtlCol="0">
            <a:spAutoFit/>
          </a:bodyPr>
          <a:lstStyle/>
          <a:p>
            <a:r>
              <a:rPr lang="en-US" sz="1200" b="1" u="sng" dirty="0">
                <a:solidFill>
                  <a:schemeClr val="accent1"/>
                </a:solidFill>
              </a:rPr>
              <a:t>From </a:t>
            </a:r>
            <a:r>
              <a:rPr lang="en-US" sz="1200" b="1" i="1" u="sng" dirty="0">
                <a:solidFill>
                  <a:schemeClr val="accent1"/>
                </a:solidFill>
              </a:rPr>
              <a:t>Eyes Wide Shut, 1999</a:t>
            </a:r>
          </a:p>
        </p:txBody>
      </p:sp>
      <p:pic>
        <p:nvPicPr>
          <p:cNvPr id="1030" name="Picture 6">
            <a:extLst>
              <a:ext uri="{FF2B5EF4-FFF2-40B4-BE49-F238E27FC236}">
                <a16:creationId xmlns:a16="http://schemas.microsoft.com/office/drawing/2014/main" id="{4E9115F1-3BF8-4470-99BC-063A29B7C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0290" y="3863567"/>
            <a:ext cx="1677035"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4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F76C-AD33-47F6-B450-D1FB836F8E04}"/>
              </a:ext>
            </a:extLst>
          </p:cNvPr>
          <p:cNvSpPr>
            <a:spLocks noGrp="1"/>
          </p:cNvSpPr>
          <p:nvPr>
            <p:ph type="title"/>
          </p:nvPr>
        </p:nvSpPr>
        <p:spPr/>
        <p:txBody>
          <a:bodyPr/>
          <a:lstStyle/>
          <a:p>
            <a:r>
              <a:rPr lang="en-US" sz="2800" dirty="0"/>
              <a:t>Additional source:   Clark McClelland, Harry Cooper  </a:t>
            </a:r>
          </a:p>
        </p:txBody>
      </p:sp>
      <p:sp>
        <p:nvSpPr>
          <p:cNvPr id="3" name="TextBox 2">
            <a:extLst>
              <a:ext uri="{FF2B5EF4-FFF2-40B4-BE49-F238E27FC236}">
                <a16:creationId xmlns:a16="http://schemas.microsoft.com/office/drawing/2014/main" id="{2A1398D2-2859-4D08-AF8E-1BB31220BD33}"/>
              </a:ext>
            </a:extLst>
          </p:cNvPr>
          <p:cNvSpPr txBox="1"/>
          <p:nvPr/>
        </p:nvSpPr>
        <p:spPr>
          <a:xfrm>
            <a:off x="2982686" y="2564176"/>
            <a:ext cx="7783285" cy="646331"/>
          </a:xfrm>
          <a:prstGeom prst="rect">
            <a:avLst/>
          </a:prstGeom>
          <a:noFill/>
        </p:spPr>
        <p:txBody>
          <a:bodyPr wrap="square" rtlCol="0">
            <a:spAutoFit/>
          </a:bodyPr>
          <a:lstStyle/>
          <a:p>
            <a:r>
              <a:rPr lang="en-US" i="1" dirty="0"/>
              <a:t>Space!  The Final Frontier: Secrets NASA Doesn’t Want You To Know</a:t>
            </a:r>
          </a:p>
          <a:p>
            <a:r>
              <a:rPr lang="en-US" i="1" dirty="0"/>
              <a:t>Available at Sharkhunters.com    </a:t>
            </a:r>
          </a:p>
        </p:txBody>
      </p:sp>
      <p:pic>
        <p:nvPicPr>
          <p:cNvPr id="1026" name="Picture 2">
            <a:extLst>
              <a:ext uri="{FF2B5EF4-FFF2-40B4-BE49-F238E27FC236}">
                <a16:creationId xmlns:a16="http://schemas.microsoft.com/office/drawing/2014/main" id="{84E462D4-F477-4ADE-9AFD-C0868CC55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99" y="2748842"/>
            <a:ext cx="2294162" cy="22941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2EAD8C-42C3-477A-954E-CD7A9DB133D9}"/>
              </a:ext>
            </a:extLst>
          </p:cNvPr>
          <p:cNvSpPr txBox="1"/>
          <p:nvPr/>
        </p:nvSpPr>
        <p:spPr>
          <a:xfrm>
            <a:off x="3524251" y="3429000"/>
            <a:ext cx="4759778" cy="2031325"/>
          </a:xfrm>
          <a:prstGeom prst="rect">
            <a:avLst/>
          </a:prstGeom>
          <a:noFill/>
        </p:spPr>
        <p:txBody>
          <a:bodyPr wrap="square" rtlCol="0">
            <a:spAutoFit/>
          </a:bodyPr>
          <a:lstStyle/>
          <a:p>
            <a:r>
              <a:rPr lang="en-US" dirty="0"/>
              <a:t>Regarding J. Monson Valentine, friend of Morris Jessup, the authors claim Valentine discovered a huge underwater pyramid near the Bahamas and the Bimini Wall.  Jessup is alleged to be one of the top scientists in the Philadelphia Experiment.       </a:t>
            </a:r>
          </a:p>
        </p:txBody>
      </p:sp>
      <p:pic>
        <p:nvPicPr>
          <p:cNvPr id="1028" name="Picture 4">
            <a:extLst>
              <a:ext uri="{FF2B5EF4-FFF2-40B4-BE49-F238E27FC236}">
                <a16:creationId xmlns:a16="http://schemas.microsoft.com/office/drawing/2014/main" id="{981C3CF5-731B-47E6-9286-F50203958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3471" y="3614254"/>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6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EEFB-823A-45AA-80E9-13832934C331}"/>
              </a:ext>
            </a:extLst>
          </p:cNvPr>
          <p:cNvSpPr>
            <a:spLocks noGrp="1"/>
          </p:cNvSpPr>
          <p:nvPr>
            <p:ph type="title"/>
          </p:nvPr>
        </p:nvSpPr>
        <p:spPr>
          <a:xfrm>
            <a:off x="2366962" y="984553"/>
            <a:ext cx="8761413" cy="706964"/>
          </a:xfrm>
        </p:spPr>
        <p:txBody>
          <a:bodyPr/>
          <a:lstStyle/>
          <a:p>
            <a:r>
              <a:rPr lang="en-US" sz="2800" dirty="0"/>
              <a:t>Author, celebrity biographer, Charles </a:t>
            </a:r>
            <a:r>
              <a:rPr lang="en-US" sz="2800" dirty="0" err="1"/>
              <a:t>Higham</a:t>
            </a:r>
            <a:r>
              <a:rPr lang="en-US" sz="2800" dirty="0"/>
              <a:t> (1931-2012)</a:t>
            </a:r>
          </a:p>
        </p:txBody>
      </p:sp>
      <p:sp>
        <p:nvSpPr>
          <p:cNvPr id="3" name="TextBox 2">
            <a:extLst>
              <a:ext uri="{FF2B5EF4-FFF2-40B4-BE49-F238E27FC236}">
                <a16:creationId xmlns:a16="http://schemas.microsoft.com/office/drawing/2014/main" id="{7162DFF0-1B97-4EF7-97DB-60E72F48F271}"/>
              </a:ext>
            </a:extLst>
          </p:cNvPr>
          <p:cNvSpPr txBox="1"/>
          <p:nvPr/>
        </p:nvSpPr>
        <p:spPr>
          <a:xfrm>
            <a:off x="439109" y="2433873"/>
            <a:ext cx="9339943" cy="4247317"/>
          </a:xfrm>
          <a:prstGeom prst="rect">
            <a:avLst/>
          </a:prstGeom>
          <a:noFill/>
        </p:spPr>
        <p:txBody>
          <a:bodyPr wrap="square" rtlCol="0">
            <a:spAutoFit/>
          </a:bodyPr>
          <a:lstStyle/>
          <a:p>
            <a:r>
              <a:rPr lang="en-US" dirty="0"/>
              <a:t>While working on the biography of Nazi leader Rudolf Hess, </a:t>
            </a:r>
            <a:r>
              <a:rPr lang="en-US" dirty="0" err="1"/>
              <a:t>Higham</a:t>
            </a:r>
            <a:r>
              <a:rPr lang="en-US" dirty="0"/>
              <a:t> allegedly came across sensitive documents which were not to be publicly accessible for at least a century.   The documents allegedly proved that Hess’s mysterious parachute landing into England was a peace mission from Hitler. </a:t>
            </a:r>
          </a:p>
          <a:p>
            <a:endParaRPr lang="en-US" dirty="0"/>
          </a:p>
          <a:p>
            <a:r>
              <a:rPr lang="en-US" dirty="0"/>
              <a:t>The morning after his manuscript was sent for publishing, </a:t>
            </a:r>
            <a:r>
              <a:rPr lang="en-US" dirty="0" err="1"/>
              <a:t>Higham</a:t>
            </a:r>
            <a:r>
              <a:rPr lang="en-US" dirty="0"/>
              <a:t> was found dead of an apparent coronary in his home in L.A.  During his storied career, which included biographies on Errol Flynn, Howard Hughes, Queen Elizabeth, Katharine Hepburn,  Orson Welles, Carey Grant, Marlon Brando and many others, </a:t>
            </a:r>
            <a:r>
              <a:rPr lang="en-US" dirty="0" err="1"/>
              <a:t>Higham</a:t>
            </a:r>
            <a:r>
              <a:rPr lang="en-US" dirty="0"/>
              <a:t> had undoubtedly uncovered tons of proverbial dirt on countless Beast System actors and minions.   </a:t>
            </a:r>
            <a:r>
              <a:rPr lang="en-US" dirty="0" err="1"/>
              <a:t>Higham</a:t>
            </a:r>
            <a:r>
              <a:rPr lang="en-US" dirty="0"/>
              <a:t> also wrote the controversial American Swastika: The Shocking Story of </a:t>
            </a:r>
            <a:r>
              <a:rPr lang="en-US" dirty="0" err="1"/>
              <a:t>nazi</a:t>
            </a:r>
            <a:r>
              <a:rPr lang="en-US" dirty="0"/>
              <a:t> collaborators in our midst from 1933 to the Present Day.   </a:t>
            </a:r>
          </a:p>
          <a:p>
            <a:endParaRPr lang="en-US" dirty="0"/>
          </a:p>
          <a:p>
            <a:r>
              <a:rPr lang="en-US" dirty="0"/>
              <a:t>I could find no publication on Amazon or anywhere else by </a:t>
            </a:r>
            <a:r>
              <a:rPr lang="en-US" dirty="0" err="1"/>
              <a:t>Higham</a:t>
            </a:r>
            <a:r>
              <a:rPr lang="en-US" dirty="0"/>
              <a:t> specifically  on Hess.   </a:t>
            </a:r>
          </a:p>
        </p:txBody>
      </p:sp>
      <p:pic>
        <p:nvPicPr>
          <p:cNvPr id="2050" name="Picture 2" descr="Murdering Mr. Lincoln: A New Detection of the 19th Century's Most Famous Crime 1932407405 Book Cover">
            <a:extLst>
              <a:ext uri="{FF2B5EF4-FFF2-40B4-BE49-F238E27FC236}">
                <a16:creationId xmlns:a16="http://schemas.microsoft.com/office/drawing/2014/main" id="{5F947F2F-417A-4C5C-89C4-4CE53D38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877" y="1691517"/>
            <a:ext cx="1374322" cy="2051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erican Swastika: The Shocking Story of Nazi Collaborators in Our Midst from 1933 to the Present Day 0385178743 Book Cover">
            <a:extLst>
              <a:ext uri="{FF2B5EF4-FFF2-40B4-BE49-F238E27FC236}">
                <a16:creationId xmlns:a16="http://schemas.microsoft.com/office/drawing/2014/main" id="{D6A9CC0D-6BAB-4B37-917F-B8D1ED3CE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1877" y="4213982"/>
            <a:ext cx="1472294" cy="19630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DFBD1A-E1F7-42A7-B592-C8F8ABFA7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09" y="283552"/>
            <a:ext cx="1249031" cy="187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62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753E9-B534-4844-805A-0629305A0932}"/>
              </a:ext>
            </a:extLst>
          </p:cNvPr>
          <p:cNvSpPr txBox="1"/>
          <p:nvPr/>
        </p:nvSpPr>
        <p:spPr>
          <a:xfrm>
            <a:off x="4552112" y="493722"/>
            <a:ext cx="5514975" cy="461665"/>
          </a:xfrm>
          <a:prstGeom prst="rect">
            <a:avLst/>
          </a:prstGeom>
          <a:noFill/>
        </p:spPr>
        <p:txBody>
          <a:bodyPr wrap="square" rtlCol="0">
            <a:spAutoFit/>
          </a:bodyPr>
          <a:lstStyle/>
          <a:p>
            <a:r>
              <a:rPr lang="en-US" sz="2400" b="1" u="sng" dirty="0"/>
              <a:t>Dorothy </a:t>
            </a:r>
            <a:r>
              <a:rPr lang="en-US" sz="2400" b="1" u="sng" dirty="0" err="1"/>
              <a:t>Kilgallen</a:t>
            </a:r>
            <a:r>
              <a:rPr lang="en-US" sz="2400" b="1" u="sng" dirty="0"/>
              <a:t> </a:t>
            </a:r>
          </a:p>
        </p:txBody>
      </p:sp>
      <p:sp>
        <p:nvSpPr>
          <p:cNvPr id="4" name="TextBox 3">
            <a:extLst>
              <a:ext uri="{FF2B5EF4-FFF2-40B4-BE49-F238E27FC236}">
                <a16:creationId xmlns:a16="http://schemas.microsoft.com/office/drawing/2014/main" id="{B8EDE63A-93E7-40B5-8900-7A807DA38941}"/>
              </a:ext>
            </a:extLst>
          </p:cNvPr>
          <p:cNvSpPr txBox="1"/>
          <p:nvPr/>
        </p:nvSpPr>
        <p:spPr>
          <a:xfrm>
            <a:off x="2378110" y="1647719"/>
            <a:ext cx="9388511"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t>The most famous female syndicated journalist of her time (What’s My Line, CBS), privy to many secrets of the British elite.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Stationed in England in the mid Fifties, she wired a pair of sensitive dispatches, the first in February 1954, the second in 1955, which may have cost her life.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b="0" i="0" dirty="0">
                <a:solidFill>
                  <a:srgbClr val="000000"/>
                </a:solidFill>
                <a:effectLst/>
                <a:latin typeface="Arial" panose="020B0604020202020204" pitchFamily="34" charset="0"/>
              </a:rPr>
              <a:t> </a:t>
            </a:r>
            <a:r>
              <a:rPr lang="en-US" b="0" i="0" dirty="0">
                <a:solidFill>
                  <a:schemeClr val="accent6">
                    <a:lumMod val="75000"/>
                  </a:schemeClr>
                </a:solidFill>
                <a:effectLst/>
                <a:latin typeface="Arial" panose="020B0604020202020204" pitchFamily="34" charset="0"/>
              </a:rPr>
              <a:t>”</a:t>
            </a:r>
            <a:r>
              <a:rPr lang="en-US" b="0" i="1" dirty="0">
                <a:solidFill>
                  <a:schemeClr val="accent6">
                    <a:lumMod val="75000"/>
                  </a:schemeClr>
                </a:solidFill>
                <a:effectLst/>
                <a:latin typeface="Arial" panose="020B0604020202020204" pitchFamily="34" charset="0"/>
              </a:rPr>
              <a:t>We believe, on the basis of our inquiry thus far, that saucers </a:t>
            </a:r>
            <a:r>
              <a:rPr lang="en-US" b="0" i="1" u="sng" dirty="0">
                <a:solidFill>
                  <a:schemeClr val="accent6">
                    <a:lumMod val="75000"/>
                  </a:schemeClr>
                </a:solidFill>
                <a:effectLst/>
                <a:latin typeface="Arial" panose="020B0604020202020204" pitchFamily="34" charset="0"/>
              </a:rPr>
              <a:t>were staffed by small men</a:t>
            </a:r>
            <a:r>
              <a:rPr lang="en-US" b="0" i="1" dirty="0">
                <a:solidFill>
                  <a:schemeClr val="accent6">
                    <a:lumMod val="75000"/>
                  </a:schemeClr>
                </a:solidFill>
                <a:effectLst/>
                <a:latin typeface="Arial" panose="020B0604020202020204" pitchFamily="34" charset="0"/>
              </a:rPr>
              <a:t> - probably under four feet tall. It's frightening, but there is no denying the flying saucers come from another planet.”</a:t>
            </a:r>
          </a:p>
          <a:p>
            <a:pPr marL="285750" indent="-285750">
              <a:buFont typeface="Wingdings" panose="05000000000000000000" pitchFamily="2" charset="2"/>
              <a:buChar char="Ø"/>
            </a:pPr>
            <a:endParaRPr lang="en-US" i="1" dirty="0">
              <a:solidFill>
                <a:schemeClr val="accent6">
                  <a:lumMod val="75000"/>
                </a:schemeClr>
              </a:solidFill>
              <a:latin typeface="Arial" panose="020B0604020202020204" pitchFamily="34" charset="0"/>
            </a:endParaRPr>
          </a:p>
          <a:p>
            <a:pPr marL="285750" indent="-285750">
              <a:buFont typeface="Wingdings" panose="05000000000000000000" pitchFamily="2" charset="2"/>
              <a:buChar char="Ø"/>
            </a:pPr>
            <a:r>
              <a:rPr lang="en-US" i="1" dirty="0">
                <a:latin typeface="Arial" panose="020B0604020202020204" pitchFamily="34" charset="0"/>
              </a:rPr>
              <a:t>The source of the dispatch was rumored to be Lord Earl Mountbatten (Dorothykilgallen.com, 2013).  </a:t>
            </a:r>
          </a:p>
          <a:p>
            <a:pPr marL="285750" indent="-285750">
              <a:buFont typeface="Wingdings" panose="05000000000000000000" pitchFamily="2" charset="2"/>
              <a:buChar char="Ø"/>
            </a:pPr>
            <a:endParaRPr lang="en-US" i="1" dirty="0">
              <a:latin typeface="Arial" panose="020B0604020202020204" pitchFamily="34" charset="0"/>
            </a:endParaRPr>
          </a:p>
          <a:p>
            <a:pPr marL="285750" indent="-285750">
              <a:buFont typeface="Wingdings" panose="05000000000000000000" pitchFamily="2" charset="2"/>
              <a:buChar char="Ø"/>
            </a:pPr>
            <a:r>
              <a:rPr lang="en-US" i="1" dirty="0" err="1">
                <a:latin typeface="Arial" panose="020B0604020202020204" pitchFamily="34" charset="0"/>
              </a:rPr>
              <a:t>Kilgallen</a:t>
            </a:r>
            <a:r>
              <a:rPr lang="en-US" i="1" dirty="0">
                <a:latin typeface="Arial" panose="020B0604020202020204" pitchFamily="34" charset="0"/>
              </a:rPr>
              <a:t> had also done extensive and controversial writing on the JFK assassination.</a:t>
            </a:r>
          </a:p>
          <a:p>
            <a:endParaRPr lang="en-US" i="1" dirty="0">
              <a:latin typeface="Arial" panose="020B0604020202020204" pitchFamily="34" charset="0"/>
            </a:endParaRPr>
          </a:p>
          <a:p>
            <a:pPr marL="285750" indent="-285750">
              <a:buFont typeface="Wingdings" panose="05000000000000000000" pitchFamily="2" charset="2"/>
              <a:buChar char="Ø"/>
            </a:pPr>
            <a:endParaRPr lang="en-US" i="1" dirty="0">
              <a:latin typeface="Arial" panose="020B0604020202020204" pitchFamily="34" charset="0"/>
            </a:endParaRPr>
          </a:p>
          <a:p>
            <a:pPr marL="285750" indent="-285750">
              <a:buFont typeface="Wingdings" panose="05000000000000000000" pitchFamily="2" charset="2"/>
              <a:buChar char="Ø"/>
            </a:pPr>
            <a:r>
              <a:rPr lang="en-US" i="1" dirty="0">
                <a:latin typeface="Arial" panose="020B0604020202020204" pitchFamily="34" charset="0"/>
              </a:rPr>
              <a:t>On November 8, 1965, she was found dead from an overdose of alcohol and barbiturates.     </a:t>
            </a:r>
            <a:endParaRPr lang="en-US" i="1" dirty="0"/>
          </a:p>
        </p:txBody>
      </p:sp>
      <p:pic>
        <p:nvPicPr>
          <p:cNvPr id="19458" name="Picture 2">
            <a:extLst>
              <a:ext uri="{FF2B5EF4-FFF2-40B4-BE49-F238E27FC236}">
                <a16:creationId xmlns:a16="http://schemas.microsoft.com/office/drawing/2014/main" id="{683CAF36-C2D1-41D1-8F73-35E090000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3" y="493722"/>
            <a:ext cx="1905000" cy="173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5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753E9-B534-4844-805A-0629305A0932}"/>
              </a:ext>
            </a:extLst>
          </p:cNvPr>
          <p:cNvSpPr txBox="1"/>
          <p:nvPr/>
        </p:nvSpPr>
        <p:spPr>
          <a:xfrm>
            <a:off x="2180700" y="654495"/>
            <a:ext cx="7284846" cy="830997"/>
          </a:xfrm>
          <a:prstGeom prst="rect">
            <a:avLst/>
          </a:prstGeom>
          <a:noFill/>
        </p:spPr>
        <p:txBody>
          <a:bodyPr wrap="square" rtlCol="0">
            <a:spAutoFit/>
          </a:bodyPr>
          <a:lstStyle/>
          <a:p>
            <a:r>
              <a:rPr lang="en-US" sz="2400" b="1" u="sng" dirty="0"/>
              <a:t>Frank Allyn Edwards: American writer, broadcaster and radio pioneer</a:t>
            </a:r>
          </a:p>
        </p:txBody>
      </p:sp>
      <p:sp>
        <p:nvSpPr>
          <p:cNvPr id="5" name="TextBox 4">
            <a:extLst>
              <a:ext uri="{FF2B5EF4-FFF2-40B4-BE49-F238E27FC236}">
                <a16:creationId xmlns:a16="http://schemas.microsoft.com/office/drawing/2014/main" id="{DAA30FE6-65C5-4E27-8F0B-36C299400087}"/>
              </a:ext>
            </a:extLst>
          </p:cNvPr>
          <p:cNvSpPr txBox="1"/>
          <p:nvPr/>
        </p:nvSpPr>
        <p:spPr>
          <a:xfrm>
            <a:off x="1497307" y="2829674"/>
            <a:ext cx="8651631"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t>A well-known UFO researcher and host of the </a:t>
            </a:r>
            <a:r>
              <a:rPr lang="en-US" i="1" dirty="0"/>
              <a:t>Stranger Than Science </a:t>
            </a:r>
            <a:r>
              <a:rPr lang="en-US" dirty="0"/>
              <a:t>radio show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Died of a sudden heart attack, June 24, 1967 (anniversary of the Kenneth Arnold UFO sightings)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Strangely, fellow UFO researcher Gray Barker claimed to have received anonymous threats during the NYC World UFO Conference, promising that Edwards would not see the end of the conference alive.    </a:t>
            </a:r>
          </a:p>
        </p:txBody>
      </p:sp>
      <p:pic>
        <p:nvPicPr>
          <p:cNvPr id="20482" name="Picture 2">
            <a:extLst>
              <a:ext uri="{FF2B5EF4-FFF2-40B4-BE49-F238E27FC236}">
                <a16:creationId xmlns:a16="http://schemas.microsoft.com/office/drawing/2014/main" id="{10D304FC-2D1D-422D-A0DE-377D05D5A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281" y="823090"/>
            <a:ext cx="1761019" cy="13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27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C6C-30F6-4743-A1F0-8B21BD7FBA51}"/>
              </a:ext>
            </a:extLst>
          </p:cNvPr>
          <p:cNvSpPr>
            <a:spLocks noGrp="1"/>
          </p:cNvSpPr>
          <p:nvPr>
            <p:ph type="title"/>
          </p:nvPr>
        </p:nvSpPr>
        <p:spPr>
          <a:xfrm>
            <a:off x="1566937" y="1083514"/>
            <a:ext cx="8831816" cy="1372986"/>
          </a:xfrm>
        </p:spPr>
        <p:txBody>
          <a:bodyPr/>
          <a:lstStyle/>
          <a:p>
            <a:r>
              <a:rPr lang="en-US" sz="2800" b="1" u="sng" dirty="0"/>
              <a:t>Dr. James McDonald</a:t>
            </a:r>
          </a:p>
        </p:txBody>
      </p:sp>
      <p:sp>
        <p:nvSpPr>
          <p:cNvPr id="3" name="Text Placeholder 2">
            <a:extLst>
              <a:ext uri="{FF2B5EF4-FFF2-40B4-BE49-F238E27FC236}">
                <a16:creationId xmlns:a16="http://schemas.microsoft.com/office/drawing/2014/main" id="{D7260290-8E66-4D35-AD7F-1E2729380A7A}"/>
              </a:ext>
            </a:extLst>
          </p:cNvPr>
          <p:cNvSpPr>
            <a:spLocks noGrp="1"/>
          </p:cNvSpPr>
          <p:nvPr>
            <p:ph type="body" sz="half" idx="2"/>
          </p:nvPr>
        </p:nvSpPr>
        <p:spPr>
          <a:xfrm>
            <a:off x="960989" y="3261947"/>
            <a:ext cx="10430795" cy="3354893"/>
          </a:xfrm>
        </p:spPr>
        <p:txBody>
          <a:bodyPr>
            <a:normAutofit/>
          </a:bodyPr>
          <a:lstStyle/>
          <a:p>
            <a:pPr marL="285750" indent="-285750">
              <a:buFont typeface="Wingdings" panose="05000000000000000000" pitchFamily="2" charset="2"/>
              <a:buChar char="Ø"/>
            </a:pPr>
            <a:r>
              <a:rPr lang="en-US" dirty="0"/>
              <a:t>Atmospheric Physicist at the University of Arizona  </a:t>
            </a:r>
          </a:p>
          <a:p>
            <a:pPr marL="285750" indent="-285750">
              <a:buFont typeface="Wingdings" panose="05000000000000000000" pitchFamily="2" charset="2"/>
              <a:buChar char="Ø"/>
            </a:pPr>
            <a:r>
              <a:rPr lang="en-US" dirty="0"/>
              <a:t>Before the U.S. Congress, 1968, stated:</a:t>
            </a:r>
          </a:p>
          <a:p>
            <a:r>
              <a:rPr lang="en-US" b="0" i="0" dirty="0">
                <a:solidFill>
                  <a:srgbClr val="353C41"/>
                </a:solidFill>
                <a:effectLst/>
                <a:latin typeface="Helvetica Neue"/>
              </a:rPr>
              <a:t>"</a:t>
            </a:r>
            <a:r>
              <a:rPr lang="en-US" b="0" i="1" dirty="0">
                <a:solidFill>
                  <a:srgbClr val="353C41"/>
                </a:solidFill>
                <a:effectLst/>
                <a:latin typeface="Helvetica Neue"/>
              </a:rPr>
              <a:t>My own present opinion, based on two years of careful study, is that UFOs are probably extraterrestrial devices engaged in something that might very tentatively be termed 'surveillance’”.</a:t>
            </a:r>
          </a:p>
          <a:p>
            <a:pPr marL="285750" indent="-285750">
              <a:buFont typeface="Wingdings" panose="05000000000000000000" pitchFamily="2" charset="2"/>
              <a:buChar char="Ø"/>
            </a:pPr>
            <a:r>
              <a:rPr lang="en-US" dirty="0"/>
              <a:t>In the process of trying to convince Congress to investigate the UFO question, suffered a gunshot wound to the head in the desert, 1971.  McDonald was wheelchair-bound.      </a:t>
            </a:r>
          </a:p>
          <a:p>
            <a:pPr marL="285750" indent="-285750">
              <a:buFont typeface="Wingdings" panose="05000000000000000000" pitchFamily="2" charset="2"/>
              <a:buChar char="Ø"/>
            </a:pPr>
            <a:r>
              <a:rPr lang="en-US" dirty="0"/>
              <a:t>McDonald had previously criticized the Project Blue Book investigations as “completely superficial.”  </a:t>
            </a:r>
          </a:p>
        </p:txBody>
      </p:sp>
      <p:sp>
        <p:nvSpPr>
          <p:cNvPr id="4" name="TextBox 3">
            <a:extLst>
              <a:ext uri="{FF2B5EF4-FFF2-40B4-BE49-F238E27FC236}">
                <a16:creationId xmlns:a16="http://schemas.microsoft.com/office/drawing/2014/main" id="{E956F13C-FFD2-49F6-AA1E-AE1C3BE00A68}"/>
              </a:ext>
            </a:extLst>
          </p:cNvPr>
          <p:cNvSpPr txBox="1"/>
          <p:nvPr/>
        </p:nvSpPr>
        <p:spPr>
          <a:xfrm>
            <a:off x="6742444" y="1308342"/>
            <a:ext cx="3305908" cy="923330"/>
          </a:xfrm>
          <a:prstGeom prst="rect">
            <a:avLst/>
          </a:prstGeom>
          <a:noFill/>
        </p:spPr>
        <p:txBody>
          <a:bodyPr wrap="square" rtlCol="0">
            <a:spAutoFit/>
          </a:bodyPr>
          <a:lstStyle/>
          <a:p>
            <a:r>
              <a:rPr lang="en-US" u="sng" dirty="0">
                <a:solidFill>
                  <a:schemeClr val="bg1"/>
                </a:solidFill>
              </a:rPr>
              <a:t>Author</a:t>
            </a:r>
            <a:r>
              <a:rPr lang="en-US" dirty="0">
                <a:solidFill>
                  <a:schemeClr val="bg1"/>
                </a:solidFill>
              </a:rPr>
              <a:t>:  Twenty-Two Years of Inadequate UFO Investigations (1969)</a:t>
            </a:r>
          </a:p>
        </p:txBody>
      </p:sp>
    </p:spTree>
    <p:extLst>
      <p:ext uri="{BB962C8B-B14F-4D97-AF65-F5344CB8AC3E}">
        <p14:creationId xmlns:p14="http://schemas.microsoft.com/office/powerpoint/2010/main" val="90270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C6C-30F6-4743-A1F0-8B21BD7FBA51}"/>
              </a:ext>
            </a:extLst>
          </p:cNvPr>
          <p:cNvSpPr>
            <a:spLocks noGrp="1"/>
          </p:cNvSpPr>
          <p:nvPr>
            <p:ph type="title"/>
          </p:nvPr>
        </p:nvSpPr>
        <p:spPr/>
        <p:txBody>
          <a:bodyPr/>
          <a:lstStyle/>
          <a:p>
            <a:r>
              <a:rPr lang="en-US" sz="2800" b="1" u="sng" dirty="0"/>
              <a:t>Ivan T. Sanderson </a:t>
            </a:r>
          </a:p>
        </p:txBody>
      </p:sp>
      <p:sp>
        <p:nvSpPr>
          <p:cNvPr id="3" name="Text Placeholder 2">
            <a:extLst>
              <a:ext uri="{FF2B5EF4-FFF2-40B4-BE49-F238E27FC236}">
                <a16:creationId xmlns:a16="http://schemas.microsoft.com/office/drawing/2014/main" id="{D7260290-8E66-4D35-AD7F-1E2729380A7A}"/>
              </a:ext>
            </a:extLst>
          </p:cNvPr>
          <p:cNvSpPr>
            <a:spLocks noGrp="1"/>
          </p:cNvSpPr>
          <p:nvPr>
            <p:ph type="body" sz="half" idx="2"/>
          </p:nvPr>
        </p:nvSpPr>
        <p:spPr>
          <a:xfrm>
            <a:off x="1285583" y="3081076"/>
            <a:ext cx="8825659" cy="2476500"/>
          </a:xfrm>
        </p:spPr>
        <p:txBody>
          <a:bodyPr/>
          <a:lstStyle/>
          <a:p>
            <a:pPr marL="285750" indent="-285750">
              <a:buFont typeface="Wingdings" panose="05000000000000000000" pitchFamily="2" charset="2"/>
              <a:buChar char="Ø"/>
            </a:pPr>
            <a:r>
              <a:rPr lang="en-US" dirty="0"/>
              <a:t>Cryptozoologist and UFO afficionado   </a:t>
            </a:r>
          </a:p>
          <a:p>
            <a:pPr marL="285750" indent="-285750">
              <a:buFont typeface="Wingdings" panose="05000000000000000000" pitchFamily="2" charset="2"/>
              <a:buChar char="Ø"/>
            </a:pPr>
            <a:r>
              <a:rPr lang="en-US" dirty="0"/>
              <a:t>Died of an aggressive cancer, 1973.   </a:t>
            </a:r>
          </a:p>
        </p:txBody>
      </p:sp>
    </p:spTree>
    <p:extLst>
      <p:ext uri="{BB962C8B-B14F-4D97-AF65-F5344CB8AC3E}">
        <p14:creationId xmlns:p14="http://schemas.microsoft.com/office/powerpoint/2010/main" val="3456206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C6C-30F6-4743-A1F0-8B21BD7FBA51}"/>
              </a:ext>
            </a:extLst>
          </p:cNvPr>
          <p:cNvSpPr>
            <a:spLocks noGrp="1"/>
          </p:cNvSpPr>
          <p:nvPr>
            <p:ph type="title"/>
          </p:nvPr>
        </p:nvSpPr>
        <p:spPr/>
        <p:txBody>
          <a:bodyPr/>
          <a:lstStyle/>
          <a:p>
            <a:r>
              <a:rPr lang="en-US" sz="2800" b="1" u="sng" dirty="0"/>
              <a:t>Dr. Allen J. Hynek</a:t>
            </a:r>
          </a:p>
        </p:txBody>
      </p:sp>
      <p:sp>
        <p:nvSpPr>
          <p:cNvPr id="3" name="Text Placeholder 2">
            <a:extLst>
              <a:ext uri="{FF2B5EF4-FFF2-40B4-BE49-F238E27FC236}">
                <a16:creationId xmlns:a16="http://schemas.microsoft.com/office/drawing/2014/main" id="{D7260290-8E66-4D35-AD7F-1E2729380A7A}"/>
              </a:ext>
            </a:extLst>
          </p:cNvPr>
          <p:cNvSpPr>
            <a:spLocks noGrp="1"/>
          </p:cNvSpPr>
          <p:nvPr>
            <p:ph type="body" sz="half" idx="2"/>
          </p:nvPr>
        </p:nvSpPr>
        <p:spPr>
          <a:xfrm>
            <a:off x="1285583" y="3081076"/>
            <a:ext cx="8825659" cy="2476500"/>
          </a:xfrm>
        </p:spPr>
        <p:txBody>
          <a:bodyPr/>
          <a:lstStyle/>
          <a:p>
            <a:pPr marL="285750" indent="-285750">
              <a:buFont typeface="Wingdings" panose="05000000000000000000" pitchFamily="2" charset="2"/>
              <a:buChar char="Ø"/>
            </a:pPr>
            <a:r>
              <a:rPr lang="en-US" dirty="0"/>
              <a:t>Consultant/investigator for Project Blue Book.    </a:t>
            </a:r>
          </a:p>
          <a:p>
            <a:pPr marL="285750" indent="-285750">
              <a:buFont typeface="Wingdings" panose="05000000000000000000" pitchFamily="2" charset="2"/>
              <a:buChar char="Ø"/>
            </a:pPr>
            <a:r>
              <a:rPr lang="en-US" dirty="0"/>
              <a:t>Died of prostate and brain cancer, 1986.   </a:t>
            </a:r>
          </a:p>
        </p:txBody>
      </p:sp>
    </p:spTree>
    <p:extLst>
      <p:ext uri="{BB962C8B-B14F-4D97-AF65-F5344CB8AC3E}">
        <p14:creationId xmlns:p14="http://schemas.microsoft.com/office/powerpoint/2010/main" val="355418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C6C-30F6-4743-A1F0-8B21BD7FBA51}"/>
              </a:ext>
            </a:extLst>
          </p:cNvPr>
          <p:cNvSpPr>
            <a:spLocks noGrp="1"/>
          </p:cNvSpPr>
          <p:nvPr>
            <p:ph type="title"/>
          </p:nvPr>
        </p:nvSpPr>
        <p:spPr/>
        <p:txBody>
          <a:bodyPr/>
          <a:lstStyle/>
          <a:p>
            <a:r>
              <a:rPr lang="en-US" sz="2800" b="1" u="sng" dirty="0"/>
              <a:t>Con Routine </a:t>
            </a:r>
          </a:p>
        </p:txBody>
      </p:sp>
      <p:sp>
        <p:nvSpPr>
          <p:cNvPr id="3" name="Text Placeholder 2">
            <a:extLst>
              <a:ext uri="{FF2B5EF4-FFF2-40B4-BE49-F238E27FC236}">
                <a16:creationId xmlns:a16="http://schemas.microsoft.com/office/drawing/2014/main" id="{D7260290-8E66-4D35-AD7F-1E2729380A7A}"/>
              </a:ext>
            </a:extLst>
          </p:cNvPr>
          <p:cNvSpPr>
            <a:spLocks noGrp="1"/>
          </p:cNvSpPr>
          <p:nvPr>
            <p:ph type="body" sz="half" idx="2"/>
          </p:nvPr>
        </p:nvSpPr>
        <p:spPr>
          <a:xfrm>
            <a:off x="1285583" y="3081076"/>
            <a:ext cx="8825659" cy="2476500"/>
          </a:xfrm>
        </p:spPr>
        <p:txBody>
          <a:bodyPr/>
          <a:lstStyle/>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71305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C6C-30F6-4743-A1F0-8B21BD7FBA51}"/>
              </a:ext>
            </a:extLst>
          </p:cNvPr>
          <p:cNvSpPr>
            <a:spLocks noGrp="1"/>
          </p:cNvSpPr>
          <p:nvPr>
            <p:ph type="title"/>
          </p:nvPr>
        </p:nvSpPr>
        <p:spPr/>
        <p:txBody>
          <a:bodyPr/>
          <a:lstStyle/>
          <a:p>
            <a:r>
              <a:rPr lang="en-US" sz="2800" b="1" u="sng" dirty="0"/>
              <a:t>Mae </a:t>
            </a:r>
            <a:r>
              <a:rPr lang="en-US" sz="2800" b="1" u="sng" dirty="0" err="1"/>
              <a:t>Brussell</a:t>
            </a:r>
            <a:endParaRPr lang="en-US" sz="2800" b="1" u="sng" dirty="0"/>
          </a:p>
        </p:txBody>
      </p:sp>
      <p:sp>
        <p:nvSpPr>
          <p:cNvPr id="3" name="Text Placeholder 2">
            <a:extLst>
              <a:ext uri="{FF2B5EF4-FFF2-40B4-BE49-F238E27FC236}">
                <a16:creationId xmlns:a16="http://schemas.microsoft.com/office/drawing/2014/main" id="{D7260290-8E66-4D35-AD7F-1E2729380A7A}"/>
              </a:ext>
            </a:extLst>
          </p:cNvPr>
          <p:cNvSpPr>
            <a:spLocks noGrp="1"/>
          </p:cNvSpPr>
          <p:nvPr>
            <p:ph type="body" sz="half" idx="2"/>
          </p:nvPr>
        </p:nvSpPr>
        <p:spPr>
          <a:xfrm>
            <a:off x="1285583" y="3081076"/>
            <a:ext cx="8825659" cy="2476500"/>
          </a:xfrm>
        </p:spPr>
        <p:txBody>
          <a:bodyPr/>
          <a:lstStyle/>
          <a:p>
            <a:pPr marL="285750" indent="-285750">
              <a:buFont typeface="Wingdings" panose="05000000000000000000" pitchFamily="2" charset="2"/>
              <a:buChar char="Ø"/>
            </a:pPr>
            <a:r>
              <a:rPr lang="en-US" dirty="0"/>
              <a:t>Radio talk show host, </a:t>
            </a:r>
            <a:r>
              <a:rPr lang="en-US" i="1" dirty="0"/>
              <a:t>Conspiracy Dialogue.    </a:t>
            </a:r>
          </a:p>
          <a:p>
            <a:pPr marL="285750" indent="-285750">
              <a:buFont typeface="Wingdings" panose="05000000000000000000" pitchFamily="2" charset="2"/>
              <a:buChar char="Ø"/>
            </a:pPr>
            <a:r>
              <a:rPr lang="en-US" dirty="0"/>
              <a:t>Died of a fast-acting cancer, 1988.   </a:t>
            </a:r>
          </a:p>
        </p:txBody>
      </p:sp>
      <p:pic>
        <p:nvPicPr>
          <p:cNvPr id="15362" name="Picture 2">
            <a:extLst>
              <a:ext uri="{FF2B5EF4-FFF2-40B4-BE49-F238E27FC236}">
                <a16:creationId xmlns:a16="http://schemas.microsoft.com/office/drawing/2014/main" id="{CDC2FFF8-476A-4462-93B6-5736DC6E7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611" y="854110"/>
            <a:ext cx="2534108" cy="208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753E9-B534-4844-805A-0629305A0932}"/>
              </a:ext>
            </a:extLst>
          </p:cNvPr>
          <p:cNvSpPr txBox="1"/>
          <p:nvPr/>
        </p:nvSpPr>
        <p:spPr>
          <a:xfrm>
            <a:off x="2462055" y="867822"/>
            <a:ext cx="6591301" cy="769441"/>
          </a:xfrm>
          <a:prstGeom prst="rect">
            <a:avLst/>
          </a:prstGeom>
          <a:noFill/>
        </p:spPr>
        <p:txBody>
          <a:bodyPr wrap="square" rtlCol="0">
            <a:spAutoFit/>
          </a:bodyPr>
          <a:lstStyle/>
          <a:p>
            <a:r>
              <a:rPr lang="en-US" sz="2400" b="1" u="sng" dirty="0">
                <a:solidFill>
                  <a:schemeClr val="bg1"/>
                </a:solidFill>
              </a:rPr>
              <a:t>James Forrestal: Secretary of the Navy </a:t>
            </a:r>
          </a:p>
          <a:p>
            <a:r>
              <a:rPr lang="en-US" sz="2000" b="1" u="sng" dirty="0">
                <a:solidFill>
                  <a:schemeClr val="bg1"/>
                </a:solidFill>
              </a:rPr>
              <a:t>1892-1949        </a:t>
            </a:r>
            <a:r>
              <a:rPr lang="en-US" sz="2000" b="1" i="1" u="sng" dirty="0">
                <a:solidFill>
                  <a:schemeClr val="bg1"/>
                </a:solidFill>
              </a:rPr>
              <a:t>“They’re after me . . .”   </a:t>
            </a:r>
          </a:p>
        </p:txBody>
      </p:sp>
      <p:sp>
        <p:nvSpPr>
          <p:cNvPr id="3" name="Title 2">
            <a:extLst>
              <a:ext uri="{FF2B5EF4-FFF2-40B4-BE49-F238E27FC236}">
                <a16:creationId xmlns:a16="http://schemas.microsoft.com/office/drawing/2014/main" id="{2B5E70A9-01DB-46B9-92F2-E1307B9A22E3}"/>
              </a:ext>
            </a:extLst>
          </p:cNvPr>
          <p:cNvSpPr>
            <a:spLocks noGrp="1"/>
          </p:cNvSpPr>
          <p:nvPr>
            <p:ph type="ctrTitle"/>
          </p:nvPr>
        </p:nvSpPr>
        <p:spPr>
          <a:xfrm>
            <a:off x="1069230" y="5445172"/>
            <a:ext cx="9706299" cy="861420"/>
          </a:xfrm>
        </p:spPr>
        <p:txBody>
          <a:bodyPr/>
          <a:lstStyle/>
          <a:p>
            <a:r>
              <a:rPr lang="en-US" sz="1800" dirty="0"/>
              <a:t>--Fell to his death from the 16-story window of his Bethesda Naval Hospital room, May 22, 1949.  Death officially ruled a suicide.   By the way, Forrestal was a strict Catholic.   </a:t>
            </a:r>
            <a:br>
              <a:rPr lang="en-US" sz="1800" dirty="0"/>
            </a:br>
            <a:br>
              <a:rPr lang="en-US" sz="1800" dirty="0"/>
            </a:br>
            <a:r>
              <a:rPr lang="en-US" sz="1800" dirty="0"/>
              <a:t>--At odds with President Truman and Air Force Secretary Symington, suffered a catastrophic mental breakdown in 1948.  Why?  </a:t>
            </a:r>
            <a:br>
              <a:rPr lang="en-US" sz="1800" dirty="0"/>
            </a:br>
            <a:br>
              <a:rPr lang="en-US" sz="1800" dirty="0"/>
            </a:br>
            <a:r>
              <a:rPr lang="en-US" sz="1800" dirty="0"/>
              <a:t>--Believed in a Communist infiltration of the U.S. government and that he was being shadowed by “Zionist” agents and the FBI.  Men in Black?</a:t>
            </a:r>
            <a:br>
              <a:rPr lang="en-US" sz="1800" dirty="0"/>
            </a:br>
            <a:br>
              <a:rPr lang="en-US" sz="1800" dirty="0"/>
            </a:br>
            <a:r>
              <a:rPr lang="en-US" sz="1800" dirty="0"/>
              <a:t>-- Was a key figure in the formation of the US government’s UFO policy.  </a:t>
            </a:r>
            <a:br>
              <a:rPr lang="en-US" sz="1800" dirty="0"/>
            </a:br>
            <a:br>
              <a:rPr lang="en-US" sz="1800" dirty="0"/>
            </a:br>
            <a:r>
              <a:rPr lang="en-US" sz="1800" dirty="0"/>
              <a:t>--Threatened to publish his private diary which clearly contained sensitive information </a:t>
            </a:r>
            <a:br>
              <a:rPr lang="en-US" sz="1800" dirty="0"/>
            </a:br>
            <a:br>
              <a:rPr lang="en-US" sz="1800" dirty="0"/>
            </a:br>
            <a:br>
              <a:rPr lang="en-US" sz="1800" dirty="0"/>
            </a:br>
            <a:endParaRPr lang="en-US" sz="1800" dirty="0"/>
          </a:p>
        </p:txBody>
      </p:sp>
      <p:sp>
        <p:nvSpPr>
          <p:cNvPr id="4" name="Subtitle 3">
            <a:extLst>
              <a:ext uri="{FF2B5EF4-FFF2-40B4-BE49-F238E27FC236}">
                <a16:creationId xmlns:a16="http://schemas.microsoft.com/office/drawing/2014/main" id="{3CDF1611-E9CE-4F4E-AEDF-6AB834F92ECE}"/>
              </a:ext>
            </a:extLst>
          </p:cNvPr>
          <p:cNvSpPr>
            <a:spLocks noGrp="1"/>
          </p:cNvSpPr>
          <p:nvPr>
            <p:ph type="subTitle" idx="1"/>
          </p:nvPr>
        </p:nvSpPr>
        <p:spPr>
          <a:xfrm>
            <a:off x="1949871" y="5875882"/>
            <a:ext cx="8825658" cy="268785"/>
          </a:xfrm>
        </p:spPr>
        <p:txBody>
          <a:bodyPr>
            <a:normAutofit fontScale="92500" lnSpcReduction="20000"/>
          </a:bodyPr>
          <a:lstStyle/>
          <a:p>
            <a:r>
              <a:rPr lang="en-US" sz="1400" b="1" u="sng" dirty="0"/>
              <a:t>Source:  Dolan, r. (2001).  The Death of James Forrestal.  UFO Magazine</a:t>
            </a:r>
            <a:r>
              <a:rPr lang="en-US" sz="1400" dirty="0"/>
              <a:t>. </a:t>
            </a:r>
          </a:p>
        </p:txBody>
      </p:sp>
    </p:spTree>
    <p:extLst>
      <p:ext uri="{BB962C8B-B14F-4D97-AF65-F5344CB8AC3E}">
        <p14:creationId xmlns:p14="http://schemas.microsoft.com/office/powerpoint/2010/main" val="301602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6C6848-E1E3-4B30-B778-3A07CFB901D5}"/>
              </a:ext>
            </a:extLst>
          </p:cNvPr>
          <p:cNvSpPr txBox="1"/>
          <p:nvPr/>
        </p:nvSpPr>
        <p:spPr>
          <a:xfrm>
            <a:off x="3034146" y="1260764"/>
            <a:ext cx="7148946" cy="830997"/>
          </a:xfrm>
          <a:prstGeom prst="rect">
            <a:avLst/>
          </a:prstGeom>
          <a:noFill/>
        </p:spPr>
        <p:txBody>
          <a:bodyPr wrap="square" rtlCol="0">
            <a:spAutoFit/>
          </a:bodyPr>
          <a:lstStyle/>
          <a:p>
            <a:r>
              <a:rPr lang="en-US" sz="2400" b="1" u="sng" dirty="0"/>
              <a:t>A brief tribute to the Jim Carroll Band and their infamous song:</a:t>
            </a:r>
          </a:p>
        </p:txBody>
      </p:sp>
      <p:pic>
        <p:nvPicPr>
          <p:cNvPr id="3074" name="Picture 2">
            <a:extLst>
              <a:ext uri="{FF2B5EF4-FFF2-40B4-BE49-F238E27FC236}">
                <a16:creationId xmlns:a16="http://schemas.microsoft.com/office/drawing/2014/main" id="{E151EEAD-AE6C-4BAC-8AA1-759344CD8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6" y="387927"/>
            <a:ext cx="1827164" cy="28540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F0D4FFA-4D5A-40AC-ACC1-455F953E9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612" y="2091761"/>
            <a:ext cx="2674479" cy="26744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79A50B-CF69-424C-A89E-B3B411E9EB21}"/>
              </a:ext>
            </a:extLst>
          </p:cNvPr>
          <p:cNvSpPr txBox="1"/>
          <p:nvPr/>
        </p:nvSpPr>
        <p:spPr>
          <a:xfrm>
            <a:off x="1979806" y="5976367"/>
            <a:ext cx="8703439" cy="369332"/>
          </a:xfrm>
          <a:prstGeom prst="rect">
            <a:avLst/>
          </a:prstGeom>
          <a:noFill/>
        </p:spPr>
        <p:txBody>
          <a:bodyPr wrap="square" rtlCol="0">
            <a:spAutoFit/>
          </a:bodyPr>
          <a:lstStyle/>
          <a:p>
            <a:r>
              <a:rPr lang="en-US" b="1" u="sng" dirty="0"/>
              <a:t>YouTube:  https://www.youtube.com/watch?v=tf4d7VxcQ30</a:t>
            </a:r>
          </a:p>
        </p:txBody>
      </p:sp>
      <p:sp>
        <p:nvSpPr>
          <p:cNvPr id="4" name="TextBox 3">
            <a:extLst>
              <a:ext uri="{FF2B5EF4-FFF2-40B4-BE49-F238E27FC236}">
                <a16:creationId xmlns:a16="http://schemas.microsoft.com/office/drawing/2014/main" id="{9BD3BD28-2CD4-4592-B0A4-80F5AEB3191B}"/>
              </a:ext>
            </a:extLst>
          </p:cNvPr>
          <p:cNvSpPr txBox="1"/>
          <p:nvPr/>
        </p:nvSpPr>
        <p:spPr>
          <a:xfrm>
            <a:off x="2826327" y="3118867"/>
            <a:ext cx="3817607" cy="830997"/>
          </a:xfrm>
          <a:prstGeom prst="rect">
            <a:avLst/>
          </a:prstGeom>
          <a:noFill/>
        </p:spPr>
        <p:txBody>
          <a:bodyPr wrap="square" rtlCol="0">
            <a:spAutoFit/>
          </a:bodyPr>
          <a:lstStyle/>
          <a:p>
            <a:r>
              <a:rPr lang="en-US" dirty="0"/>
              <a:t>“</a:t>
            </a:r>
            <a:r>
              <a:rPr lang="en-US" sz="2400" b="1" i="1" dirty="0"/>
              <a:t>Those are people who died, died  . . .  “</a:t>
            </a:r>
          </a:p>
        </p:txBody>
      </p:sp>
      <p:sp>
        <p:nvSpPr>
          <p:cNvPr id="5" name="TextBox 4">
            <a:extLst>
              <a:ext uri="{FF2B5EF4-FFF2-40B4-BE49-F238E27FC236}">
                <a16:creationId xmlns:a16="http://schemas.microsoft.com/office/drawing/2014/main" id="{03F2CCBD-CBBF-4405-BFEC-D09D111CB4EB}"/>
              </a:ext>
            </a:extLst>
          </p:cNvPr>
          <p:cNvSpPr txBox="1"/>
          <p:nvPr/>
        </p:nvSpPr>
        <p:spPr>
          <a:xfrm>
            <a:off x="7632464" y="4724972"/>
            <a:ext cx="2550627" cy="646331"/>
          </a:xfrm>
          <a:prstGeom prst="rect">
            <a:avLst/>
          </a:prstGeom>
          <a:noFill/>
        </p:spPr>
        <p:txBody>
          <a:bodyPr wrap="square" rtlCol="0">
            <a:spAutoFit/>
          </a:bodyPr>
          <a:lstStyle/>
          <a:p>
            <a:r>
              <a:rPr lang="en-US" b="1" dirty="0"/>
              <a:t>From the album “Catholic Boy”, 1980</a:t>
            </a:r>
            <a:r>
              <a:rPr lang="en-US" dirty="0"/>
              <a:t>. </a:t>
            </a:r>
          </a:p>
        </p:txBody>
      </p:sp>
      <p:sp>
        <p:nvSpPr>
          <p:cNvPr id="6" name="TextBox 5">
            <a:extLst>
              <a:ext uri="{FF2B5EF4-FFF2-40B4-BE49-F238E27FC236}">
                <a16:creationId xmlns:a16="http://schemas.microsoft.com/office/drawing/2014/main" id="{961ADDC3-1633-48F5-AAA3-D21638FEC1E1}"/>
              </a:ext>
            </a:extLst>
          </p:cNvPr>
          <p:cNvSpPr txBox="1"/>
          <p:nvPr/>
        </p:nvSpPr>
        <p:spPr>
          <a:xfrm>
            <a:off x="870201" y="4724972"/>
            <a:ext cx="4401178" cy="707886"/>
          </a:xfrm>
          <a:prstGeom prst="rect">
            <a:avLst/>
          </a:prstGeom>
          <a:noFill/>
        </p:spPr>
        <p:txBody>
          <a:bodyPr wrap="square" rtlCol="0">
            <a:spAutoFit/>
          </a:bodyPr>
          <a:lstStyle/>
          <a:p>
            <a:r>
              <a:rPr lang="en-US" sz="2000" b="1" dirty="0"/>
              <a:t>“They were all my friends . . . And they died . . .”</a:t>
            </a:r>
          </a:p>
        </p:txBody>
      </p:sp>
    </p:spTree>
    <p:extLst>
      <p:ext uri="{BB962C8B-B14F-4D97-AF65-F5344CB8AC3E}">
        <p14:creationId xmlns:p14="http://schemas.microsoft.com/office/powerpoint/2010/main" val="170117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84D6-D1AF-412B-ACAF-831AC1AA475F}"/>
              </a:ext>
            </a:extLst>
          </p:cNvPr>
          <p:cNvSpPr>
            <a:spLocks noGrp="1"/>
          </p:cNvSpPr>
          <p:nvPr>
            <p:ph type="title"/>
          </p:nvPr>
        </p:nvSpPr>
        <p:spPr/>
        <p:txBody>
          <a:bodyPr/>
          <a:lstStyle/>
          <a:p>
            <a:r>
              <a:rPr lang="en-US" dirty="0"/>
              <a:t>James Forrestal continued . . .</a:t>
            </a:r>
          </a:p>
        </p:txBody>
      </p:sp>
      <p:sp>
        <p:nvSpPr>
          <p:cNvPr id="3" name="Content Placeholder 2">
            <a:extLst>
              <a:ext uri="{FF2B5EF4-FFF2-40B4-BE49-F238E27FC236}">
                <a16:creationId xmlns:a16="http://schemas.microsoft.com/office/drawing/2014/main" id="{4A1290B3-1DD1-418D-A98C-5F2605F895BF}"/>
              </a:ext>
            </a:extLst>
          </p:cNvPr>
          <p:cNvSpPr>
            <a:spLocks noGrp="1"/>
          </p:cNvSpPr>
          <p:nvPr>
            <p:ph idx="1"/>
          </p:nvPr>
        </p:nvSpPr>
        <p:spPr/>
        <p:txBody>
          <a:bodyPr/>
          <a:lstStyle/>
          <a:p>
            <a:pPr marL="0" indent="0">
              <a:buNone/>
            </a:pPr>
            <a:endParaRPr lang="en-US" dirty="0"/>
          </a:p>
        </p:txBody>
      </p:sp>
      <p:pic>
        <p:nvPicPr>
          <p:cNvPr id="4" name="Picture 4">
            <a:extLst>
              <a:ext uri="{FF2B5EF4-FFF2-40B4-BE49-F238E27FC236}">
                <a16:creationId xmlns:a16="http://schemas.microsoft.com/office/drawing/2014/main" id="{1AE63E03-924B-4B94-97DA-FB0D32B58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95" y="2506662"/>
            <a:ext cx="687705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4D3BD96A-E849-4036-8913-34390E931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264" y="1975757"/>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7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E7EA-8312-4FBE-9B8E-CB09304FCEE2}"/>
              </a:ext>
            </a:extLst>
          </p:cNvPr>
          <p:cNvSpPr>
            <a:spLocks noGrp="1"/>
          </p:cNvSpPr>
          <p:nvPr>
            <p:ph type="title"/>
          </p:nvPr>
        </p:nvSpPr>
        <p:spPr/>
        <p:txBody>
          <a:bodyPr/>
          <a:lstStyle/>
          <a:p>
            <a:r>
              <a:rPr lang="en-US" dirty="0"/>
              <a:t>Dr. Frank Olson (1910-1953) </a:t>
            </a:r>
          </a:p>
        </p:txBody>
      </p:sp>
      <p:sp>
        <p:nvSpPr>
          <p:cNvPr id="3" name="Content Placeholder 2">
            <a:extLst>
              <a:ext uri="{FF2B5EF4-FFF2-40B4-BE49-F238E27FC236}">
                <a16:creationId xmlns:a16="http://schemas.microsoft.com/office/drawing/2014/main" id="{70C8FEB8-DAD9-4E69-8B0D-8668EA5EFF20}"/>
              </a:ext>
            </a:extLst>
          </p:cNvPr>
          <p:cNvSpPr>
            <a:spLocks noGrp="1"/>
          </p:cNvSpPr>
          <p:nvPr>
            <p:ph idx="1"/>
          </p:nvPr>
        </p:nvSpPr>
        <p:spPr>
          <a:xfrm>
            <a:off x="815986" y="2656235"/>
            <a:ext cx="8825659" cy="3148584"/>
          </a:xfrm>
        </p:spPr>
        <p:txBody>
          <a:bodyPr>
            <a:normAutofit fontScale="85000" lnSpcReduction="20000"/>
          </a:bodyPr>
          <a:lstStyle/>
          <a:p>
            <a:r>
              <a:rPr lang="en-US" sz="1900" dirty="0"/>
              <a:t>In 1953, fell from the 10</a:t>
            </a:r>
            <a:r>
              <a:rPr lang="en-US" sz="1900" baseline="30000" dirty="0"/>
              <a:t>th</a:t>
            </a:r>
            <a:r>
              <a:rPr lang="en-US" sz="1900" dirty="0"/>
              <a:t> floor window of the Statler Hotel, NYC, victim of a bad LSD trip, courtesy of the CIA.  Death ruled a suicide.  (Dolan, 2001)</a:t>
            </a:r>
          </a:p>
          <a:p>
            <a:pPr marL="0" indent="0">
              <a:buNone/>
            </a:pPr>
            <a:r>
              <a:rPr lang="en-US" sz="1900" i="1" dirty="0"/>
              <a:t>       Sound familiar? </a:t>
            </a:r>
          </a:p>
          <a:p>
            <a:r>
              <a:rPr lang="en-US" sz="1900" dirty="0"/>
              <a:t>Worked for a secret government bio-warfare program, Camp Detrick, Maryland, and involved with MK-Ultra.</a:t>
            </a:r>
          </a:p>
          <a:p>
            <a:r>
              <a:rPr lang="en-US" sz="1900" dirty="0"/>
              <a:t>Olson’s last days were examined in the 2017 mini-series, </a:t>
            </a:r>
            <a:r>
              <a:rPr lang="en-US" sz="1900" i="1" dirty="0"/>
              <a:t>Wormwood.</a:t>
            </a:r>
          </a:p>
          <a:p>
            <a:r>
              <a:rPr lang="en-US" sz="1900" i="1" dirty="0"/>
              <a:t>Olson was reportedly drugged during a semi-monthly retreat of the men closest to MK-Ultra in rural Deep Creek Lake, Maryland.  </a:t>
            </a:r>
          </a:p>
          <a:p>
            <a:r>
              <a:rPr lang="en-US" sz="1900" i="1" dirty="0"/>
              <a:t>J</a:t>
            </a:r>
            <a:r>
              <a:rPr lang="en-US" sz="1900" dirty="0"/>
              <a:t>ournalist Seymour Hirsch claims the government had a secret process to identify and eliminate domestic dissidents, those who posed a threat (to national security).</a:t>
            </a:r>
          </a:p>
          <a:p>
            <a:pPr marL="0" indent="0">
              <a:buNone/>
            </a:pPr>
            <a:r>
              <a:rPr lang="en-US" dirty="0"/>
              <a:t>   </a:t>
            </a:r>
            <a:r>
              <a:rPr lang="en-US" i="1" dirty="0"/>
              <a:t> </a:t>
            </a:r>
          </a:p>
        </p:txBody>
      </p:sp>
      <p:pic>
        <p:nvPicPr>
          <p:cNvPr id="11266" name="Picture 2">
            <a:extLst>
              <a:ext uri="{FF2B5EF4-FFF2-40B4-BE49-F238E27FC236}">
                <a16:creationId xmlns:a16="http://schemas.microsoft.com/office/drawing/2014/main" id="{6B67D069-B3D8-4055-8F39-C6C241598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996" y="3190400"/>
            <a:ext cx="1695450" cy="2509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D8B0B1-D185-4EDD-9B00-4749D851F938}"/>
              </a:ext>
            </a:extLst>
          </p:cNvPr>
          <p:cNvSpPr txBox="1"/>
          <p:nvPr/>
        </p:nvSpPr>
        <p:spPr>
          <a:xfrm>
            <a:off x="10334625" y="5699666"/>
            <a:ext cx="1857375" cy="646331"/>
          </a:xfrm>
          <a:prstGeom prst="rect">
            <a:avLst/>
          </a:prstGeom>
          <a:noFill/>
        </p:spPr>
        <p:txBody>
          <a:bodyPr wrap="square" rtlCol="0">
            <a:spAutoFit/>
          </a:bodyPr>
          <a:lstStyle/>
          <a:p>
            <a:r>
              <a:rPr lang="en-US" dirty="0"/>
              <a:t>Directed by Errol Morris</a:t>
            </a:r>
          </a:p>
        </p:txBody>
      </p:sp>
      <p:sp>
        <p:nvSpPr>
          <p:cNvPr id="5" name="TextBox 4">
            <a:extLst>
              <a:ext uri="{FF2B5EF4-FFF2-40B4-BE49-F238E27FC236}">
                <a16:creationId xmlns:a16="http://schemas.microsoft.com/office/drawing/2014/main" id="{B085DE2A-9BB9-4340-B8FF-48E5488F1CD9}"/>
              </a:ext>
            </a:extLst>
          </p:cNvPr>
          <p:cNvSpPr txBox="1"/>
          <p:nvPr/>
        </p:nvSpPr>
        <p:spPr>
          <a:xfrm>
            <a:off x="646042" y="5699666"/>
            <a:ext cx="9165549" cy="923330"/>
          </a:xfrm>
          <a:prstGeom prst="rect">
            <a:avLst/>
          </a:prstGeom>
          <a:solidFill>
            <a:schemeClr val="accent1"/>
          </a:solidFill>
        </p:spPr>
        <p:txBody>
          <a:bodyPr wrap="square" rtlCol="0">
            <a:spAutoFit/>
          </a:bodyPr>
          <a:lstStyle/>
          <a:p>
            <a:r>
              <a:rPr lang="en-US" i="1" dirty="0">
                <a:solidFill>
                  <a:schemeClr val="bg1"/>
                </a:solidFill>
              </a:rPr>
              <a:t>The cases of Forrestal and Olson are so similar they are easily confused.  Why are they so similar?  Because it’s the same modus operandi the creeps use time after time.  (Assuming there are creeps, of course.) </a:t>
            </a:r>
          </a:p>
        </p:txBody>
      </p:sp>
    </p:spTree>
    <p:extLst>
      <p:ext uri="{BB962C8B-B14F-4D97-AF65-F5344CB8AC3E}">
        <p14:creationId xmlns:p14="http://schemas.microsoft.com/office/powerpoint/2010/main" val="1512708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F921-36D2-4315-B303-6DBEDF3B2A88}"/>
              </a:ext>
            </a:extLst>
          </p:cNvPr>
          <p:cNvSpPr txBox="1"/>
          <p:nvPr/>
        </p:nvSpPr>
        <p:spPr>
          <a:xfrm>
            <a:off x="4893732" y="590264"/>
            <a:ext cx="2192867" cy="571500"/>
          </a:xfrm>
          <a:prstGeom prst="rect">
            <a:avLst/>
          </a:prstGeom>
        </p:spPr>
        <p:txBody>
          <a:bodyPr vert="horz" lIns="91440" tIns="45720" rIns="91440" bIns="45720" rtlCol="0" anchor="b">
            <a:normAutofit/>
          </a:bodyPr>
          <a:lstStyle/>
          <a:p>
            <a:pPr>
              <a:spcBef>
                <a:spcPct val="0"/>
              </a:spcBef>
              <a:spcAft>
                <a:spcPts val="600"/>
              </a:spcAft>
            </a:pPr>
            <a:endParaRPr lang="en-US" sz="2000" b="1" i="0" u="sng" kern="1200" dirty="0">
              <a:solidFill>
                <a:srgbClr val="EBEBEB"/>
              </a:solidFill>
              <a:latin typeface="+mj-lt"/>
              <a:ea typeface="+mj-ea"/>
              <a:cs typeface="+mj-cs"/>
            </a:endParaRPr>
          </a:p>
        </p:txBody>
      </p:sp>
      <p:sp>
        <p:nvSpPr>
          <p:cNvPr id="7" name="Rectangle 6">
            <a:extLst>
              <a:ext uri="{FF2B5EF4-FFF2-40B4-BE49-F238E27FC236}">
                <a16:creationId xmlns:a16="http://schemas.microsoft.com/office/drawing/2014/main" id="{6433D9F7-61BC-4F0D-ABFC-4188417D4971}"/>
              </a:ext>
            </a:extLst>
          </p:cNvPr>
          <p:cNvSpPr/>
          <p:nvPr/>
        </p:nvSpPr>
        <p:spPr>
          <a:xfrm>
            <a:off x="578158" y="1721872"/>
            <a:ext cx="10054678" cy="4752539"/>
          </a:xfrm>
          <a:prstGeom prst="rect">
            <a:avLst/>
          </a:prstGeom>
          <a:solidFill>
            <a:schemeClr val="tx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endParaRPr lang="en-US" sz="2400" dirty="0"/>
          </a:p>
          <a:p>
            <a:pPr marL="285750" indent="-285750" algn="ctr">
              <a:buFont typeface="Wingdings" panose="05000000000000000000" pitchFamily="2" charset="2"/>
              <a:buChar char="q"/>
            </a:pPr>
            <a:r>
              <a:rPr lang="en-US" sz="2400" dirty="0"/>
              <a:t>Author, “The Dark Alliance” series, San Jose Mercury News, 1996</a:t>
            </a:r>
          </a:p>
          <a:p>
            <a:pPr marL="285750" indent="-285750" algn="ctr">
              <a:buFont typeface="Wingdings" panose="05000000000000000000" pitchFamily="2" charset="2"/>
              <a:buChar char="q"/>
            </a:pPr>
            <a:endParaRPr lang="en-US" sz="2400" dirty="0"/>
          </a:p>
          <a:p>
            <a:pPr marL="285750" indent="-285750" algn="ctr">
              <a:buFont typeface="Wingdings" panose="05000000000000000000" pitchFamily="2" charset="2"/>
              <a:buChar char="q"/>
            </a:pPr>
            <a:r>
              <a:rPr lang="en-US" sz="2400" dirty="0"/>
              <a:t>Published </a:t>
            </a:r>
            <a:r>
              <a:rPr lang="en-US" sz="2400" i="1" dirty="0"/>
              <a:t>The Dark Alliance: The CIA, the contras and the crack cocaine explosion, </a:t>
            </a:r>
            <a:r>
              <a:rPr lang="en-US" sz="2400" dirty="0"/>
              <a:t>1998</a:t>
            </a:r>
          </a:p>
          <a:p>
            <a:pPr marL="285750" indent="-285750" algn="ctr">
              <a:buFont typeface="Wingdings" panose="05000000000000000000" pitchFamily="2" charset="2"/>
              <a:buChar char="q"/>
            </a:pPr>
            <a:endParaRPr lang="en-US" sz="2400" dirty="0"/>
          </a:p>
          <a:p>
            <a:pPr marL="285750" indent="-285750" algn="ctr">
              <a:buFont typeface="Wingdings" panose="05000000000000000000" pitchFamily="2" charset="2"/>
              <a:buChar char="q"/>
            </a:pPr>
            <a:r>
              <a:rPr lang="en-US" sz="2400" dirty="0"/>
              <a:t>Allegedly committed suicide, 2004, his body found with 2 gunshot wounds to the head </a:t>
            </a:r>
          </a:p>
          <a:p>
            <a:pPr marL="285750" indent="-285750" algn="ctr">
              <a:buFont typeface="Wingdings" panose="05000000000000000000" pitchFamily="2" charset="2"/>
              <a:buChar char="q"/>
            </a:pPr>
            <a:endParaRPr lang="en-US" sz="2400" dirty="0"/>
          </a:p>
          <a:p>
            <a:pPr marL="285750" indent="-285750" algn="ctr">
              <a:buFont typeface="Wingdings" panose="05000000000000000000" pitchFamily="2" charset="2"/>
              <a:buChar char="q"/>
            </a:pPr>
            <a:r>
              <a:rPr lang="en-US" sz="2400" dirty="0"/>
              <a:t>  The 2014 film, </a:t>
            </a:r>
            <a:r>
              <a:rPr lang="en-US" sz="2400" i="1" dirty="0"/>
              <a:t>Kill the Messenger, portrays Webb’s </a:t>
            </a:r>
          </a:p>
          <a:p>
            <a:pPr algn="ctr"/>
            <a:r>
              <a:rPr lang="en-US" sz="2400" i="1" dirty="0"/>
              <a:t>life and investigations</a:t>
            </a:r>
            <a:endParaRPr lang="en-US" sz="2400" dirty="0"/>
          </a:p>
          <a:p>
            <a:pPr algn="ctr"/>
            <a:endParaRPr lang="en-US" sz="2400" dirty="0"/>
          </a:p>
        </p:txBody>
      </p:sp>
      <p:sp>
        <p:nvSpPr>
          <p:cNvPr id="8" name="TextBox 7">
            <a:extLst>
              <a:ext uri="{FF2B5EF4-FFF2-40B4-BE49-F238E27FC236}">
                <a16:creationId xmlns:a16="http://schemas.microsoft.com/office/drawing/2014/main" id="{803CB32F-E09E-4201-87DC-5619B649939E}"/>
              </a:ext>
            </a:extLst>
          </p:cNvPr>
          <p:cNvSpPr txBox="1"/>
          <p:nvPr/>
        </p:nvSpPr>
        <p:spPr>
          <a:xfrm>
            <a:off x="1649729" y="484479"/>
            <a:ext cx="7911536" cy="584775"/>
          </a:xfrm>
          <a:prstGeom prst="rect">
            <a:avLst/>
          </a:prstGeom>
          <a:noFill/>
        </p:spPr>
        <p:txBody>
          <a:bodyPr wrap="square" rtlCol="0">
            <a:spAutoFit/>
          </a:bodyPr>
          <a:lstStyle/>
          <a:p>
            <a:pPr marL="285750" indent="-285750">
              <a:buFont typeface="Wingdings" panose="05000000000000000000" pitchFamily="2" charset="2"/>
              <a:buChar char="§"/>
            </a:pPr>
            <a:endParaRPr lang="en-US" sz="2000" b="1" dirty="0">
              <a:solidFill>
                <a:schemeClr val="bg1"/>
              </a:solidFill>
            </a:endParaRPr>
          </a:p>
          <a:p>
            <a:endParaRPr lang="en-US" sz="1200" b="1" dirty="0">
              <a:solidFill>
                <a:schemeClr val="bg1"/>
              </a:solidFill>
            </a:endParaRPr>
          </a:p>
        </p:txBody>
      </p:sp>
      <p:sp>
        <p:nvSpPr>
          <p:cNvPr id="3" name="TextBox 2">
            <a:extLst>
              <a:ext uri="{FF2B5EF4-FFF2-40B4-BE49-F238E27FC236}">
                <a16:creationId xmlns:a16="http://schemas.microsoft.com/office/drawing/2014/main" id="{E0787A1A-A926-4446-B565-7A1E1B480414}"/>
              </a:ext>
            </a:extLst>
          </p:cNvPr>
          <p:cNvSpPr txBox="1"/>
          <p:nvPr/>
        </p:nvSpPr>
        <p:spPr>
          <a:xfrm>
            <a:off x="4128379" y="339429"/>
            <a:ext cx="4267475" cy="830997"/>
          </a:xfrm>
          <a:prstGeom prst="rect">
            <a:avLst/>
          </a:prstGeom>
          <a:noFill/>
        </p:spPr>
        <p:txBody>
          <a:bodyPr wrap="square" rtlCol="0">
            <a:spAutoFit/>
          </a:bodyPr>
          <a:lstStyle/>
          <a:p>
            <a:r>
              <a:rPr lang="en-US" sz="2400" b="1" u="sng" dirty="0"/>
              <a:t>Gary Webb, Journalist (1955-2004)</a:t>
            </a:r>
          </a:p>
        </p:txBody>
      </p:sp>
      <p:pic>
        <p:nvPicPr>
          <p:cNvPr id="7170" name="Picture 2">
            <a:extLst>
              <a:ext uri="{FF2B5EF4-FFF2-40B4-BE49-F238E27FC236}">
                <a16:creationId xmlns:a16="http://schemas.microsoft.com/office/drawing/2014/main" id="{F65F5DF7-CD8A-4E42-852E-7DEFE3FC8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24" y="113506"/>
            <a:ext cx="1302505" cy="17209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D4E172F4-596E-46AA-9FB9-0518784C7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8301" y="3966530"/>
            <a:ext cx="1632973" cy="250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57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F921-36D2-4315-B303-6DBEDF3B2A88}"/>
              </a:ext>
            </a:extLst>
          </p:cNvPr>
          <p:cNvSpPr txBox="1"/>
          <p:nvPr/>
        </p:nvSpPr>
        <p:spPr>
          <a:xfrm>
            <a:off x="4893732" y="590264"/>
            <a:ext cx="2192867" cy="571500"/>
          </a:xfrm>
          <a:prstGeom prst="rect">
            <a:avLst/>
          </a:prstGeom>
        </p:spPr>
        <p:txBody>
          <a:bodyPr vert="horz" lIns="91440" tIns="45720" rIns="91440" bIns="45720" rtlCol="0" anchor="b">
            <a:normAutofit/>
          </a:bodyPr>
          <a:lstStyle/>
          <a:p>
            <a:pPr>
              <a:spcBef>
                <a:spcPct val="0"/>
              </a:spcBef>
              <a:spcAft>
                <a:spcPts val="600"/>
              </a:spcAft>
            </a:pPr>
            <a:endParaRPr lang="en-US" sz="2000" b="1" i="0" u="sng" kern="1200" dirty="0">
              <a:solidFill>
                <a:srgbClr val="EBEBEB"/>
              </a:solidFill>
              <a:latin typeface="+mj-lt"/>
              <a:ea typeface="+mj-ea"/>
              <a:cs typeface="+mj-cs"/>
            </a:endParaRPr>
          </a:p>
        </p:txBody>
      </p:sp>
      <p:sp>
        <p:nvSpPr>
          <p:cNvPr id="7" name="Rectangle 6">
            <a:extLst>
              <a:ext uri="{FF2B5EF4-FFF2-40B4-BE49-F238E27FC236}">
                <a16:creationId xmlns:a16="http://schemas.microsoft.com/office/drawing/2014/main" id="{6433D9F7-61BC-4F0D-ABFC-4188417D4971}"/>
              </a:ext>
            </a:extLst>
          </p:cNvPr>
          <p:cNvSpPr/>
          <p:nvPr/>
        </p:nvSpPr>
        <p:spPr>
          <a:xfrm>
            <a:off x="359241" y="1087871"/>
            <a:ext cx="7800021" cy="5285650"/>
          </a:xfrm>
          <a:prstGeom prst="rect">
            <a:avLst/>
          </a:prstGeom>
          <a:solidFill>
            <a:schemeClr val="tx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2400" b="0" i="0" u="none" strike="noStrike" cap="all" dirty="0">
                <a:solidFill>
                  <a:schemeClr val="bg1"/>
                </a:solidFill>
                <a:effectLst/>
                <a:latin typeface="Droid Sans"/>
              </a:rPr>
              <a:t>EMPLOYMENT</a:t>
            </a:r>
            <a:endParaRPr lang="en-US" sz="2400" b="1" i="0" u="none" strike="noStrike" cap="all" dirty="0">
              <a:solidFill>
                <a:schemeClr val="bg1"/>
              </a:solidFill>
              <a:effectLst/>
              <a:latin typeface="Droid Sans"/>
            </a:endParaRPr>
          </a:p>
          <a:p>
            <a:pPr algn="l" fontAlgn="base">
              <a:buFont typeface="Arial" panose="020B0604020202020204" pitchFamily="34" charset="0"/>
              <a:buChar char="•"/>
            </a:pPr>
            <a:r>
              <a:rPr lang="en-US" sz="2000" b="0" i="0" dirty="0">
                <a:solidFill>
                  <a:schemeClr val="bg1"/>
                </a:solidFill>
                <a:effectLst/>
                <a:latin typeface="Cardo"/>
              </a:rPr>
              <a:t>Writer and Contractor (owner of DC Construction from 1995 until death in 2015)</a:t>
            </a:r>
          </a:p>
          <a:p>
            <a:pPr algn="l" fontAlgn="base"/>
            <a:r>
              <a:rPr lang="en-US" sz="2000" b="0" i="0" u="none" strike="noStrike" cap="all" dirty="0">
                <a:solidFill>
                  <a:schemeClr val="bg1"/>
                </a:solidFill>
                <a:effectLst/>
                <a:latin typeface="Droid Sans"/>
              </a:rPr>
              <a:t>MEMORABLE PAST</a:t>
            </a:r>
            <a:endParaRPr lang="en-US" sz="2000" b="1" i="0" u="none" strike="noStrike" cap="all" dirty="0">
              <a:solidFill>
                <a:schemeClr val="bg1"/>
              </a:solidFill>
              <a:effectLst/>
              <a:latin typeface="Droid Sans"/>
            </a:endParaRPr>
          </a:p>
          <a:p>
            <a:pPr algn="l" fontAlgn="base">
              <a:buFont typeface="Arial" panose="020B0604020202020204" pitchFamily="34" charset="0"/>
              <a:buChar char="•"/>
            </a:pPr>
            <a:r>
              <a:rPr lang="en-US" sz="2000" b="0" i="0" dirty="0">
                <a:solidFill>
                  <a:schemeClr val="bg1"/>
                </a:solidFill>
                <a:effectLst/>
                <a:latin typeface="Cardo"/>
              </a:rPr>
              <a:t>Liquor store clerk and troubled teen — an excellent combination</a:t>
            </a:r>
          </a:p>
          <a:p>
            <a:pPr algn="l" fontAlgn="base">
              <a:buFont typeface="Arial" panose="020B0604020202020204" pitchFamily="34" charset="0"/>
              <a:buChar char="•"/>
            </a:pPr>
            <a:r>
              <a:rPr lang="en-US" sz="2000" b="0" i="0" dirty="0">
                <a:solidFill>
                  <a:schemeClr val="bg1"/>
                </a:solidFill>
                <a:effectLst/>
                <a:latin typeface="Cardo"/>
              </a:rPr>
              <a:t>Zinc smelter — manually mixed, poured, and skimmed molten zinc alloys … </a:t>
            </a:r>
            <a:r>
              <a:rPr lang="en-US" sz="2000" b="0" i="0" dirty="0" err="1">
                <a:solidFill>
                  <a:schemeClr val="bg1"/>
                </a:solidFill>
                <a:effectLst/>
                <a:latin typeface="Cardo"/>
              </a:rPr>
              <a:t>ahhh</a:t>
            </a:r>
            <a:r>
              <a:rPr lang="en-US" sz="2000" b="0" i="0" dirty="0">
                <a:solidFill>
                  <a:schemeClr val="bg1"/>
                </a:solidFill>
                <a:effectLst/>
                <a:latin typeface="Cardo"/>
              </a:rPr>
              <a:t>, the good old days!</a:t>
            </a:r>
          </a:p>
          <a:p>
            <a:pPr algn="l" fontAlgn="base">
              <a:buFont typeface="Arial" panose="020B0604020202020204" pitchFamily="34" charset="0"/>
              <a:buChar char="•"/>
            </a:pPr>
            <a:r>
              <a:rPr lang="en-US" sz="2000" b="0" i="0" dirty="0">
                <a:solidFill>
                  <a:schemeClr val="bg1"/>
                </a:solidFill>
                <a:effectLst/>
                <a:latin typeface="Cardo"/>
              </a:rPr>
              <a:t>Night custodian for Torrance Unified School District — ever wonder who got to clean those restrooms?</a:t>
            </a:r>
          </a:p>
          <a:p>
            <a:pPr algn="l" fontAlgn="base"/>
            <a:r>
              <a:rPr lang="en-US" sz="2000" b="0" i="0" u="none" strike="noStrike" cap="all" dirty="0">
                <a:solidFill>
                  <a:schemeClr val="bg1"/>
                </a:solidFill>
                <a:effectLst/>
                <a:latin typeface="Droid Sans"/>
              </a:rPr>
              <a:t>TRAUMATIC TRUE LIFE EXPERIENCES</a:t>
            </a:r>
            <a:endParaRPr lang="en-US" sz="2000" b="1" i="0" u="none" strike="noStrike" cap="all" dirty="0">
              <a:solidFill>
                <a:schemeClr val="bg1"/>
              </a:solidFill>
              <a:effectLst/>
              <a:latin typeface="Droid Sans"/>
            </a:endParaRPr>
          </a:p>
          <a:p>
            <a:pPr algn="l" fontAlgn="base">
              <a:buFont typeface="Arial" panose="020B0604020202020204" pitchFamily="34" charset="0"/>
              <a:buChar char="•"/>
            </a:pPr>
            <a:r>
              <a:rPr lang="en-US" sz="2000" b="0" i="0" dirty="0">
                <a:solidFill>
                  <a:schemeClr val="bg1"/>
                </a:solidFill>
                <a:effectLst/>
                <a:latin typeface="Cardo"/>
              </a:rPr>
              <a:t>Narrowly missed by stray copper-jacketed .45 slug of unknown origin</a:t>
            </a:r>
          </a:p>
          <a:p>
            <a:pPr algn="l" fontAlgn="base">
              <a:buFont typeface="Arial" panose="020B0604020202020204" pitchFamily="34" charset="0"/>
              <a:buChar char="•"/>
            </a:pPr>
            <a:r>
              <a:rPr lang="en-US" sz="2000" b="0" i="0" dirty="0">
                <a:solidFill>
                  <a:schemeClr val="bg1"/>
                </a:solidFill>
                <a:effectLst/>
                <a:latin typeface="Cardo"/>
              </a:rPr>
              <a:t>Shot at with several rounds in a drive-by shooting circa 1976</a:t>
            </a:r>
          </a:p>
          <a:p>
            <a:pPr algn="l" fontAlgn="base">
              <a:buFont typeface="Arial" panose="020B0604020202020204" pitchFamily="34" charset="0"/>
              <a:buChar char="•"/>
            </a:pPr>
            <a:r>
              <a:rPr lang="en-US" sz="2000" b="0" i="0" dirty="0">
                <a:solidFill>
                  <a:schemeClr val="bg1"/>
                </a:solidFill>
                <a:effectLst/>
                <a:latin typeface="Cardo"/>
              </a:rPr>
              <a:t>In 8th grade, had own mother for a substitute teacher, and she sent my best friends to the principal’s office (</a:t>
            </a:r>
            <a:r>
              <a:rPr lang="en-US" sz="2000" b="0" i="1" dirty="0">
                <a:solidFill>
                  <a:schemeClr val="bg1"/>
                </a:solidFill>
                <a:effectLst/>
                <a:latin typeface="Cardo"/>
              </a:rPr>
              <a:t>with apologies to Mom, who viewed this page and did not appreciate the attempt at humor</a:t>
            </a:r>
            <a:r>
              <a:rPr lang="en-US" sz="2000" b="0" i="0" dirty="0">
                <a:solidFill>
                  <a:schemeClr val="bg1"/>
                </a:solidFill>
                <a:effectLst/>
                <a:latin typeface="Cardo"/>
              </a:rPr>
              <a:t>).</a:t>
            </a:r>
          </a:p>
        </p:txBody>
      </p:sp>
      <p:sp>
        <p:nvSpPr>
          <p:cNvPr id="8" name="TextBox 7">
            <a:extLst>
              <a:ext uri="{FF2B5EF4-FFF2-40B4-BE49-F238E27FC236}">
                <a16:creationId xmlns:a16="http://schemas.microsoft.com/office/drawing/2014/main" id="{803CB32F-E09E-4201-87DC-5619B649939E}"/>
              </a:ext>
            </a:extLst>
          </p:cNvPr>
          <p:cNvSpPr txBox="1"/>
          <p:nvPr/>
        </p:nvSpPr>
        <p:spPr>
          <a:xfrm>
            <a:off x="1649729" y="484479"/>
            <a:ext cx="7911536" cy="584775"/>
          </a:xfrm>
          <a:prstGeom prst="rect">
            <a:avLst/>
          </a:prstGeom>
          <a:noFill/>
        </p:spPr>
        <p:txBody>
          <a:bodyPr wrap="square" rtlCol="0">
            <a:spAutoFit/>
          </a:bodyPr>
          <a:lstStyle/>
          <a:p>
            <a:pPr marL="285750" indent="-285750">
              <a:buFont typeface="Wingdings" panose="05000000000000000000" pitchFamily="2" charset="2"/>
              <a:buChar char="§"/>
            </a:pPr>
            <a:endParaRPr lang="en-US" sz="2000" b="1" dirty="0">
              <a:solidFill>
                <a:schemeClr val="bg1"/>
              </a:solidFill>
            </a:endParaRPr>
          </a:p>
          <a:p>
            <a:endParaRPr lang="en-US" sz="1200" b="1" dirty="0">
              <a:solidFill>
                <a:schemeClr val="bg1"/>
              </a:solidFill>
            </a:endParaRPr>
          </a:p>
        </p:txBody>
      </p:sp>
      <p:sp>
        <p:nvSpPr>
          <p:cNvPr id="3" name="TextBox 2">
            <a:extLst>
              <a:ext uri="{FF2B5EF4-FFF2-40B4-BE49-F238E27FC236}">
                <a16:creationId xmlns:a16="http://schemas.microsoft.com/office/drawing/2014/main" id="{E0787A1A-A926-4446-B565-7A1E1B480414}"/>
              </a:ext>
            </a:extLst>
          </p:cNvPr>
          <p:cNvSpPr txBox="1"/>
          <p:nvPr/>
        </p:nvSpPr>
        <p:spPr>
          <a:xfrm>
            <a:off x="2819124" y="391969"/>
            <a:ext cx="5541105" cy="461665"/>
          </a:xfrm>
          <a:prstGeom prst="rect">
            <a:avLst/>
          </a:prstGeom>
          <a:noFill/>
        </p:spPr>
        <p:txBody>
          <a:bodyPr wrap="square" rtlCol="0">
            <a:spAutoFit/>
          </a:bodyPr>
          <a:lstStyle/>
          <a:p>
            <a:r>
              <a:rPr lang="en-US" sz="2400" b="1" u="sng" dirty="0"/>
              <a:t>Dave McGowen (1960-2015)</a:t>
            </a:r>
          </a:p>
        </p:txBody>
      </p:sp>
      <p:sp>
        <p:nvSpPr>
          <p:cNvPr id="4" name="TextBox 3">
            <a:extLst>
              <a:ext uri="{FF2B5EF4-FFF2-40B4-BE49-F238E27FC236}">
                <a16:creationId xmlns:a16="http://schemas.microsoft.com/office/drawing/2014/main" id="{BE7A58CD-FF9E-48FE-8913-58CAB97939E9}"/>
              </a:ext>
            </a:extLst>
          </p:cNvPr>
          <p:cNvSpPr txBox="1"/>
          <p:nvPr/>
        </p:nvSpPr>
        <p:spPr>
          <a:xfrm>
            <a:off x="8644933" y="1588478"/>
            <a:ext cx="3302558" cy="4524315"/>
          </a:xfrm>
          <a:prstGeom prst="rect">
            <a:avLst/>
          </a:prstGeom>
          <a:noFill/>
        </p:spPr>
        <p:txBody>
          <a:bodyPr wrap="square" rtlCol="0">
            <a:spAutoFit/>
          </a:bodyPr>
          <a:lstStyle/>
          <a:p>
            <a:r>
              <a:rPr lang="en-US" b="1" u="sng" dirty="0"/>
              <a:t>Author:  </a:t>
            </a:r>
          </a:p>
          <a:p>
            <a:r>
              <a:rPr lang="en-US" i="1" dirty="0"/>
              <a:t>Derailing Democracy (2000)</a:t>
            </a:r>
          </a:p>
          <a:p>
            <a:r>
              <a:rPr lang="en-US" i="1" dirty="0"/>
              <a:t>Understanding the F Word (2001)</a:t>
            </a:r>
          </a:p>
          <a:p>
            <a:endParaRPr lang="en-US" i="1" dirty="0"/>
          </a:p>
          <a:p>
            <a:r>
              <a:rPr lang="en-US" i="1" dirty="0"/>
              <a:t>Programmed to Kill (2004)</a:t>
            </a:r>
          </a:p>
          <a:p>
            <a:endParaRPr lang="en-US" i="1" dirty="0"/>
          </a:p>
          <a:p>
            <a:r>
              <a:rPr lang="en-US" i="1" dirty="0"/>
              <a:t>Weird Scenes Inside the Canyon (2014)</a:t>
            </a:r>
          </a:p>
          <a:p>
            <a:endParaRPr lang="en-US" i="1" dirty="0"/>
          </a:p>
          <a:p>
            <a:r>
              <a:rPr lang="en-US" i="1" dirty="0"/>
              <a:t>Why Everything You Think You Know about the Lincoln Assassination is Wrong (2014).   </a:t>
            </a:r>
          </a:p>
          <a:p>
            <a:endParaRPr lang="en-US" dirty="0"/>
          </a:p>
          <a:p>
            <a:endParaRPr lang="en-US" dirty="0"/>
          </a:p>
        </p:txBody>
      </p:sp>
    </p:spTree>
    <p:extLst>
      <p:ext uri="{BB962C8B-B14F-4D97-AF65-F5344CB8AC3E}">
        <p14:creationId xmlns:p14="http://schemas.microsoft.com/office/powerpoint/2010/main" val="332202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3EE44-F987-4F73-8978-0DC00D3D01FC}"/>
              </a:ext>
            </a:extLst>
          </p:cNvPr>
          <p:cNvSpPr>
            <a:spLocks noGrp="1"/>
          </p:cNvSpPr>
          <p:nvPr>
            <p:ph type="subTitle" idx="1"/>
          </p:nvPr>
        </p:nvSpPr>
        <p:spPr>
          <a:xfrm>
            <a:off x="4479002" y="691769"/>
            <a:ext cx="2211509" cy="856374"/>
          </a:xfrm>
        </p:spPr>
        <p:txBody>
          <a:bodyPr>
            <a:normAutofit/>
          </a:bodyPr>
          <a:lstStyle/>
          <a:p>
            <a:pPr algn="ctr"/>
            <a:r>
              <a:rPr lang="en-US" sz="2400" b="1" i="1" u="sng" dirty="0">
                <a:solidFill>
                  <a:schemeClr val="bg1"/>
                </a:solidFill>
              </a:rPr>
              <a:t>Max Spiers </a:t>
            </a:r>
            <a:r>
              <a:rPr lang="en-US" b="1" i="1" u="sng" dirty="0">
                <a:solidFill>
                  <a:schemeClr val="bg1"/>
                </a:solidFill>
              </a:rPr>
              <a:t>(1976-2016)</a:t>
            </a:r>
          </a:p>
        </p:txBody>
      </p:sp>
      <p:sp>
        <p:nvSpPr>
          <p:cNvPr id="5" name="AutoShape 2">
            <a:extLst>
              <a:ext uri="{FF2B5EF4-FFF2-40B4-BE49-F238E27FC236}">
                <a16:creationId xmlns:a16="http://schemas.microsoft.com/office/drawing/2014/main" id="{22482D97-AB18-4469-8F82-6E9280B5C1A8}"/>
              </a:ext>
            </a:extLst>
          </p:cNvPr>
          <p:cNvSpPr>
            <a:spLocks noChangeAspect="1" noChangeArrowheads="1"/>
          </p:cNvSpPr>
          <p:nvPr/>
        </p:nvSpPr>
        <p:spPr bwMode="auto">
          <a:xfrm>
            <a:off x="6833062" y="4288390"/>
            <a:ext cx="1978639" cy="44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extLst>
              <a:ext uri="{FF2B5EF4-FFF2-40B4-BE49-F238E27FC236}">
                <a16:creationId xmlns:a16="http://schemas.microsoft.com/office/drawing/2014/main" id="{372A2E28-7251-480D-98F6-AD50E46395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C4B15B-FB73-4157-B637-FBF08A65208A}"/>
              </a:ext>
            </a:extLst>
          </p:cNvPr>
          <p:cNvSpPr txBox="1"/>
          <p:nvPr/>
        </p:nvSpPr>
        <p:spPr>
          <a:xfrm>
            <a:off x="1275454" y="4743800"/>
            <a:ext cx="9641092" cy="1323439"/>
          </a:xfrm>
          <a:prstGeom prst="rect">
            <a:avLst/>
          </a:prstGeom>
          <a:solidFill>
            <a:schemeClr val="bg1"/>
          </a:solidFill>
          <a:ln>
            <a:solidFill>
              <a:schemeClr val="tx1"/>
            </a:solidFill>
          </a:ln>
        </p:spPr>
        <p:txBody>
          <a:bodyPr wrap="square" rtlCol="0">
            <a:spAutoFit/>
          </a:bodyPr>
          <a:lstStyle/>
          <a:p>
            <a:pPr algn="l"/>
            <a:r>
              <a:rPr lang="en-US" sz="1600" b="1" i="0" u="sng" dirty="0">
                <a:solidFill>
                  <a:srgbClr val="444444"/>
                </a:solidFill>
                <a:effectLst/>
                <a:latin typeface="Helvetica Neue"/>
              </a:rPr>
              <a:t>Project Mannequin</a:t>
            </a:r>
          </a:p>
          <a:p>
            <a:pPr algn="l"/>
            <a:r>
              <a:rPr lang="en-US" sz="1600" b="0" dirty="0">
                <a:solidFill>
                  <a:srgbClr val="444444"/>
                </a:solidFill>
                <a:effectLst/>
                <a:latin typeface="Helvetica Neue"/>
              </a:rPr>
              <a:t>One of the secret projects Spiers said he was a part of was “</a:t>
            </a:r>
            <a:r>
              <a:rPr lang="en-US" sz="1600" b="1" u="none" strike="noStrike" dirty="0">
                <a:solidFill>
                  <a:srgbClr val="2071B7"/>
                </a:solidFill>
                <a:effectLst/>
                <a:latin typeface="Helvetica Neue"/>
                <a:hlinkClick r:id="rId3"/>
              </a:rPr>
              <a:t>Project Mannequin</a:t>
            </a:r>
            <a:r>
              <a:rPr lang="en-US" sz="1600" b="0" dirty="0">
                <a:solidFill>
                  <a:srgbClr val="444444"/>
                </a:solidFill>
                <a:effectLst/>
                <a:latin typeface="Helvetica Neue"/>
              </a:rPr>
              <a:t>” – a cloning program whose aim is to produce not only super soldiers but trained and unknowing assassins. This program operates in the United Kingdom but falls under the NSA. It overlaps with similar programs run by the United States agencies such as </a:t>
            </a:r>
            <a:r>
              <a:rPr lang="en-US" sz="1600" b="1" u="none" strike="noStrike" dirty="0">
                <a:solidFill>
                  <a:srgbClr val="2071B7"/>
                </a:solidFill>
                <a:effectLst/>
                <a:latin typeface="Helvetica Neue"/>
                <a:hlinkClick r:id="rId4"/>
              </a:rPr>
              <a:t>MK-ULTRA, and mind and behavior control</a:t>
            </a:r>
            <a:r>
              <a:rPr lang="en-US" sz="1600" b="1" u="none" strike="noStrike" dirty="0">
                <a:solidFill>
                  <a:srgbClr val="2071B7"/>
                </a:solidFill>
                <a:effectLst/>
                <a:latin typeface="Helvetica Neue"/>
              </a:rPr>
              <a:t> (</a:t>
            </a:r>
            <a:r>
              <a:rPr lang="en-US" sz="1600" b="1" u="none" strike="noStrike" dirty="0" err="1">
                <a:solidFill>
                  <a:srgbClr val="2071B7"/>
                </a:solidFill>
                <a:effectLst/>
                <a:latin typeface="Helvetica Neue"/>
              </a:rPr>
              <a:t>Lowth</a:t>
            </a:r>
            <a:r>
              <a:rPr lang="en-US" sz="1600" b="1" u="none" strike="noStrike" dirty="0">
                <a:solidFill>
                  <a:srgbClr val="2071B7"/>
                </a:solidFill>
                <a:effectLst/>
                <a:latin typeface="Helvetica Neue"/>
              </a:rPr>
              <a:t>, 2017).  </a:t>
            </a:r>
            <a:endParaRPr lang="en-US" sz="1600" b="0" dirty="0">
              <a:solidFill>
                <a:srgbClr val="444444"/>
              </a:solidFill>
              <a:effectLst/>
              <a:latin typeface="Helvetica Neue"/>
            </a:endParaRPr>
          </a:p>
        </p:txBody>
      </p:sp>
      <p:sp>
        <p:nvSpPr>
          <p:cNvPr id="4" name="TextBox 3">
            <a:extLst>
              <a:ext uri="{FF2B5EF4-FFF2-40B4-BE49-F238E27FC236}">
                <a16:creationId xmlns:a16="http://schemas.microsoft.com/office/drawing/2014/main" id="{D3D93E76-CB41-4964-8C11-B0C300EC92A3}"/>
              </a:ext>
            </a:extLst>
          </p:cNvPr>
          <p:cNvSpPr txBox="1"/>
          <p:nvPr/>
        </p:nvSpPr>
        <p:spPr>
          <a:xfrm>
            <a:off x="1025237" y="1620484"/>
            <a:ext cx="3297382" cy="369332"/>
          </a:xfrm>
          <a:prstGeom prst="rect">
            <a:avLst/>
          </a:prstGeom>
          <a:noFill/>
        </p:spPr>
        <p:txBody>
          <a:bodyPr wrap="square" rtlCol="0">
            <a:spAutoFit/>
          </a:bodyPr>
          <a:lstStyle/>
          <a:p>
            <a:r>
              <a:rPr lang="en-US" b="1" u="sng" dirty="0">
                <a:solidFill>
                  <a:schemeClr val="bg1"/>
                </a:solidFill>
              </a:rPr>
              <a:t>Paranormal investigator</a:t>
            </a:r>
          </a:p>
        </p:txBody>
      </p:sp>
      <p:pic>
        <p:nvPicPr>
          <p:cNvPr id="10242" name="Picture 2" descr="Conspiracy behind the death of Max Spiers">
            <a:extLst>
              <a:ext uri="{FF2B5EF4-FFF2-40B4-BE49-F238E27FC236}">
                <a16:creationId xmlns:a16="http://schemas.microsoft.com/office/drawing/2014/main" id="{E1B0A4E8-A246-4633-91D5-C49380D75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2664" y="1095375"/>
            <a:ext cx="2222140" cy="14742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F3F167-B589-4B3C-890E-DCFBF9A7C804}"/>
              </a:ext>
            </a:extLst>
          </p:cNvPr>
          <p:cNvSpPr txBox="1"/>
          <p:nvPr/>
        </p:nvSpPr>
        <p:spPr>
          <a:xfrm>
            <a:off x="1858501" y="2477617"/>
            <a:ext cx="5895975" cy="1754326"/>
          </a:xfrm>
          <a:prstGeom prst="rect">
            <a:avLst/>
          </a:prstGeom>
          <a:noFill/>
        </p:spPr>
        <p:txBody>
          <a:bodyPr wrap="square" rtlCol="0">
            <a:spAutoFit/>
          </a:bodyPr>
          <a:lstStyle/>
          <a:p>
            <a:r>
              <a:rPr lang="en-US" b="0" i="0" dirty="0">
                <a:solidFill>
                  <a:srgbClr val="404040"/>
                </a:solidFill>
                <a:effectLst/>
                <a:latin typeface="PT Serif" panose="020A0603040505020204" pitchFamily="18" charset="0"/>
              </a:rPr>
              <a:t>“</a:t>
            </a:r>
            <a:r>
              <a:rPr lang="en-US" b="0" i="0" dirty="0">
                <a:solidFill>
                  <a:schemeClr val="bg1"/>
                </a:solidFill>
                <a:effectLst/>
                <a:latin typeface="PT Serif" panose="020A0603040505020204" pitchFamily="18" charset="0"/>
              </a:rPr>
              <a:t>”Your boy’s in trouble. If anything happens to me, investigate” Max Spiers sent this text to his mother days before his death. Max Spiers, a British Ufologist and Conspiracy theorist, 39, from Canterbury, was found dead in Warsaw allegedly after vomiting black fluid.  </a:t>
            </a:r>
          </a:p>
          <a:p>
            <a:r>
              <a:rPr lang="en-US" dirty="0">
                <a:solidFill>
                  <a:schemeClr val="bg1"/>
                </a:solidFill>
                <a:latin typeface="PT Serif" panose="020A0603040505020204" pitchFamily="18" charset="0"/>
              </a:rPr>
              <a:t>(Buggedspace.com, 2020.)</a:t>
            </a:r>
            <a:endParaRPr lang="en-US" dirty="0">
              <a:solidFill>
                <a:schemeClr val="bg1"/>
              </a:solidFill>
            </a:endParaRPr>
          </a:p>
        </p:txBody>
      </p:sp>
    </p:spTree>
    <p:extLst>
      <p:ext uri="{BB962C8B-B14F-4D97-AF65-F5344CB8AC3E}">
        <p14:creationId xmlns:p14="http://schemas.microsoft.com/office/powerpoint/2010/main" val="401934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644D4-1B57-432C-B1F1-7A9FCE456301}"/>
              </a:ext>
            </a:extLst>
          </p:cNvPr>
          <p:cNvSpPr/>
          <p:nvPr/>
        </p:nvSpPr>
        <p:spPr>
          <a:xfrm>
            <a:off x="3172691" y="738673"/>
            <a:ext cx="566650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Granger Taylor:  </a:t>
            </a:r>
            <a:r>
              <a:rPr lang="en-US" sz="2400" b="1" i="1" u="sng" dirty="0"/>
              <a:t>Disappeared</a:t>
            </a:r>
          </a:p>
          <a:p>
            <a:pPr algn="ctr"/>
            <a:r>
              <a:rPr lang="en-US" sz="2400" b="1" i="1" u="sng" dirty="0"/>
              <a:t>(1948-????)</a:t>
            </a:r>
          </a:p>
        </p:txBody>
      </p:sp>
      <p:sp>
        <p:nvSpPr>
          <p:cNvPr id="6" name="TextBox 5">
            <a:extLst>
              <a:ext uri="{FF2B5EF4-FFF2-40B4-BE49-F238E27FC236}">
                <a16:creationId xmlns:a16="http://schemas.microsoft.com/office/drawing/2014/main" id="{EB3F6C3A-320C-44FB-B7B1-79977C5C0A63}"/>
              </a:ext>
            </a:extLst>
          </p:cNvPr>
          <p:cNvSpPr txBox="1"/>
          <p:nvPr/>
        </p:nvSpPr>
        <p:spPr>
          <a:xfrm>
            <a:off x="1890764" y="2376745"/>
            <a:ext cx="8691825"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A true genius, mechanical prodigy and auto-didact, born in Vancouver, B.C. </a:t>
            </a:r>
          </a:p>
          <a:p>
            <a:endParaRPr lang="en-US" dirty="0"/>
          </a:p>
          <a:p>
            <a:pPr marL="285750" indent="-285750">
              <a:buFont typeface="Wingdings" panose="05000000000000000000" pitchFamily="2" charset="2"/>
              <a:buChar char="Ø"/>
            </a:pPr>
            <a:r>
              <a:rPr lang="en-US" dirty="0"/>
              <a:t>As a teenager, Taylor restored dead vehicles from cars to steam engines to a vintage Kitty Hawk military plane he sold for a reported $20,000.</a:t>
            </a:r>
          </a:p>
          <a:p>
            <a:endParaRPr lang="en-US" dirty="0"/>
          </a:p>
          <a:p>
            <a:pPr marL="285750" indent="-285750">
              <a:buFont typeface="Wingdings" panose="05000000000000000000" pitchFamily="2" charset="2"/>
              <a:buChar char="Ø"/>
            </a:pPr>
            <a:r>
              <a:rPr lang="en-US" dirty="0"/>
              <a:t>Taylor claimed to have come into telepathic contact with extra-terrestrial beings and became obsessed with building a replica of a spaceship.</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On the night of November 29, 1980, amidst a violent storm, Taylor walked out of his parents’ home, never to be seen again.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Leaving behind all his possessions including a substantial amount of money, Granger had left behind a strange note for his parents.  </a:t>
            </a:r>
          </a:p>
        </p:txBody>
      </p:sp>
      <p:pic>
        <p:nvPicPr>
          <p:cNvPr id="17410" name="Picture 2">
            <a:extLst>
              <a:ext uri="{FF2B5EF4-FFF2-40B4-BE49-F238E27FC236}">
                <a16:creationId xmlns:a16="http://schemas.microsoft.com/office/drawing/2014/main" id="{8E606406-73F4-4A00-B800-9B89001CE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72" y="510937"/>
            <a:ext cx="2437725" cy="136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4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DFECE-7467-4E79-8F06-0A12EF995B81}"/>
              </a:ext>
            </a:extLst>
          </p:cNvPr>
          <p:cNvSpPr/>
          <p:nvPr/>
        </p:nvSpPr>
        <p:spPr>
          <a:xfrm>
            <a:off x="4065006" y="365853"/>
            <a:ext cx="5120558" cy="9144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Tracy Twyman (1978-2019)</a:t>
            </a:r>
          </a:p>
        </p:txBody>
      </p:sp>
      <p:pic>
        <p:nvPicPr>
          <p:cNvPr id="4" name="Graphic 3" descr="Warning with solid fill">
            <a:extLst>
              <a:ext uri="{FF2B5EF4-FFF2-40B4-BE49-F238E27FC236}">
                <a16:creationId xmlns:a16="http://schemas.microsoft.com/office/drawing/2014/main" id="{79AB9E4B-D266-4335-B57E-0CC2226E5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4578" y="473053"/>
            <a:ext cx="914399" cy="914399"/>
          </a:xfrm>
          <a:prstGeom prst="rect">
            <a:avLst/>
          </a:prstGeom>
        </p:spPr>
      </p:pic>
      <p:sp>
        <p:nvSpPr>
          <p:cNvPr id="5" name="TextBox 4">
            <a:extLst>
              <a:ext uri="{FF2B5EF4-FFF2-40B4-BE49-F238E27FC236}">
                <a16:creationId xmlns:a16="http://schemas.microsoft.com/office/drawing/2014/main" id="{F8284DDC-2F00-418B-B6CF-83E0182ADE07}"/>
              </a:ext>
            </a:extLst>
          </p:cNvPr>
          <p:cNvSpPr txBox="1"/>
          <p:nvPr/>
        </p:nvSpPr>
        <p:spPr>
          <a:xfrm>
            <a:off x="996250" y="5738616"/>
            <a:ext cx="10481375" cy="646331"/>
          </a:xfrm>
          <a:prstGeom prst="rect">
            <a:avLst/>
          </a:prstGeom>
          <a:noFill/>
          <a:ln>
            <a:solidFill>
              <a:schemeClr val="accent1"/>
            </a:solidFill>
          </a:ln>
        </p:spPr>
        <p:txBody>
          <a:bodyPr wrap="square" rtlCol="0">
            <a:spAutoFit/>
          </a:bodyPr>
          <a:lstStyle/>
          <a:p>
            <a:r>
              <a:rPr lang="en-US" b="1" u="sng" dirty="0"/>
              <a:t>Tracy’s death was by hanging near a Williams, AZ campground.  A posthumously released video reported details of her computer being hacked and previous death threats against her.</a:t>
            </a:r>
          </a:p>
        </p:txBody>
      </p:sp>
      <p:sp>
        <p:nvSpPr>
          <p:cNvPr id="7" name="TextBox 6">
            <a:extLst>
              <a:ext uri="{FF2B5EF4-FFF2-40B4-BE49-F238E27FC236}">
                <a16:creationId xmlns:a16="http://schemas.microsoft.com/office/drawing/2014/main" id="{F53F1A5B-617A-434C-94E8-3B1D30755500}"/>
              </a:ext>
            </a:extLst>
          </p:cNvPr>
          <p:cNvSpPr txBox="1"/>
          <p:nvPr/>
        </p:nvSpPr>
        <p:spPr>
          <a:xfrm>
            <a:off x="10418233" y="1841195"/>
            <a:ext cx="1295400" cy="1200329"/>
          </a:xfrm>
          <a:prstGeom prst="rect">
            <a:avLst/>
          </a:prstGeom>
          <a:noFill/>
        </p:spPr>
        <p:txBody>
          <a:bodyPr wrap="square" rtlCol="0">
            <a:spAutoFit/>
          </a:bodyPr>
          <a:lstStyle/>
          <a:p>
            <a:endParaRPr lang="en-US" b="1" u="sng" dirty="0"/>
          </a:p>
          <a:p>
            <a:endParaRPr lang="en-US" b="1" u="sng" dirty="0"/>
          </a:p>
          <a:p>
            <a:endParaRPr lang="en-US" b="1" u="sng" dirty="0"/>
          </a:p>
          <a:p>
            <a:endParaRPr lang="en-US" b="1" u="sng" dirty="0"/>
          </a:p>
        </p:txBody>
      </p:sp>
      <p:sp>
        <p:nvSpPr>
          <p:cNvPr id="3" name="TextBox 2">
            <a:extLst>
              <a:ext uri="{FF2B5EF4-FFF2-40B4-BE49-F238E27FC236}">
                <a16:creationId xmlns:a16="http://schemas.microsoft.com/office/drawing/2014/main" id="{4398AEB9-8F97-4524-9A6C-DC37A356007F}"/>
              </a:ext>
            </a:extLst>
          </p:cNvPr>
          <p:cNvSpPr txBox="1"/>
          <p:nvPr/>
        </p:nvSpPr>
        <p:spPr>
          <a:xfrm>
            <a:off x="835181" y="1355170"/>
            <a:ext cx="3732373" cy="707886"/>
          </a:xfrm>
          <a:prstGeom prst="rect">
            <a:avLst/>
          </a:prstGeom>
          <a:noFill/>
        </p:spPr>
        <p:txBody>
          <a:bodyPr wrap="square" rtlCol="0">
            <a:spAutoFit/>
          </a:bodyPr>
          <a:lstStyle/>
          <a:p>
            <a:r>
              <a:rPr lang="en-US" sz="2000" b="1" u="sng" dirty="0"/>
              <a:t>Author and conspiracy researcher</a:t>
            </a:r>
          </a:p>
        </p:txBody>
      </p:sp>
      <p:sp>
        <p:nvSpPr>
          <p:cNvPr id="6" name="TextBox 5">
            <a:extLst>
              <a:ext uri="{FF2B5EF4-FFF2-40B4-BE49-F238E27FC236}">
                <a16:creationId xmlns:a16="http://schemas.microsoft.com/office/drawing/2014/main" id="{3079FC82-482C-410E-9045-EDEECA828CE7}"/>
              </a:ext>
            </a:extLst>
          </p:cNvPr>
          <p:cNvSpPr txBox="1"/>
          <p:nvPr/>
        </p:nvSpPr>
        <p:spPr>
          <a:xfrm>
            <a:off x="2518977" y="2086510"/>
            <a:ext cx="7245928" cy="3416320"/>
          </a:xfrm>
          <a:prstGeom prst="rect">
            <a:avLst/>
          </a:prstGeom>
          <a:noFill/>
        </p:spPr>
        <p:txBody>
          <a:bodyPr wrap="square" rtlCol="0">
            <a:spAutoFit/>
          </a:bodyPr>
          <a:lstStyle/>
          <a:p>
            <a:pPr marL="285750" indent="-285750">
              <a:buFont typeface="Wingdings" panose="05000000000000000000" pitchFamily="2" charset="2"/>
              <a:buChar char="Ø"/>
            </a:pPr>
            <a:r>
              <a:rPr lang="en-US" b="1" dirty="0"/>
              <a:t>Dagobert’s Revenge, underground esoteric magazine (1996-2003)</a:t>
            </a:r>
          </a:p>
          <a:p>
            <a:pPr marL="285750" indent="-285750">
              <a:buFont typeface="Wingdings" panose="05000000000000000000" pitchFamily="2" charset="2"/>
              <a:buChar char="Ø"/>
            </a:pPr>
            <a:r>
              <a:rPr lang="en-US" b="1" dirty="0"/>
              <a:t>Solomon’s Treasure: The magic and mystery of America’s Money (2005)</a:t>
            </a:r>
          </a:p>
          <a:p>
            <a:pPr marL="285750" indent="-285750">
              <a:buFont typeface="Wingdings" panose="05000000000000000000" pitchFamily="2" charset="2"/>
              <a:buChar char="Ø"/>
            </a:pPr>
            <a:r>
              <a:rPr lang="en-US" b="1" dirty="0"/>
              <a:t>Mind-controlled sex slaves and the CIA (2008)</a:t>
            </a:r>
          </a:p>
          <a:p>
            <a:pPr marL="285750" indent="-285750">
              <a:buFont typeface="Wingdings" panose="05000000000000000000" pitchFamily="2" charset="2"/>
              <a:buChar char="Ø"/>
            </a:pPr>
            <a:r>
              <a:rPr lang="en-US" b="1" dirty="0"/>
              <a:t>The Merovingian Mythos and the Mystery of Rennes-le-chateau (2011)  **(Why so pricy on Amazon?) </a:t>
            </a:r>
          </a:p>
          <a:p>
            <a:pPr marL="285750" indent="-285750">
              <a:buFont typeface="Wingdings" panose="05000000000000000000" pitchFamily="2" charset="2"/>
              <a:buChar char="Ø"/>
            </a:pPr>
            <a:r>
              <a:rPr lang="en-US" b="1" dirty="0"/>
              <a:t>Money grows on the Tree of Knowledge (2011)</a:t>
            </a:r>
          </a:p>
          <a:p>
            <a:pPr marL="285750" indent="-285750">
              <a:buFont typeface="Wingdings" panose="05000000000000000000" pitchFamily="2" charset="2"/>
              <a:buChar char="Ø"/>
            </a:pPr>
            <a:r>
              <a:rPr lang="en-US" b="1" dirty="0"/>
              <a:t>Clock Shavings (2014)  (Again, why so high $$$ on Amazon?)</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a:t>Baphomet: the Temple Mystery Unveiled (2015)</a:t>
            </a:r>
          </a:p>
          <a:p>
            <a:pPr marL="285750" indent="-285750">
              <a:buFont typeface="Wingdings" panose="05000000000000000000" pitchFamily="2" charset="2"/>
              <a:buChar char="Ø"/>
            </a:pPr>
            <a:r>
              <a:rPr lang="en-US" b="1" dirty="0"/>
              <a:t>Genuflect (2017) </a:t>
            </a:r>
          </a:p>
        </p:txBody>
      </p:sp>
      <p:pic>
        <p:nvPicPr>
          <p:cNvPr id="9218" name="Picture 2">
            <a:extLst>
              <a:ext uri="{FF2B5EF4-FFF2-40B4-BE49-F238E27FC236}">
                <a16:creationId xmlns:a16="http://schemas.microsoft.com/office/drawing/2014/main" id="{623C956C-133B-42C6-A92E-1A166FB843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4904" y="2033587"/>
            <a:ext cx="2274695" cy="29894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8754670-EE0C-4AB3-9981-5D18721EA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0334"/>
            <a:ext cx="2578186" cy="318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5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DFECE-7467-4E79-8F06-0A12EF995B81}"/>
              </a:ext>
            </a:extLst>
          </p:cNvPr>
          <p:cNvSpPr/>
          <p:nvPr/>
        </p:nvSpPr>
        <p:spPr>
          <a:xfrm>
            <a:off x="4065006" y="190425"/>
            <a:ext cx="3732373" cy="9144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Isaac </a:t>
            </a:r>
            <a:r>
              <a:rPr lang="en-US" sz="2000" b="1" u="sng" dirty="0" err="1"/>
              <a:t>Kappy</a:t>
            </a:r>
            <a:r>
              <a:rPr lang="en-US" sz="2000" b="1" u="sng" dirty="0"/>
              <a:t> (1977-2019)</a:t>
            </a:r>
          </a:p>
        </p:txBody>
      </p:sp>
      <p:sp>
        <p:nvSpPr>
          <p:cNvPr id="5" name="TextBox 4">
            <a:extLst>
              <a:ext uri="{FF2B5EF4-FFF2-40B4-BE49-F238E27FC236}">
                <a16:creationId xmlns:a16="http://schemas.microsoft.com/office/drawing/2014/main" id="{F8284DDC-2F00-418B-B6CF-83E0182ADE07}"/>
              </a:ext>
            </a:extLst>
          </p:cNvPr>
          <p:cNvSpPr txBox="1"/>
          <p:nvPr/>
        </p:nvSpPr>
        <p:spPr>
          <a:xfrm>
            <a:off x="978191" y="5670719"/>
            <a:ext cx="9906001" cy="646331"/>
          </a:xfrm>
          <a:prstGeom prst="rect">
            <a:avLst/>
          </a:prstGeom>
          <a:noFill/>
          <a:ln>
            <a:solidFill>
              <a:schemeClr val="accent3">
                <a:lumMod val="75000"/>
              </a:schemeClr>
            </a:solidFill>
          </a:ln>
        </p:spPr>
        <p:txBody>
          <a:bodyPr wrap="square" rtlCol="0">
            <a:spAutoFit/>
          </a:bodyPr>
          <a:lstStyle/>
          <a:p>
            <a:r>
              <a:rPr lang="en-US" b="1" i="0" u="sng" dirty="0">
                <a:solidFill>
                  <a:srgbClr val="222222"/>
                </a:solidFill>
                <a:effectLst/>
                <a:latin typeface="Arial" panose="020B0604020202020204" pitchFamily="34" charset="0"/>
              </a:rPr>
              <a:t>Fun fact</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Kappy</a:t>
            </a:r>
            <a:r>
              <a:rPr lang="en-US" b="0" i="0" dirty="0">
                <a:solidFill>
                  <a:srgbClr val="222222"/>
                </a:solidFill>
                <a:effectLst/>
                <a:latin typeface="Arial" panose="020B0604020202020204" pitchFamily="34" charset="0"/>
              </a:rPr>
              <a:t> was contacted by </a:t>
            </a:r>
            <a:r>
              <a:rPr lang="en-US" b="0" i="0" u="none" strike="noStrike" dirty="0">
                <a:solidFill>
                  <a:srgbClr val="0645AD"/>
                </a:solidFill>
                <a:effectLst/>
                <a:latin typeface="Arial" panose="020B0604020202020204" pitchFamily="34" charset="0"/>
                <a:hlinkClick r:id="rId3" tooltip="Tracy Twyman"/>
              </a:rPr>
              <a:t>Tracy Twyman</a:t>
            </a:r>
            <a:r>
              <a:rPr lang="en-US" b="0" i="0" dirty="0">
                <a:solidFill>
                  <a:srgbClr val="222222"/>
                </a:solidFill>
                <a:effectLst/>
                <a:latin typeface="Arial" panose="020B0604020202020204" pitchFamily="34" charset="0"/>
              </a:rPr>
              <a:t>, a </a:t>
            </a:r>
            <a:r>
              <a:rPr lang="en-US" b="0" i="0" u="none" strike="noStrike" dirty="0" err="1">
                <a:solidFill>
                  <a:srgbClr val="0645AD"/>
                </a:solidFill>
                <a:effectLst/>
                <a:latin typeface="Arial" panose="020B0604020202020204" pitchFamily="34" charset="0"/>
                <a:hlinkClick r:id="rId4" tooltip="VIPaedophile"/>
              </a:rPr>
              <a:t>VIPaedophile</a:t>
            </a:r>
            <a:r>
              <a:rPr lang="en-US" b="0" i="0" dirty="0">
                <a:solidFill>
                  <a:srgbClr val="222222"/>
                </a:solidFill>
                <a:effectLst/>
                <a:latin typeface="Arial" panose="020B0604020202020204" pitchFamily="34" charset="0"/>
              </a:rPr>
              <a:t> researcher who herself was found dead in unclear circumstances two months after </a:t>
            </a:r>
            <a:r>
              <a:rPr lang="en-US" b="0" i="0" dirty="0" err="1">
                <a:solidFill>
                  <a:srgbClr val="222222"/>
                </a:solidFill>
                <a:effectLst/>
                <a:latin typeface="Arial" panose="020B0604020202020204" pitchFamily="34" charset="0"/>
              </a:rPr>
              <a:t>Kappy</a:t>
            </a:r>
            <a:r>
              <a:rPr lang="en-US" b="0" i="0" dirty="0">
                <a:solidFill>
                  <a:srgbClr val="222222"/>
                </a:solidFill>
                <a:effectLst/>
                <a:latin typeface="Arial" panose="020B0604020202020204" pitchFamily="34" charset="0"/>
              </a:rPr>
              <a:t> died.</a:t>
            </a:r>
            <a:endParaRPr lang="en-US" dirty="0"/>
          </a:p>
        </p:txBody>
      </p:sp>
      <p:sp>
        <p:nvSpPr>
          <p:cNvPr id="7" name="TextBox 6">
            <a:extLst>
              <a:ext uri="{FF2B5EF4-FFF2-40B4-BE49-F238E27FC236}">
                <a16:creationId xmlns:a16="http://schemas.microsoft.com/office/drawing/2014/main" id="{F53F1A5B-617A-434C-94E8-3B1D30755500}"/>
              </a:ext>
            </a:extLst>
          </p:cNvPr>
          <p:cNvSpPr txBox="1"/>
          <p:nvPr/>
        </p:nvSpPr>
        <p:spPr>
          <a:xfrm>
            <a:off x="10418233" y="1841195"/>
            <a:ext cx="1295400" cy="1200329"/>
          </a:xfrm>
          <a:prstGeom prst="rect">
            <a:avLst/>
          </a:prstGeom>
          <a:noFill/>
        </p:spPr>
        <p:txBody>
          <a:bodyPr wrap="square" rtlCol="0">
            <a:spAutoFit/>
          </a:bodyPr>
          <a:lstStyle/>
          <a:p>
            <a:endParaRPr lang="en-US" b="1" u="sng" dirty="0"/>
          </a:p>
          <a:p>
            <a:endParaRPr lang="en-US" b="1" u="sng" dirty="0"/>
          </a:p>
          <a:p>
            <a:endParaRPr lang="en-US" b="1" u="sng" dirty="0"/>
          </a:p>
          <a:p>
            <a:endParaRPr lang="en-US" b="1" u="sng" dirty="0"/>
          </a:p>
        </p:txBody>
      </p:sp>
      <p:sp>
        <p:nvSpPr>
          <p:cNvPr id="3" name="TextBox 2">
            <a:extLst>
              <a:ext uri="{FF2B5EF4-FFF2-40B4-BE49-F238E27FC236}">
                <a16:creationId xmlns:a16="http://schemas.microsoft.com/office/drawing/2014/main" id="{4398AEB9-8F97-4524-9A6C-DC37A356007F}"/>
              </a:ext>
            </a:extLst>
          </p:cNvPr>
          <p:cNvSpPr txBox="1"/>
          <p:nvPr/>
        </p:nvSpPr>
        <p:spPr>
          <a:xfrm>
            <a:off x="1503604" y="1093718"/>
            <a:ext cx="3732373" cy="461665"/>
          </a:xfrm>
          <a:prstGeom prst="rect">
            <a:avLst/>
          </a:prstGeom>
          <a:noFill/>
        </p:spPr>
        <p:txBody>
          <a:bodyPr wrap="square" rtlCol="0">
            <a:spAutoFit/>
          </a:bodyPr>
          <a:lstStyle/>
          <a:p>
            <a:r>
              <a:rPr lang="en-US" sz="2400" b="1" u="sng" dirty="0"/>
              <a:t>Actor</a:t>
            </a:r>
          </a:p>
        </p:txBody>
      </p:sp>
      <p:sp>
        <p:nvSpPr>
          <p:cNvPr id="6" name="TextBox 5">
            <a:extLst>
              <a:ext uri="{FF2B5EF4-FFF2-40B4-BE49-F238E27FC236}">
                <a16:creationId xmlns:a16="http://schemas.microsoft.com/office/drawing/2014/main" id="{E279F16B-D046-49D6-A456-D5C448984151}"/>
              </a:ext>
            </a:extLst>
          </p:cNvPr>
          <p:cNvSpPr txBox="1"/>
          <p:nvPr/>
        </p:nvSpPr>
        <p:spPr>
          <a:xfrm>
            <a:off x="1728799" y="1841195"/>
            <a:ext cx="7315200" cy="3416320"/>
          </a:xfrm>
          <a:prstGeom prst="rect">
            <a:avLst/>
          </a:prstGeom>
          <a:noFill/>
        </p:spPr>
        <p:txBody>
          <a:bodyPr wrap="square" rtlCol="0">
            <a:spAutoFit/>
          </a:bodyPr>
          <a:lstStyle/>
          <a:p>
            <a:pPr marL="285750" indent="-285750">
              <a:buFont typeface="Wingdings" panose="05000000000000000000" pitchFamily="2" charset="2"/>
              <a:buChar char="v"/>
            </a:pPr>
            <a:r>
              <a:rPr lang="en-US" b="0" i="0" dirty="0">
                <a:effectLst/>
                <a:latin typeface="Arial" panose="020B0604020202020204" pitchFamily="34" charset="0"/>
              </a:rPr>
              <a:t>Made </a:t>
            </a:r>
            <a:r>
              <a:rPr lang="en-US" b="0" i="0" dirty="0" err="1">
                <a:effectLst/>
                <a:latin typeface="Arial" panose="020B0604020202020204" pitchFamily="34" charset="0"/>
              </a:rPr>
              <a:t>varoius</a:t>
            </a:r>
            <a:r>
              <a:rPr lang="en-US" b="0" i="0" dirty="0">
                <a:effectLst/>
                <a:latin typeface="Arial" panose="020B0604020202020204" pitchFamily="34" charset="0"/>
              </a:rPr>
              <a:t> accusations about the prevalence of pedophilia</a:t>
            </a:r>
            <a:r>
              <a:rPr lang="en-US" b="0" i="0" strike="noStrike" dirty="0">
                <a:effectLst/>
                <a:latin typeface="Arial" panose="020B0604020202020204" pitchFamily="34" charset="0"/>
                <a:hlinkClick r:id="rId5" tooltip="Paedophilia in Hollywood">
                  <a:extLst>
                    <a:ext uri="{A12FA001-AC4F-418D-AE19-62706E023703}">
                      <ahyp:hlinkClr xmlns:ahyp="http://schemas.microsoft.com/office/drawing/2018/hyperlinkcolor" val="tx"/>
                    </a:ext>
                  </a:extLst>
                </a:hlinkClick>
              </a:rPr>
              <a:t> in Hollywood</a:t>
            </a:r>
            <a:r>
              <a:rPr lang="en-US" b="0" i="0" dirty="0">
                <a:effectLst/>
                <a:latin typeface="Arial" panose="020B0604020202020204" pitchFamily="34" charset="0"/>
              </a:rPr>
              <a:t>, including against people he describes as former friends. These included </a:t>
            </a:r>
            <a:r>
              <a:rPr lang="en-US" b="0" i="0" strike="noStrike" dirty="0">
                <a:effectLst/>
                <a:latin typeface="Arial" panose="020B0604020202020204" pitchFamily="34" charset="0"/>
                <a:hlinkClick r:id="rId6" tooltip="Seth Green (page does not exist)">
                  <a:extLst>
                    <a:ext uri="{A12FA001-AC4F-418D-AE19-62706E023703}">
                      <ahyp:hlinkClr xmlns:ahyp="http://schemas.microsoft.com/office/drawing/2018/hyperlinkcolor" val="tx"/>
                    </a:ext>
                  </a:extLst>
                </a:hlinkClick>
              </a:rPr>
              <a:t>Seth</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7" tooltip="Claire Green (page does not exist)">
                  <a:extLst>
                    <a:ext uri="{A12FA001-AC4F-418D-AE19-62706E023703}">
                      <ahyp:hlinkClr xmlns:ahyp="http://schemas.microsoft.com/office/drawing/2018/hyperlinkcolor" val="tx"/>
                    </a:ext>
                  </a:extLst>
                </a:hlinkClick>
              </a:rPr>
              <a:t>Claire Green</a:t>
            </a:r>
            <a:r>
              <a:rPr lang="en-US" b="0" i="0" dirty="0">
                <a:effectLst/>
                <a:latin typeface="Arial" panose="020B0604020202020204" pitchFamily="34" charset="0"/>
              </a:rPr>
              <a:t>, whom he claimed had a hidden room in their mansion “where we keep the children”. He also stated that </a:t>
            </a:r>
            <a:r>
              <a:rPr lang="en-US" b="0" i="0" strike="noStrike" dirty="0">
                <a:effectLst/>
                <a:latin typeface="Arial" panose="020B0604020202020204" pitchFamily="34" charset="0"/>
                <a:hlinkClick r:id="rId8" tooltip="Steven Spielberg (page does not exist)">
                  <a:extLst>
                    <a:ext uri="{A12FA001-AC4F-418D-AE19-62706E023703}">
                      <ahyp:hlinkClr xmlns:ahyp="http://schemas.microsoft.com/office/drawing/2018/hyperlinkcolor" val="tx"/>
                    </a:ext>
                  </a:extLst>
                </a:hlinkClick>
              </a:rPr>
              <a:t>Steven Spielberg</a:t>
            </a:r>
            <a:r>
              <a:rPr lang="en-US" b="0" i="0" dirty="0">
                <a:effectLst/>
                <a:latin typeface="Arial" panose="020B0604020202020204" pitchFamily="34" charset="0"/>
              </a:rPr>
              <a:t> as a pedophile.</a:t>
            </a:r>
          </a:p>
          <a:p>
            <a:pPr marL="285750" indent="-285750">
              <a:buFont typeface="Wingdings" panose="05000000000000000000" pitchFamily="2" charset="2"/>
              <a:buChar char="v"/>
            </a:pPr>
            <a:endParaRPr lang="en-US" dirty="0">
              <a:latin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rPr>
              <a:t>The Arizona Daily Sun reported that </a:t>
            </a:r>
            <a:r>
              <a:rPr lang="en-US" dirty="0" err="1">
                <a:latin typeface="Arial" panose="020B0604020202020204" pitchFamily="34" charset="0"/>
              </a:rPr>
              <a:t>Kappy</a:t>
            </a:r>
            <a:r>
              <a:rPr lang="en-US" dirty="0">
                <a:latin typeface="Arial" panose="020B0604020202020204" pitchFamily="34" charset="0"/>
              </a:rPr>
              <a:t> jumped to his death from a bridge and was struck by a pick-up truck on Interstate 40 near Bellemont, AZ (March, 2019).</a:t>
            </a:r>
          </a:p>
          <a:p>
            <a:pPr marL="285750" indent="-285750">
              <a:buFont typeface="Wingdings" panose="05000000000000000000" pitchFamily="2" charset="2"/>
              <a:buChar char="v"/>
            </a:pPr>
            <a:r>
              <a:rPr lang="en-US" dirty="0">
                <a:latin typeface="Arial" panose="020B0604020202020204" pitchFamily="34" charset="0"/>
              </a:rPr>
              <a:t>   His</a:t>
            </a:r>
            <a:r>
              <a:rPr lang="en-US" b="0" i="0" dirty="0">
                <a:solidFill>
                  <a:srgbClr val="222222"/>
                </a:solidFill>
                <a:effectLst/>
                <a:latin typeface="Arial" panose="020B0604020202020204" pitchFamily="34" charset="0"/>
              </a:rPr>
              <a:t> last Instagram post stated,  In the event of his death, certain things would be released to the police on July 4, 2019. Jeffrey Epstein was ultimately arrested and charged on July 6, 2019."</a:t>
            </a:r>
            <a:endParaRPr lang="en-US" dirty="0"/>
          </a:p>
        </p:txBody>
      </p:sp>
      <p:pic>
        <p:nvPicPr>
          <p:cNvPr id="8194" name="Picture 2">
            <a:extLst>
              <a:ext uri="{FF2B5EF4-FFF2-40B4-BE49-F238E27FC236}">
                <a16:creationId xmlns:a16="http://schemas.microsoft.com/office/drawing/2014/main" id="{B63DEB05-0009-43DC-9C9E-4E63875D15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1092" y="1656529"/>
            <a:ext cx="1612541" cy="238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0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973C226F-07AF-FB4F-B1E1-D2CAFE30297E}"/>
              </a:ext>
            </a:extLst>
          </p:cNvPr>
          <p:cNvSpPr/>
          <p:nvPr/>
        </p:nvSpPr>
        <p:spPr>
          <a:xfrm>
            <a:off x="3742386" y="916936"/>
            <a:ext cx="4707228" cy="497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2400" b="1" i="0" u="sng" kern="1200" dirty="0">
                <a:solidFill>
                  <a:schemeClr val="bg2"/>
                </a:solidFill>
                <a:latin typeface="+mj-lt"/>
                <a:ea typeface="+mj-ea"/>
                <a:cs typeface="+mj-cs"/>
              </a:rPr>
              <a:t>Philip Schneider  (1947-1996)</a:t>
            </a:r>
          </a:p>
        </p:txBody>
      </p:sp>
      <p:sp>
        <p:nvSpPr>
          <p:cNvPr id="21" name="Rectangle 20">
            <a:extLst>
              <a:ext uri="{FF2B5EF4-FFF2-40B4-BE49-F238E27FC236}">
                <a16:creationId xmlns:a16="http://schemas.microsoft.com/office/drawing/2014/main" id="{A544F623-2098-48D8-A8F6-41CCBAF19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4" y="2099733"/>
            <a:ext cx="3052933" cy="3539068"/>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FC16C16-BF83-6E42-9D8B-5BDB22C1C63A}"/>
              </a:ext>
            </a:extLst>
          </p:cNvPr>
          <p:cNvSpPr txBox="1"/>
          <p:nvPr/>
        </p:nvSpPr>
        <p:spPr>
          <a:xfrm>
            <a:off x="4607575" y="2184562"/>
            <a:ext cx="6439437" cy="1261884"/>
          </a:xfrm>
          <a:prstGeom prst="rect">
            <a:avLst/>
          </a:prstGeom>
          <a:noFill/>
        </p:spPr>
        <p:txBody>
          <a:bodyPr wrap="square" rtlCol="0">
            <a:spAutoFit/>
          </a:bodyPr>
          <a:lstStyle/>
          <a:p>
            <a:pPr marL="285750" indent="-285750">
              <a:buFont typeface="Wingdings" pitchFamily="2" charset="2"/>
              <a:buChar char="v"/>
            </a:pPr>
            <a:endParaRPr lang="en-US" sz="2000" dirty="0">
              <a:solidFill>
                <a:schemeClr val="bg1"/>
              </a:solidFill>
            </a:endParaRPr>
          </a:p>
          <a:p>
            <a:endParaRPr lang="en-US" sz="2000" dirty="0">
              <a:solidFill>
                <a:schemeClr val="bg1"/>
              </a:solidFill>
            </a:endParaRPr>
          </a:p>
          <a:p>
            <a:pPr lvl="1"/>
            <a:endParaRPr lang="en-US" dirty="0">
              <a:solidFill>
                <a:schemeClr val="bg1"/>
              </a:solidFill>
            </a:endParaRPr>
          </a:p>
          <a:p>
            <a:pPr lvl="1"/>
            <a:endParaRPr lang="en-US" dirty="0">
              <a:solidFill>
                <a:schemeClr val="bg1"/>
              </a:solidFill>
            </a:endParaRPr>
          </a:p>
        </p:txBody>
      </p:sp>
      <p:sp>
        <p:nvSpPr>
          <p:cNvPr id="4" name="TextBox 3">
            <a:extLst>
              <a:ext uri="{FF2B5EF4-FFF2-40B4-BE49-F238E27FC236}">
                <a16:creationId xmlns:a16="http://schemas.microsoft.com/office/drawing/2014/main" id="{AA80271B-F608-4D26-A283-BBF87A3F170A}"/>
              </a:ext>
            </a:extLst>
          </p:cNvPr>
          <p:cNvSpPr txBox="1"/>
          <p:nvPr/>
        </p:nvSpPr>
        <p:spPr>
          <a:xfrm>
            <a:off x="1522467" y="2203519"/>
            <a:ext cx="2640230" cy="707886"/>
          </a:xfrm>
          <a:prstGeom prst="rect">
            <a:avLst/>
          </a:prstGeom>
          <a:noFill/>
        </p:spPr>
        <p:txBody>
          <a:bodyPr wrap="square" rtlCol="0">
            <a:spAutoFit/>
          </a:bodyPr>
          <a:lstStyle/>
          <a:p>
            <a:r>
              <a:rPr lang="en-US" sz="2000" b="1" u="sng" dirty="0"/>
              <a:t>“The Battle of Dulce” N.M.)  1979</a:t>
            </a:r>
          </a:p>
        </p:txBody>
      </p:sp>
      <p:sp>
        <p:nvSpPr>
          <p:cNvPr id="5" name="TextBox 4">
            <a:extLst>
              <a:ext uri="{FF2B5EF4-FFF2-40B4-BE49-F238E27FC236}">
                <a16:creationId xmlns:a16="http://schemas.microsoft.com/office/drawing/2014/main" id="{7230D4BC-617D-401A-B785-A03A8C76AFFD}"/>
              </a:ext>
            </a:extLst>
          </p:cNvPr>
          <p:cNvSpPr txBox="1"/>
          <p:nvPr/>
        </p:nvSpPr>
        <p:spPr>
          <a:xfrm>
            <a:off x="4905715" y="2099733"/>
            <a:ext cx="6568187"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bg1"/>
                </a:solidFill>
              </a:rPr>
              <a:t>A self-taught geologist who dabbled in explosives</a:t>
            </a:r>
          </a:p>
          <a:p>
            <a:pPr marL="285750" indent="-285750">
              <a:buFont typeface="Wingdings" panose="05000000000000000000" pitchFamily="2" charset="2"/>
              <a:buChar char="§"/>
            </a:pPr>
            <a:r>
              <a:rPr lang="en-US" dirty="0">
                <a:solidFill>
                  <a:schemeClr val="bg1"/>
                </a:solidFill>
              </a:rPr>
              <a:t>Claimed to have worked in 13 separate secret underground facilities</a:t>
            </a:r>
          </a:p>
          <a:p>
            <a:pPr marL="285750" indent="-285750">
              <a:buFont typeface="Wingdings" panose="05000000000000000000" pitchFamily="2" charset="2"/>
              <a:buChar char="§"/>
            </a:pPr>
            <a:r>
              <a:rPr lang="en-US" dirty="0">
                <a:solidFill>
                  <a:schemeClr val="bg1"/>
                </a:solidFill>
              </a:rPr>
              <a:t>Told of surviving the Dulce New Mexico battle between facility security and telepathic Gray aliens.  (According to conspiracy icon John Leer, it wasn’t much of a battle.  An entire room of scientists and others were wiped out telekinetically by a pissed-off alien.  </a:t>
            </a:r>
          </a:p>
          <a:p>
            <a:pPr marL="285750" indent="-285750">
              <a:buFont typeface="Wingdings" panose="05000000000000000000" pitchFamily="2" charset="2"/>
              <a:buChar char="§"/>
            </a:pPr>
            <a:endParaRPr lang="en-US" dirty="0">
              <a:solidFill>
                <a:schemeClr val="bg1"/>
              </a:solidFill>
            </a:endParaRPr>
          </a:p>
          <a:p>
            <a:pPr marL="285750" indent="-285750">
              <a:buFont typeface="Wingdings" panose="05000000000000000000" pitchFamily="2" charset="2"/>
              <a:buChar char="§"/>
            </a:pPr>
            <a:r>
              <a:rPr lang="en-US" dirty="0">
                <a:solidFill>
                  <a:schemeClr val="bg1"/>
                </a:solidFill>
              </a:rPr>
              <a:t>Schneider was found strangled by a catheter in his hospital bed.  Rather incredibly, his death was ruled a suicide (Philip, 2018).  </a:t>
            </a:r>
          </a:p>
          <a:p>
            <a:pPr marL="285750" indent="-285750">
              <a:buFont typeface="Wingdings" panose="05000000000000000000" pitchFamily="2" charset="2"/>
              <a:buChar char="§"/>
            </a:pPr>
            <a:endParaRPr lang="en-US" dirty="0">
              <a:solidFill>
                <a:schemeClr val="bg1"/>
              </a:solidFill>
            </a:endParaRPr>
          </a:p>
          <a:p>
            <a:pPr marL="285750" indent="-285750">
              <a:buFont typeface="Wingdings" panose="05000000000000000000" pitchFamily="2" charset="2"/>
              <a:buChar char="§"/>
            </a:pPr>
            <a:endParaRPr lang="en-US" dirty="0">
              <a:solidFill>
                <a:schemeClr val="bg1"/>
              </a:solidFill>
            </a:endParaRPr>
          </a:p>
        </p:txBody>
      </p:sp>
      <p:pic>
        <p:nvPicPr>
          <p:cNvPr id="6146" name="Picture 2">
            <a:extLst>
              <a:ext uri="{FF2B5EF4-FFF2-40B4-BE49-F238E27FC236}">
                <a16:creationId xmlns:a16="http://schemas.microsoft.com/office/drawing/2014/main" id="{6FE11C07-3640-42F6-8C3E-606E835B9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5704" y="568036"/>
            <a:ext cx="1386436" cy="12279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752A1D9-8A15-4D98-90D4-617F4E479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84" y="3101820"/>
            <a:ext cx="4520831" cy="272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46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6" name="Group 35">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Rectangle 1">
            <a:extLst>
              <a:ext uri="{FF2B5EF4-FFF2-40B4-BE49-F238E27FC236}">
                <a16:creationId xmlns:a16="http://schemas.microsoft.com/office/drawing/2014/main" id="{0243253E-007D-49C4-9373-A562ADC783B1}"/>
              </a:ext>
            </a:extLst>
          </p:cNvPr>
          <p:cNvSpPr/>
          <p:nvPr/>
        </p:nvSpPr>
        <p:spPr>
          <a:xfrm>
            <a:off x="964717" y="963354"/>
            <a:ext cx="7078695" cy="706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ct val="0"/>
              </a:spcBef>
              <a:spcAft>
                <a:spcPts val="600"/>
              </a:spcAft>
            </a:pPr>
            <a:r>
              <a:rPr lang="en-US" sz="2400" b="1" dirty="0">
                <a:solidFill>
                  <a:srgbClr val="FFFFFF"/>
                </a:solidFill>
                <a:latin typeface="+mj-lt"/>
                <a:ea typeface="+mj-ea"/>
                <a:cs typeface="+mj-cs"/>
              </a:rPr>
              <a:t>Ron </a:t>
            </a:r>
            <a:r>
              <a:rPr lang="en-US" sz="2400" b="1" dirty="0" err="1">
                <a:solidFill>
                  <a:srgbClr val="FFFFFF"/>
                </a:solidFill>
                <a:latin typeface="+mj-lt"/>
                <a:ea typeface="+mj-ea"/>
                <a:cs typeface="+mj-cs"/>
              </a:rPr>
              <a:t>Rummel</a:t>
            </a:r>
            <a:r>
              <a:rPr lang="en-US" sz="2400" b="1" dirty="0">
                <a:solidFill>
                  <a:srgbClr val="FFFFFF"/>
                </a:solidFill>
                <a:latin typeface="+mj-lt"/>
                <a:ea typeface="+mj-ea"/>
                <a:cs typeface="+mj-cs"/>
              </a:rPr>
              <a:t>, UFO investigator</a:t>
            </a:r>
          </a:p>
        </p:txBody>
      </p:sp>
      <p:sp>
        <p:nvSpPr>
          <p:cNvPr id="40" name="Rectangle 39">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71AF977-3203-427A-BC34-930D1D599F2A}"/>
              </a:ext>
            </a:extLst>
          </p:cNvPr>
          <p:cNvSpPr txBox="1"/>
          <p:nvPr/>
        </p:nvSpPr>
        <p:spPr>
          <a:xfrm>
            <a:off x="917215" y="2343041"/>
            <a:ext cx="9750785" cy="3262432"/>
          </a:xfrm>
          <a:prstGeom prst="rect">
            <a:avLst/>
          </a:prstGeom>
          <a:solidFill>
            <a:schemeClr val="tx1"/>
          </a:solidFill>
        </p:spPr>
        <p:txBody>
          <a:bodyPr wrap="square" rtlCol="0">
            <a:spAutoFit/>
          </a:bodyPr>
          <a:lstStyle/>
          <a:p>
            <a:endParaRPr lang="en-US" dirty="0">
              <a:solidFill>
                <a:schemeClr val="bg1"/>
              </a:solidFill>
            </a:endParaRPr>
          </a:p>
          <a:p>
            <a:pPr marL="285750" indent="-285750">
              <a:buFont typeface="Wingdings" panose="05000000000000000000" pitchFamily="2" charset="2"/>
              <a:buChar char="Ø"/>
            </a:pPr>
            <a:r>
              <a:rPr lang="en-US" sz="2000" b="1" dirty="0">
                <a:solidFill>
                  <a:schemeClr val="bg1"/>
                </a:solidFill>
              </a:rPr>
              <a:t>Former U.S. Air Force Intelligence Officer, and friend of Phil Schneider</a:t>
            </a:r>
          </a:p>
          <a:p>
            <a:endParaRPr lang="en-US" sz="2000" b="1" dirty="0">
              <a:solidFill>
                <a:schemeClr val="bg1"/>
              </a:solidFill>
            </a:endParaRPr>
          </a:p>
          <a:p>
            <a:pPr marL="285750" indent="-285750">
              <a:buFont typeface="Wingdings" panose="05000000000000000000" pitchFamily="2" charset="2"/>
              <a:buChar char="Ø"/>
            </a:pPr>
            <a:r>
              <a:rPr lang="en-US" sz="2000" b="1" dirty="0">
                <a:solidFill>
                  <a:schemeClr val="bg1"/>
                </a:solidFill>
              </a:rPr>
              <a:t>Publisher of </a:t>
            </a:r>
            <a:r>
              <a:rPr lang="en-US" sz="2000" b="1" i="1" dirty="0">
                <a:solidFill>
                  <a:schemeClr val="bg1"/>
                </a:solidFill>
              </a:rPr>
              <a:t>Alien Digest</a:t>
            </a:r>
          </a:p>
          <a:p>
            <a:endParaRPr lang="en-US" dirty="0">
              <a:solidFill>
                <a:schemeClr val="bg1"/>
              </a:solidFill>
            </a:endParaRPr>
          </a:p>
          <a:p>
            <a:pPr marL="285750" indent="-285750">
              <a:buFont typeface="Wingdings" panose="05000000000000000000" pitchFamily="2" charset="2"/>
              <a:buChar char="Ø"/>
            </a:pPr>
            <a:r>
              <a:rPr lang="en-US" sz="2000" b="1" dirty="0">
                <a:solidFill>
                  <a:schemeClr val="bg1"/>
                </a:solidFill>
              </a:rPr>
              <a:t>Perished due to an apparent self-inflicted gunshot, August 6, 1993.  </a:t>
            </a:r>
          </a:p>
          <a:p>
            <a:endParaRPr lang="en-US" dirty="0">
              <a:solidFill>
                <a:schemeClr val="bg1"/>
              </a:solidFill>
            </a:endParaRPr>
          </a:p>
          <a:p>
            <a:endParaRPr lang="en-US" dirty="0">
              <a:solidFill>
                <a:schemeClr val="bg1"/>
              </a:solidFill>
            </a:endParaRPr>
          </a:p>
          <a:p>
            <a:pPr marL="285750" indent="-285750">
              <a:buFont typeface="Wingdings" panose="05000000000000000000" pitchFamily="2" charset="2"/>
              <a:buChar char="Ø"/>
            </a:pPr>
            <a:r>
              <a:rPr lang="en-US" b="1" u="sng" dirty="0">
                <a:solidFill>
                  <a:schemeClr val="bg1"/>
                </a:solidFill>
              </a:rPr>
              <a:t>Strange allegations:  </a:t>
            </a:r>
            <a:r>
              <a:rPr lang="en-US" b="1" dirty="0">
                <a:solidFill>
                  <a:schemeClr val="bg1"/>
                </a:solidFill>
              </a:rPr>
              <a:t>The gun had no blood or fingerprints on it.  The suicide note was written by a left-handed person.  </a:t>
            </a:r>
            <a:r>
              <a:rPr lang="en-US" b="1" dirty="0" err="1">
                <a:solidFill>
                  <a:schemeClr val="bg1"/>
                </a:solidFill>
              </a:rPr>
              <a:t>Rummel</a:t>
            </a:r>
            <a:r>
              <a:rPr lang="en-US" b="1" dirty="0">
                <a:solidFill>
                  <a:schemeClr val="bg1"/>
                </a:solidFill>
              </a:rPr>
              <a:t> was right-handed.  Reportedly the aroma of sodium pentothal was detected at the crime scene (Philip, 2018).    </a:t>
            </a:r>
          </a:p>
        </p:txBody>
      </p:sp>
    </p:spTree>
    <p:extLst>
      <p:ext uri="{BB962C8B-B14F-4D97-AF65-F5344CB8AC3E}">
        <p14:creationId xmlns:p14="http://schemas.microsoft.com/office/powerpoint/2010/main" val="41080022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Rectangle 29">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6A3B6D7-6D02-F342-9C9E-647C57E0BEF8}"/>
              </a:ext>
            </a:extLst>
          </p:cNvPr>
          <p:cNvSpPr/>
          <p:nvPr/>
        </p:nvSpPr>
        <p:spPr>
          <a:xfrm>
            <a:off x="3654011" y="942217"/>
            <a:ext cx="3543446" cy="655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3200" b="1" i="0" u="sng" kern="1200" dirty="0">
                <a:solidFill>
                  <a:schemeClr val="tx1"/>
                </a:solidFill>
                <a:latin typeface="+mj-lt"/>
                <a:ea typeface="+mj-ea"/>
                <a:cs typeface="+mj-cs"/>
              </a:rPr>
              <a:t>Why?  </a:t>
            </a:r>
          </a:p>
        </p:txBody>
      </p:sp>
      <p:sp>
        <p:nvSpPr>
          <p:cNvPr id="27" name="TextBox 26">
            <a:extLst>
              <a:ext uri="{FF2B5EF4-FFF2-40B4-BE49-F238E27FC236}">
                <a16:creationId xmlns:a16="http://schemas.microsoft.com/office/drawing/2014/main" id="{7A378B2E-CF82-BC48-BDE8-76159A2B53D3}"/>
              </a:ext>
            </a:extLst>
          </p:cNvPr>
          <p:cNvSpPr txBox="1"/>
          <p:nvPr/>
        </p:nvSpPr>
        <p:spPr>
          <a:xfrm>
            <a:off x="4699000" y="5933590"/>
            <a:ext cx="2794000" cy="338554"/>
          </a:xfrm>
          <a:prstGeom prst="rect">
            <a:avLst/>
          </a:prstGeom>
          <a:noFill/>
        </p:spPr>
        <p:txBody>
          <a:bodyPr wrap="square" rtlCol="0">
            <a:spAutoFit/>
          </a:bodyPr>
          <a:lstStyle/>
          <a:p>
            <a:r>
              <a:rPr lang="en-US" sz="1600" dirty="0"/>
              <a:t>(Source Fenster, 2008)  </a:t>
            </a:r>
          </a:p>
        </p:txBody>
      </p:sp>
      <p:sp>
        <p:nvSpPr>
          <p:cNvPr id="15" name="Rectangle 14">
            <a:extLst>
              <a:ext uri="{FF2B5EF4-FFF2-40B4-BE49-F238E27FC236}">
                <a16:creationId xmlns:a16="http://schemas.microsoft.com/office/drawing/2014/main" id="{629B4266-04D9-4A75-BA69-A7BC075FCF4B}"/>
              </a:ext>
            </a:extLst>
          </p:cNvPr>
          <p:cNvSpPr/>
          <p:nvPr/>
        </p:nvSpPr>
        <p:spPr>
          <a:xfrm>
            <a:off x="1398938" y="2118231"/>
            <a:ext cx="8831155" cy="3568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gn="ctr">
              <a:spcBef>
                <a:spcPct val="0"/>
              </a:spcBef>
              <a:spcAft>
                <a:spcPts val="600"/>
              </a:spcAft>
            </a:pPr>
            <a:r>
              <a:rPr lang="en-US" sz="2400" b="1" i="0" kern="1200" dirty="0">
                <a:solidFill>
                  <a:schemeClr val="tx1"/>
                </a:solidFill>
                <a:latin typeface="+mj-lt"/>
                <a:ea typeface="+mj-ea"/>
                <a:cs typeface="+mj-cs"/>
              </a:rPr>
              <a:t>When one really digs into the research, it truly is uncanny how many true journalists, so-called conspiracy theorists, independent researchers, paranormal explorers, rogue scientists, would-be whistleblowers and other “truthers” have suffered such an anomaly of misfortunes, strange/unexplained deaths or otherwise seemingly </a:t>
            </a:r>
          </a:p>
          <a:p>
            <a:pPr algn="ctr">
              <a:spcBef>
                <a:spcPct val="0"/>
              </a:spcBef>
              <a:spcAft>
                <a:spcPts val="600"/>
              </a:spcAft>
            </a:pPr>
            <a:r>
              <a:rPr lang="en-US" sz="2400" b="1" i="0" kern="1200" dirty="0">
                <a:solidFill>
                  <a:schemeClr val="tx1"/>
                </a:solidFill>
                <a:latin typeface="+mj-lt"/>
                <a:ea typeface="+mj-ea"/>
                <a:cs typeface="+mj-cs"/>
              </a:rPr>
              <a:t>vanished without a trace . . .  </a:t>
            </a:r>
          </a:p>
          <a:p>
            <a:pPr algn="ctr">
              <a:spcBef>
                <a:spcPct val="0"/>
              </a:spcBef>
              <a:spcAft>
                <a:spcPts val="600"/>
              </a:spcAft>
            </a:pPr>
            <a:endParaRPr lang="en-US" sz="2400" b="1" i="0" kern="1200" dirty="0">
              <a:solidFill>
                <a:schemeClr val="tx1"/>
              </a:solidFill>
              <a:latin typeface="+mj-lt"/>
              <a:ea typeface="+mj-ea"/>
              <a:cs typeface="+mj-cs"/>
            </a:endParaRPr>
          </a:p>
          <a:p>
            <a:pPr algn="ctr">
              <a:spcBef>
                <a:spcPct val="0"/>
              </a:spcBef>
              <a:spcAft>
                <a:spcPts val="600"/>
              </a:spcAft>
            </a:pPr>
            <a:r>
              <a:rPr lang="en-US" sz="2400" b="1" i="1" dirty="0">
                <a:solidFill>
                  <a:schemeClr val="tx1"/>
                </a:solidFill>
                <a:latin typeface="+mj-lt"/>
                <a:ea typeface="+mj-ea"/>
                <a:cs typeface="+mj-cs"/>
              </a:rPr>
              <a:t>Did they get too close to the truth? </a:t>
            </a:r>
          </a:p>
          <a:p>
            <a:pPr algn="ctr">
              <a:spcBef>
                <a:spcPct val="0"/>
              </a:spcBef>
              <a:spcAft>
                <a:spcPts val="600"/>
              </a:spcAft>
            </a:pPr>
            <a:endParaRPr lang="en-US" sz="2400" b="1" i="1" dirty="0">
              <a:solidFill>
                <a:schemeClr val="tx1"/>
              </a:solidFill>
              <a:latin typeface="+mj-lt"/>
              <a:ea typeface="+mj-ea"/>
              <a:cs typeface="+mj-cs"/>
            </a:endParaRPr>
          </a:p>
          <a:p>
            <a:pPr algn="ctr">
              <a:spcBef>
                <a:spcPct val="0"/>
              </a:spcBef>
              <a:spcAft>
                <a:spcPts val="600"/>
              </a:spcAft>
            </a:pPr>
            <a:r>
              <a:rPr lang="en-US" sz="2400" b="1" i="1" dirty="0">
                <a:solidFill>
                  <a:schemeClr val="tx1"/>
                </a:solidFill>
                <a:latin typeface="+mj-lt"/>
                <a:ea typeface="+mj-ea"/>
                <a:cs typeface="+mj-cs"/>
              </a:rPr>
              <a:t>Or did they just fall in with the wrong crowd?</a:t>
            </a:r>
          </a:p>
          <a:p>
            <a:pPr algn="ctr">
              <a:spcBef>
                <a:spcPct val="0"/>
              </a:spcBef>
              <a:spcAft>
                <a:spcPts val="600"/>
              </a:spcAft>
            </a:pPr>
            <a:endParaRPr lang="en-US" sz="2400" b="1" i="1" dirty="0">
              <a:solidFill>
                <a:schemeClr val="tx1"/>
              </a:solidFill>
              <a:latin typeface="+mj-lt"/>
              <a:ea typeface="+mj-ea"/>
              <a:cs typeface="+mj-cs"/>
            </a:endParaRPr>
          </a:p>
          <a:p>
            <a:pPr algn="ctr">
              <a:spcBef>
                <a:spcPct val="0"/>
              </a:spcBef>
              <a:spcAft>
                <a:spcPts val="600"/>
              </a:spcAft>
            </a:pPr>
            <a:r>
              <a:rPr lang="en-US" sz="2400" b="1" i="1" kern="1200" dirty="0">
                <a:solidFill>
                  <a:schemeClr val="tx1"/>
                </a:solidFill>
                <a:latin typeface="+mj-lt"/>
                <a:ea typeface="+mj-ea"/>
                <a:cs typeface="+mj-cs"/>
              </a:rPr>
              <a:t>Or (something we always have to consider) is it all just another </a:t>
            </a:r>
            <a:r>
              <a:rPr lang="en-US" sz="2400" b="1" i="1" kern="1200" dirty="0" err="1">
                <a:solidFill>
                  <a:schemeClr val="tx1"/>
                </a:solidFill>
                <a:latin typeface="+mj-lt"/>
                <a:ea typeface="+mj-ea"/>
                <a:cs typeface="+mj-cs"/>
              </a:rPr>
              <a:t>psy</a:t>
            </a:r>
            <a:r>
              <a:rPr lang="en-US" sz="2400" b="1" i="1" kern="1200" dirty="0">
                <a:solidFill>
                  <a:schemeClr val="tx1"/>
                </a:solidFill>
                <a:latin typeface="+mj-lt"/>
                <a:ea typeface="+mj-ea"/>
                <a:cs typeface="+mj-cs"/>
              </a:rPr>
              <a:t>-op?</a:t>
            </a:r>
          </a:p>
        </p:txBody>
      </p:sp>
    </p:spTree>
    <p:extLst>
      <p:ext uri="{BB962C8B-B14F-4D97-AF65-F5344CB8AC3E}">
        <p14:creationId xmlns:p14="http://schemas.microsoft.com/office/powerpoint/2010/main" val="391975079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Rectangle 1">
            <a:extLst>
              <a:ext uri="{FF2B5EF4-FFF2-40B4-BE49-F238E27FC236}">
                <a16:creationId xmlns:a16="http://schemas.microsoft.com/office/drawing/2014/main" id="{A81AE30E-897C-43C4-9964-01EE01A0F996}"/>
              </a:ext>
            </a:extLst>
          </p:cNvPr>
          <p:cNvSpPr/>
          <p:nvPr/>
        </p:nvSpPr>
        <p:spPr>
          <a:xfrm>
            <a:off x="1257299" y="657001"/>
            <a:ext cx="8761413" cy="706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ct val="0"/>
              </a:spcBef>
              <a:spcAft>
                <a:spcPts val="600"/>
              </a:spcAft>
            </a:pPr>
            <a:r>
              <a:rPr lang="en-US" sz="2000" b="1" u="sng" dirty="0">
                <a:solidFill>
                  <a:srgbClr val="FFFFFF"/>
                </a:solidFill>
                <a:latin typeface="+mj-lt"/>
                <a:ea typeface="+mj-ea"/>
                <a:cs typeface="+mj-cs"/>
              </a:rPr>
              <a:t>Jim Keith, conspiracy researcher and writer  (1949-1999)</a:t>
            </a:r>
          </a:p>
        </p:txBody>
      </p:sp>
      <p:sp>
        <p:nvSpPr>
          <p:cNvPr id="26" name="Rectangle 2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E559011-A18E-4ADD-B8BA-E351012957E2}"/>
              </a:ext>
            </a:extLst>
          </p:cNvPr>
          <p:cNvSpPr txBox="1"/>
          <p:nvPr/>
        </p:nvSpPr>
        <p:spPr>
          <a:xfrm>
            <a:off x="830659" y="1783848"/>
            <a:ext cx="3451307" cy="4247317"/>
          </a:xfrm>
          <a:prstGeom prst="rect">
            <a:avLst/>
          </a:prstGeom>
          <a:solidFill>
            <a:schemeClr val="accent2">
              <a:lumMod val="40000"/>
              <a:lumOff val="60000"/>
            </a:schemeClr>
          </a:solidFill>
        </p:spPr>
        <p:txBody>
          <a:bodyPr wrap="square" rtlCol="0">
            <a:spAutoFit/>
          </a:bodyPr>
          <a:lstStyle/>
          <a:p>
            <a:r>
              <a:rPr lang="en-US" b="1" u="sng" dirty="0"/>
              <a:t>Author</a:t>
            </a:r>
          </a:p>
          <a:p>
            <a:endParaRPr lang="en-US" b="1" u="sng" dirty="0"/>
          </a:p>
          <a:p>
            <a:pPr marL="285750" indent="-285750">
              <a:buFont typeface="Wingdings" panose="05000000000000000000" pitchFamily="2" charset="2"/>
              <a:buChar char="q"/>
            </a:pPr>
            <a:r>
              <a:rPr lang="en-US" b="1" i="1" dirty="0"/>
              <a:t>Black Helicopters over America</a:t>
            </a:r>
          </a:p>
          <a:p>
            <a:endParaRPr lang="en-US" dirty="0"/>
          </a:p>
          <a:p>
            <a:pPr marL="285750" indent="-285750">
              <a:buFont typeface="Wingdings" panose="05000000000000000000" pitchFamily="2" charset="2"/>
              <a:buChar char="q"/>
            </a:pPr>
            <a:r>
              <a:rPr lang="en-US" b="1" i="1" dirty="0"/>
              <a:t>The Octopus</a:t>
            </a:r>
          </a:p>
          <a:p>
            <a:endParaRPr lang="en-US" dirty="0"/>
          </a:p>
          <a:p>
            <a:pPr marL="285750" indent="-285750">
              <a:buFont typeface="Wingdings" panose="05000000000000000000" pitchFamily="2" charset="2"/>
              <a:buChar char="q"/>
            </a:pPr>
            <a:r>
              <a:rPr lang="en-US" b="1" i="1" dirty="0"/>
              <a:t>Mind Control/World Control  </a:t>
            </a:r>
          </a:p>
          <a:p>
            <a:pPr marL="285750" indent="-285750">
              <a:buFont typeface="Wingdings" panose="05000000000000000000" pitchFamily="2" charset="2"/>
              <a:buChar char="q"/>
            </a:pPr>
            <a:r>
              <a:rPr lang="en-US" b="1" i="1" dirty="0"/>
              <a:t>Saucers of the Illuminati</a:t>
            </a:r>
          </a:p>
          <a:p>
            <a:r>
              <a:rPr lang="en-US" b="1" dirty="0"/>
              <a:t>(written under the pseudonym, Jay Katz)</a:t>
            </a:r>
          </a:p>
          <a:p>
            <a:endParaRPr lang="en-US" dirty="0"/>
          </a:p>
          <a:p>
            <a:r>
              <a:rPr lang="en-US" dirty="0"/>
              <a:t>--</a:t>
            </a:r>
            <a:r>
              <a:rPr lang="en-US" b="1" i="1" dirty="0"/>
              <a:t>The Octopus </a:t>
            </a:r>
            <a:r>
              <a:rPr lang="en-US" b="1" dirty="0"/>
              <a:t>co-written with Kenn Thomas</a:t>
            </a:r>
          </a:p>
        </p:txBody>
      </p:sp>
      <p:sp>
        <p:nvSpPr>
          <p:cNvPr id="21" name="TextBox 20">
            <a:extLst>
              <a:ext uri="{FF2B5EF4-FFF2-40B4-BE49-F238E27FC236}">
                <a16:creationId xmlns:a16="http://schemas.microsoft.com/office/drawing/2014/main" id="{3C5023C7-C2B0-4DCD-8479-AD5928073E13}"/>
              </a:ext>
            </a:extLst>
          </p:cNvPr>
          <p:cNvSpPr txBox="1"/>
          <p:nvPr/>
        </p:nvSpPr>
        <p:spPr>
          <a:xfrm>
            <a:off x="5545742" y="2003045"/>
            <a:ext cx="5527758" cy="4062651"/>
          </a:xfrm>
          <a:prstGeom prst="rect">
            <a:avLst/>
          </a:prstGeom>
          <a:solidFill>
            <a:schemeClr val="accent2">
              <a:lumMod val="40000"/>
              <a:lumOff val="60000"/>
            </a:schemeClr>
          </a:solidFill>
        </p:spPr>
        <p:txBody>
          <a:bodyPr wrap="square" rtlCol="0">
            <a:spAutoFit/>
          </a:bodyPr>
          <a:lstStyle/>
          <a:p>
            <a:pPr marL="285750" indent="-285750">
              <a:buFont typeface="Wingdings" panose="05000000000000000000" pitchFamily="2" charset="2"/>
              <a:buChar char="§"/>
            </a:pPr>
            <a:r>
              <a:rPr lang="en-US" sz="2000" b="1" dirty="0"/>
              <a:t>After breaking his leg falling off a stage at Burning Man, Keith died of a blood clot in the ICU at the Washoe hospital shortly after surgery.</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0" i="0" dirty="0">
                <a:effectLst/>
                <a:latin typeface="Poppins" panose="020B0502040204020203" pitchFamily="2" charset="0"/>
              </a:rPr>
              <a:t>Reportedly, just before his death he had told several people “I have this feeling that if they put me under I’m not coming back.” (Philips, 2018). </a:t>
            </a:r>
          </a:p>
          <a:p>
            <a:pPr marL="285750" indent="-285750">
              <a:buFont typeface="Wingdings" panose="05000000000000000000" pitchFamily="2" charset="2"/>
              <a:buChar char="§"/>
            </a:pPr>
            <a:endParaRPr lang="en-US" sz="2000" dirty="0">
              <a:latin typeface="Poppins" panose="020B0502040204020203" pitchFamily="2" charset="0"/>
            </a:endParaRPr>
          </a:p>
          <a:p>
            <a:pPr marL="285750" indent="-285750">
              <a:buFont typeface="Wingdings" panose="05000000000000000000" pitchFamily="2" charset="2"/>
              <a:buChar char="§"/>
            </a:pPr>
            <a:r>
              <a:rPr lang="en-US" sz="2000" b="0" i="0" dirty="0">
                <a:effectLst/>
                <a:latin typeface="Poppins" panose="020B0502040204020203" pitchFamily="2" charset="0"/>
              </a:rPr>
              <a:t>Oddly, the coroner’s report listed “blunt force trauma” as the cause of death. </a:t>
            </a:r>
            <a:endParaRPr lang="en-US" dirty="0"/>
          </a:p>
          <a:p>
            <a:endParaRPr lang="en-US" dirty="0"/>
          </a:p>
        </p:txBody>
      </p:sp>
    </p:spTree>
    <p:extLst>
      <p:ext uri="{BB962C8B-B14F-4D97-AF65-F5344CB8AC3E}">
        <p14:creationId xmlns:p14="http://schemas.microsoft.com/office/powerpoint/2010/main" val="312668999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6" name="Rectangle 2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E559011-A18E-4ADD-B8BA-E351012957E2}"/>
              </a:ext>
            </a:extLst>
          </p:cNvPr>
          <p:cNvSpPr txBox="1"/>
          <p:nvPr/>
        </p:nvSpPr>
        <p:spPr>
          <a:xfrm>
            <a:off x="4207102" y="1214735"/>
            <a:ext cx="3176294" cy="461665"/>
          </a:xfrm>
          <a:prstGeom prst="rect">
            <a:avLst/>
          </a:prstGeom>
          <a:solidFill>
            <a:schemeClr val="accent2">
              <a:lumMod val="40000"/>
              <a:lumOff val="60000"/>
            </a:schemeClr>
          </a:solidFill>
        </p:spPr>
        <p:txBody>
          <a:bodyPr wrap="square" rtlCol="0">
            <a:spAutoFit/>
          </a:bodyPr>
          <a:lstStyle/>
          <a:p>
            <a:pPr algn="ctr"/>
            <a:r>
              <a:rPr lang="en-US" sz="2400" b="1" u="sng" dirty="0"/>
              <a:t>The Octopus</a:t>
            </a:r>
          </a:p>
        </p:txBody>
      </p:sp>
      <p:sp>
        <p:nvSpPr>
          <p:cNvPr id="21" name="TextBox 20">
            <a:extLst>
              <a:ext uri="{FF2B5EF4-FFF2-40B4-BE49-F238E27FC236}">
                <a16:creationId xmlns:a16="http://schemas.microsoft.com/office/drawing/2014/main" id="{3C5023C7-C2B0-4DCD-8479-AD5928073E13}"/>
              </a:ext>
            </a:extLst>
          </p:cNvPr>
          <p:cNvSpPr txBox="1"/>
          <p:nvPr/>
        </p:nvSpPr>
        <p:spPr>
          <a:xfrm>
            <a:off x="1290775" y="3208863"/>
            <a:ext cx="9464530" cy="2585323"/>
          </a:xfrm>
          <a:prstGeom prst="rect">
            <a:avLst/>
          </a:prstGeom>
          <a:solidFill>
            <a:schemeClr val="accent2">
              <a:lumMod val="40000"/>
              <a:lumOff val="60000"/>
            </a:schemeClr>
          </a:solidFill>
        </p:spPr>
        <p:txBody>
          <a:bodyPr wrap="square" rtlCol="0">
            <a:spAutoFit/>
          </a:bodyPr>
          <a:lstStyle/>
          <a:p>
            <a:r>
              <a:rPr lang="en-US" sz="2400" b="1" i="0" dirty="0">
                <a:solidFill>
                  <a:schemeClr val="bg1"/>
                </a:solidFill>
                <a:effectLst/>
                <a:latin typeface="Arial" panose="020B0604020202020204" pitchFamily="34" charset="0"/>
              </a:rPr>
              <a:t>This book details </a:t>
            </a:r>
            <a:r>
              <a:rPr lang="en-US" sz="2400" b="1" i="0" strike="noStrike" dirty="0">
                <a:solidFill>
                  <a:schemeClr val="bg1"/>
                </a:solidFill>
                <a:effectLst/>
                <a:latin typeface="Arial" panose="020B0604020202020204" pitchFamily="34" charset="0"/>
                <a:hlinkClick r:id="rId4" tooltip="Conspiracy theory">
                  <a:extLst>
                    <a:ext uri="{A12FA001-AC4F-418D-AE19-62706E023703}">
                      <ahyp:hlinkClr xmlns:ahyp="http://schemas.microsoft.com/office/drawing/2018/hyperlinkcolor" val="tx"/>
                    </a:ext>
                  </a:extLst>
                </a:hlinkClick>
              </a:rPr>
              <a:t>conspiracy theories</a:t>
            </a:r>
            <a:r>
              <a:rPr lang="en-US" sz="2400" b="1" i="0" dirty="0">
                <a:solidFill>
                  <a:schemeClr val="bg1"/>
                </a:solidFill>
                <a:effectLst/>
                <a:latin typeface="Arial" panose="020B0604020202020204" pitchFamily="34" charset="0"/>
              </a:rPr>
              <a:t> around the death of reporter Danny </a:t>
            </a:r>
            <a:r>
              <a:rPr lang="en-US" sz="2400" b="1" i="0" dirty="0" err="1">
                <a:solidFill>
                  <a:schemeClr val="bg1"/>
                </a:solidFill>
                <a:effectLst/>
                <a:latin typeface="Arial" panose="020B0604020202020204" pitchFamily="34" charset="0"/>
              </a:rPr>
              <a:t>Casolaro</a:t>
            </a:r>
            <a:r>
              <a:rPr lang="en-US" sz="2400" b="1" i="0" dirty="0">
                <a:solidFill>
                  <a:schemeClr val="bg1"/>
                </a:solidFill>
                <a:effectLst/>
                <a:latin typeface="Arial" panose="020B0604020202020204" pitchFamily="34" charset="0"/>
              </a:rPr>
              <a:t> and NSA employee Alan </a:t>
            </a:r>
            <a:r>
              <a:rPr lang="en-US" sz="2400" b="1" i="0" dirty="0" err="1">
                <a:solidFill>
                  <a:schemeClr val="bg1"/>
                </a:solidFill>
                <a:effectLst/>
                <a:latin typeface="Arial" panose="020B0604020202020204" pitchFamily="34" charset="0"/>
              </a:rPr>
              <a:t>Standorf</a:t>
            </a:r>
            <a:r>
              <a:rPr lang="en-US" sz="2400" b="1" i="0" dirty="0">
                <a:solidFill>
                  <a:schemeClr val="bg1"/>
                </a:solidFill>
                <a:effectLst/>
                <a:latin typeface="Arial" panose="020B0604020202020204" pitchFamily="34" charset="0"/>
              </a:rPr>
              <a:t>. </a:t>
            </a:r>
          </a:p>
          <a:p>
            <a:endParaRPr lang="en-US" sz="2400" b="1" i="0" dirty="0">
              <a:solidFill>
                <a:schemeClr val="bg1"/>
              </a:solidFill>
              <a:effectLst/>
              <a:latin typeface="Arial" panose="020B0604020202020204" pitchFamily="34" charset="0"/>
            </a:endParaRPr>
          </a:p>
          <a:p>
            <a:r>
              <a:rPr lang="en-US" sz="2400" b="1" i="0" dirty="0">
                <a:solidFill>
                  <a:schemeClr val="bg1"/>
                </a:solidFill>
                <a:effectLst/>
                <a:latin typeface="Arial" panose="020B0604020202020204" pitchFamily="34" charset="0"/>
              </a:rPr>
              <a:t>The book is based on the notes of Danny </a:t>
            </a:r>
            <a:r>
              <a:rPr lang="en-US" sz="2400" b="1" i="0" dirty="0" err="1">
                <a:solidFill>
                  <a:schemeClr val="bg1"/>
                </a:solidFill>
                <a:effectLst/>
                <a:latin typeface="Arial" panose="020B0604020202020204" pitchFamily="34" charset="0"/>
              </a:rPr>
              <a:t>Casolaro</a:t>
            </a:r>
            <a:r>
              <a:rPr lang="en-US" sz="2400" b="1" i="0" dirty="0">
                <a:solidFill>
                  <a:schemeClr val="bg1"/>
                </a:solidFill>
                <a:effectLst/>
                <a:latin typeface="Arial" panose="020B0604020202020204" pitchFamily="34" charset="0"/>
              </a:rPr>
              <a:t>, who reportedly killed himself, although Keith and Thomas examine the case for foul play in their book.</a:t>
            </a:r>
            <a:endParaRPr lang="en-US" dirty="0">
              <a:solidFill>
                <a:schemeClr val="bg1"/>
              </a:solidFill>
              <a:latin typeface="Arial" panose="020B0604020202020204" pitchFamily="34" charset="0"/>
            </a:endParaRPr>
          </a:p>
          <a:p>
            <a:endParaRPr lang="en-US" dirty="0">
              <a:solidFill>
                <a:schemeClr val="bg1"/>
              </a:solidFill>
            </a:endParaRPr>
          </a:p>
        </p:txBody>
      </p:sp>
      <p:pic>
        <p:nvPicPr>
          <p:cNvPr id="2050" name="Picture 2">
            <a:extLst>
              <a:ext uri="{FF2B5EF4-FFF2-40B4-BE49-F238E27FC236}">
                <a16:creationId xmlns:a16="http://schemas.microsoft.com/office/drawing/2014/main" id="{D701C768-24D4-40D6-94DA-FC6C45FE2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568" y="647710"/>
            <a:ext cx="1677819" cy="175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8254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DAE723-6ED5-4727-9284-5BE937B8184C}"/>
              </a:ext>
            </a:extLst>
          </p:cNvPr>
          <p:cNvSpPr txBox="1"/>
          <p:nvPr/>
        </p:nvSpPr>
        <p:spPr>
          <a:xfrm>
            <a:off x="3574473" y="775855"/>
            <a:ext cx="5649914" cy="461665"/>
          </a:xfrm>
          <a:prstGeom prst="rect">
            <a:avLst/>
          </a:prstGeom>
          <a:noFill/>
        </p:spPr>
        <p:txBody>
          <a:bodyPr wrap="square" rtlCol="0">
            <a:spAutoFit/>
          </a:bodyPr>
          <a:lstStyle/>
          <a:p>
            <a:r>
              <a:rPr lang="en-US" sz="2400" b="1" u="sng" dirty="0">
                <a:solidFill>
                  <a:schemeClr val="accent5">
                    <a:lumMod val="75000"/>
                  </a:schemeClr>
                </a:solidFill>
              </a:rPr>
              <a:t>Danny </a:t>
            </a:r>
            <a:r>
              <a:rPr lang="en-US" sz="2400" b="1" u="sng" dirty="0" err="1">
                <a:solidFill>
                  <a:schemeClr val="accent5">
                    <a:lumMod val="75000"/>
                  </a:schemeClr>
                </a:solidFill>
              </a:rPr>
              <a:t>Casolaro</a:t>
            </a:r>
            <a:r>
              <a:rPr lang="en-US" sz="2400" b="1" u="sng" dirty="0">
                <a:solidFill>
                  <a:schemeClr val="accent5">
                    <a:lumMod val="75000"/>
                  </a:schemeClr>
                </a:solidFill>
              </a:rPr>
              <a:t>, freelance reporter</a:t>
            </a:r>
          </a:p>
        </p:txBody>
      </p:sp>
      <p:pic>
        <p:nvPicPr>
          <p:cNvPr id="16386" name="Picture 2">
            <a:extLst>
              <a:ext uri="{FF2B5EF4-FFF2-40B4-BE49-F238E27FC236}">
                <a16:creationId xmlns:a16="http://schemas.microsoft.com/office/drawing/2014/main" id="{B2CA37CA-0148-4703-9A0C-6568FFC4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56" y="599501"/>
            <a:ext cx="1865017" cy="1924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68A86A-54CB-45C4-951B-27AA4634DC56}"/>
              </a:ext>
            </a:extLst>
          </p:cNvPr>
          <p:cNvSpPr txBox="1"/>
          <p:nvPr/>
        </p:nvSpPr>
        <p:spPr>
          <a:xfrm>
            <a:off x="2652765" y="1779687"/>
            <a:ext cx="8732018" cy="5078313"/>
          </a:xfrm>
          <a:prstGeom prst="rect">
            <a:avLst/>
          </a:prstGeom>
          <a:noFill/>
        </p:spPr>
        <p:txBody>
          <a:bodyPr wrap="square" rtlCol="0">
            <a:spAutoFit/>
          </a:bodyPr>
          <a:lstStyle/>
          <a:p>
            <a:pPr marL="285750" indent="-285750">
              <a:buFont typeface="Wingdings" panose="05000000000000000000" pitchFamily="2" charset="2"/>
              <a:buChar char="Ø"/>
            </a:pPr>
            <a:r>
              <a:rPr lang="en-US" b="1" dirty="0"/>
              <a:t>At the age of 44, Danny was found deceased in a motel bathtub near Martinsburg, West Virginia.   Both his wrists had been slashed and a suicide note lay near the body.  Several of his fingertips were missing.      </a:t>
            </a:r>
          </a:p>
          <a:p>
            <a:endParaRPr lang="en-US" b="1" dirty="0"/>
          </a:p>
          <a:p>
            <a:pPr marL="285750" indent="-285750">
              <a:buFont typeface="Wingdings" panose="05000000000000000000" pitchFamily="2" charset="2"/>
              <a:buChar char="Ø"/>
            </a:pPr>
            <a:r>
              <a:rPr lang="en-US" b="1" dirty="0"/>
              <a:t>Hundreds of notes and documents relating to an investigation he had been working on strangely disappeared.</a:t>
            </a:r>
          </a:p>
          <a:p>
            <a:endParaRPr lang="en-US" b="1" dirty="0"/>
          </a:p>
          <a:p>
            <a:pPr marL="285750" indent="-285750">
              <a:buFont typeface="Wingdings" panose="05000000000000000000" pitchFamily="2" charset="2"/>
              <a:buChar char="Ø"/>
            </a:pPr>
            <a:r>
              <a:rPr lang="en-US" b="1" dirty="0"/>
              <a:t>Reportedly days before his death, Danny told several people that he was close to a break in a big case involving Justice Department corruption, a D.C. company called </a:t>
            </a:r>
            <a:r>
              <a:rPr lang="en-US" b="1" dirty="0" err="1"/>
              <a:t>Inslaw</a:t>
            </a:r>
            <a:r>
              <a:rPr lang="en-US" b="1" dirty="0"/>
              <a:t>, and (wait for it) the CIA, FBI, NSA and NSC.  The case allegedly surrounded a surveillance software program called PROMIS which promised revolutionary new information management for law enforcement agencies (Thomas and Keith, 1996).   </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a:t>Prior to his death, Danny reported he had received numerous death  threats.  (Thomas and Keith, 1996).   He was planning on visiting a sensitive facility connected to CIA clandestine operations and “The Octopus.”  (Flatley, 2021) </a:t>
            </a:r>
          </a:p>
        </p:txBody>
      </p:sp>
      <p:sp>
        <p:nvSpPr>
          <p:cNvPr id="4" name="TextBox 3">
            <a:extLst>
              <a:ext uri="{FF2B5EF4-FFF2-40B4-BE49-F238E27FC236}">
                <a16:creationId xmlns:a16="http://schemas.microsoft.com/office/drawing/2014/main" id="{9F3E49AD-F5B0-425B-BB65-45A1FA0B255C}"/>
              </a:ext>
            </a:extLst>
          </p:cNvPr>
          <p:cNvSpPr txBox="1"/>
          <p:nvPr/>
        </p:nvSpPr>
        <p:spPr>
          <a:xfrm>
            <a:off x="291402" y="3295859"/>
            <a:ext cx="1286189" cy="923330"/>
          </a:xfrm>
          <a:prstGeom prst="rect">
            <a:avLst/>
          </a:prstGeom>
          <a:noFill/>
        </p:spPr>
        <p:txBody>
          <a:bodyPr wrap="square" rtlCol="0">
            <a:spAutoFit/>
          </a:bodyPr>
          <a:lstStyle/>
          <a:p>
            <a:r>
              <a:rPr lang="en-US" dirty="0"/>
              <a:t>,</a:t>
            </a:r>
          </a:p>
          <a:p>
            <a:endParaRPr lang="en-US" dirty="0"/>
          </a:p>
          <a:p>
            <a:endParaRPr lang="en-US" dirty="0"/>
          </a:p>
        </p:txBody>
      </p:sp>
    </p:spTree>
    <p:extLst>
      <p:ext uri="{BB962C8B-B14F-4D97-AF65-F5344CB8AC3E}">
        <p14:creationId xmlns:p14="http://schemas.microsoft.com/office/powerpoint/2010/main" val="295468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Rectangle 1">
            <a:extLst>
              <a:ext uri="{FF2B5EF4-FFF2-40B4-BE49-F238E27FC236}">
                <a16:creationId xmlns:a16="http://schemas.microsoft.com/office/drawing/2014/main" id="{A81AE30E-897C-43C4-9964-01EE01A0F996}"/>
              </a:ext>
            </a:extLst>
          </p:cNvPr>
          <p:cNvSpPr/>
          <p:nvPr/>
        </p:nvSpPr>
        <p:spPr>
          <a:xfrm>
            <a:off x="1257299" y="657001"/>
            <a:ext cx="8761413" cy="706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ct val="0"/>
              </a:spcBef>
              <a:spcAft>
                <a:spcPts val="600"/>
              </a:spcAft>
            </a:pPr>
            <a:r>
              <a:rPr lang="en-US" sz="2000" b="1" u="sng" dirty="0">
                <a:solidFill>
                  <a:srgbClr val="FFFFFF"/>
                </a:solidFill>
                <a:latin typeface="+mj-lt"/>
                <a:ea typeface="+mj-ea"/>
                <a:cs typeface="+mj-cs"/>
              </a:rPr>
              <a:t>    Ron Bonds, writer/publisher</a:t>
            </a:r>
          </a:p>
        </p:txBody>
      </p:sp>
      <p:sp>
        <p:nvSpPr>
          <p:cNvPr id="26" name="Rectangle 25">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0A7FD2D0-4466-4980-A249-CA2C71919314}"/>
              </a:ext>
            </a:extLst>
          </p:cNvPr>
          <p:cNvSpPr/>
          <p:nvPr/>
        </p:nvSpPr>
        <p:spPr>
          <a:xfrm>
            <a:off x="1750293" y="2094690"/>
            <a:ext cx="8761413" cy="386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p>
            <a:pPr marL="342900" indent="-342900">
              <a:spcBef>
                <a:spcPct val="0"/>
              </a:spcBef>
              <a:spcAft>
                <a:spcPts val="600"/>
              </a:spcAft>
              <a:buFont typeface="Wingdings" panose="05000000000000000000" pitchFamily="2" charset="2"/>
              <a:buChar char="§"/>
            </a:pPr>
            <a:endParaRPr lang="en-US" sz="3400" b="1" dirty="0">
              <a:solidFill>
                <a:srgbClr val="FFFFFF"/>
              </a:solidFill>
              <a:latin typeface="+mj-lt"/>
              <a:ea typeface="+mj-ea"/>
              <a:cs typeface="+mj-cs"/>
            </a:endParaRPr>
          </a:p>
          <a:p>
            <a:pPr marL="342900" indent="-342900">
              <a:spcBef>
                <a:spcPct val="0"/>
              </a:spcBef>
              <a:spcAft>
                <a:spcPts val="600"/>
              </a:spcAft>
              <a:buFont typeface="Wingdings" panose="05000000000000000000" pitchFamily="2" charset="2"/>
              <a:buChar char="§"/>
            </a:pPr>
            <a:r>
              <a:rPr lang="en-US" sz="3400" b="1" dirty="0">
                <a:solidFill>
                  <a:srgbClr val="FFFFFF"/>
                </a:solidFill>
                <a:latin typeface="+mj-lt"/>
                <a:ea typeface="+mj-ea"/>
                <a:cs typeface="+mj-cs"/>
              </a:rPr>
              <a:t>In April, 2001, Bonds, who had published much of Jim Keith’s work, would die mysteriously from internal bleeding reportedly due to contaminated beef after having dinner in an Atlanta Mexican restaurant.  </a:t>
            </a:r>
          </a:p>
          <a:p>
            <a:pPr>
              <a:spcBef>
                <a:spcPct val="0"/>
              </a:spcBef>
              <a:spcAft>
                <a:spcPts val="600"/>
              </a:spcAft>
            </a:pPr>
            <a:endParaRPr lang="en-US" sz="3400" b="1" dirty="0">
              <a:solidFill>
                <a:srgbClr val="FFFFFF"/>
              </a:solidFill>
              <a:latin typeface="+mj-lt"/>
              <a:ea typeface="+mj-ea"/>
              <a:cs typeface="+mj-cs"/>
            </a:endParaRPr>
          </a:p>
          <a:p>
            <a:pPr marL="342900" indent="-342900">
              <a:spcBef>
                <a:spcPct val="0"/>
              </a:spcBef>
              <a:spcAft>
                <a:spcPts val="600"/>
              </a:spcAft>
              <a:buFont typeface="Arial" panose="020B0604020202020204" pitchFamily="34" charset="0"/>
              <a:buChar char="•"/>
            </a:pPr>
            <a:r>
              <a:rPr lang="en-US" sz="3400" b="1" dirty="0">
                <a:solidFill>
                  <a:srgbClr val="FFFFFF"/>
                </a:solidFill>
                <a:latin typeface="+mj-lt"/>
                <a:ea typeface="+mj-ea"/>
                <a:cs typeface="+mj-cs"/>
              </a:rPr>
              <a:t>No other individuals who ate at the restaurant that day reported any problems.</a:t>
            </a:r>
          </a:p>
          <a:p>
            <a:pPr>
              <a:spcBef>
                <a:spcPct val="0"/>
              </a:spcBef>
              <a:spcAft>
                <a:spcPts val="600"/>
              </a:spcAft>
            </a:pPr>
            <a:r>
              <a:rPr lang="en-US" sz="3400" b="1" dirty="0">
                <a:solidFill>
                  <a:srgbClr val="FFFFFF"/>
                </a:solidFill>
                <a:latin typeface="+mj-lt"/>
                <a:ea typeface="+mj-ea"/>
                <a:cs typeface="+mj-cs"/>
              </a:rPr>
              <a:t>   </a:t>
            </a:r>
          </a:p>
          <a:p>
            <a:pPr marL="342900" indent="-342900">
              <a:spcBef>
                <a:spcPct val="0"/>
              </a:spcBef>
              <a:spcAft>
                <a:spcPts val="600"/>
              </a:spcAft>
              <a:buFont typeface="Arial" panose="020B0604020202020204" pitchFamily="34" charset="0"/>
              <a:buChar char="•"/>
            </a:pPr>
            <a:r>
              <a:rPr lang="en-US" sz="3400" b="1" dirty="0">
                <a:solidFill>
                  <a:srgbClr val="FFFFFF"/>
                </a:solidFill>
                <a:latin typeface="+mj-lt"/>
                <a:ea typeface="+mj-ea"/>
                <a:cs typeface="+mj-cs"/>
              </a:rPr>
              <a:t>Bonds was the first person to die from food poisoning in Fulton County in several decades (Philips, 2018).   </a:t>
            </a:r>
          </a:p>
          <a:p>
            <a:pPr>
              <a:spcBef>
                <a:spcPct val="0"/>
              </a:spcBef>
              <a:spcAft>
                <a:spcPts val="600"/>
              </a:spcAft>
            </a:pPr>
            <a:endParaRPr lang="en-US" sz="2000" b="1" dirty="0">
              <a:solidFill>
                <a:srgbClr val="FFFFFF"/>
              </a:solidFill>
              <a:latin typeface="+mj-lt"/>
              <a:ea typeface="+mj-ea"/>
              <a:cs typeface="+mj-cs"/>
            </a:endParaRPr>
          </a:p>
          <a:p>
            <a:pPr>
              <a:spcBef>
                <a:spcPct val="0"/>
              </a:spcBef>
              <a:spcAft>
                <a:spcPts val="600"/>
              </a:spcAft>
            </a:pPr>
            <a:r>
              <a:rPr lang="en-US" sz="2000" b="1" dirty="0">
                <a:solidFill>
                  <a:srgbClr val="FFFFFF"/>
                </a:solidFill>
                <a:latin typeface="+mj-lt"/>
                <a:ea typeface="+mj-ea"/>
                <a:cs typeface="+mj-cs"/>
              </a:rPr>
              <a:t> </a:t>
            </a:r>
          </a:p>
        </p:txBody>
      </p:sp>
    </p:spTree>
    <p:extLst>
      <p:ext uri="{BB962C8B-B14F-4D97-AF65-F5344CB8AC3E}">
        <p14:creationId xmlns:p14="http://schemas.microsoft.com/office/powerpoint/2010/main" val="27687068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53FCD9-3809-4336-8A69-FC72EE8C5295}"/>
              </a:ext>
            </a:extLst>
          </p:cNvPr>
          <p:cNvSpPr txBox="1"/>
          <p:nvPr/>
        </p:nvSpPr>
        <p:spPr>
          <a:xfrm>
            <a:off x="1939635" y="831273"/>
            <a:ext cx="7024255" cy="400110"/>
          </a:xfrm>
          <a:prstGeom prst="rect">
            <a:avLst/>
          </a:prstGeom>
          <a:noFill/>
        </p:spPr>
        <p:txBody>
          <a:bodyPr wrap="square" rtlCol="0">
            <a:spAutoFit/>
          </a:bodyPr>
          <a:lstStyle/>
          <a:p>
            <a:r>
              <a:rPr lang="en-US" sz="2000" b="1" u="sng" dirty="0">
                <a:solidFill>
                  <a:schemeClr val="accent6">
                    <a:lumMod val="75000"/>
                  </a:schemeClr>
                </a:solidFill>
              </a:rPr>
              <a:t>Ann Livingston, author and UFO investigator </a:t>
            </a:r>
          </a:p>
        </p:txBody>
      </p:sp>
      <p:sp>
        <p:nvSpPr>
          <p:cNvPr id="3" name="TextBox 2">
            <a:extLst>
              <a:ext uri="{FF2B5EF4-FFF2-40B4-BE49-F238E27FC236}">
                <a16:creationId xmlns:a16="http://schemas.microsoft.com/office/drawing/2014/main" id="{C6D0877E-4762-431E-BABD-8025D5B871F6}"/>
              </a:ext>
            </a:extLst>
          </p:cNvPr>
          <p:cNvSpPr txBox="1"/>
          <p:nvPr/>
        </p:nvSpPr>
        <p:spPr>
          <a:xfrm>
            <a:off x="1409051" y="1657826"/>
            <a:ext cx="8337850" cy="4708981"/>
          </a:xfrm>
          <a:prstGeom prst="rect">
            <a:avLst/>
          </a:prstGeom>
          <a:solidFill>
            <a:schemeClr val="accent6">
              <a:lumMod val="75000"/>
            </a:schemeClr>
          </a:solidFill>
        </p:spPr>
        <p:txBody>
          <a:bodyPr wrap="square" rtlCol="0">
            <a:spAutoFit/>
          </a:bodyPr>
          <a:lstStyle/>
          <a:p>
            <a:pPr marL="285750" indent="-285750">
              <a:buFont typeface="Wingdings" panose="05000000000000000000" pitchFamily="2" charset="2"/>
              <a:buChar char="q"/>
            </a:pPr>
            <a:r>
              <a:rPr lang="en-US" sz="2400" dirty="0">
                <a:solidFill>
                  <a:schemeClr val="bg1"/>
                </a:solidFill>
              </a:rPr>
              <a:t>Accountant and part-time investigator for </a:t>
            </a:r>
            <a:r>
              <a:rPr lang="en-US" sz="2400" dirty="0" err="1">
                <a:solidFill>
                  <a:schemeClr val="bg1"/>
                </a:solidFill>
              </a:rPr>
              <a:t>Mufon</a:t>
            </a:r>
            <a:endParaRPr lang="en-US" sz="2400" dirty="0">
              <a:solidFill>
                <a:schemeClr val="bg1"/>
              </a:solidFill>
            </a:endParaRP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Author of Electronic Harassment and Alien Abductions</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Died of an aggressive form of ovarian cancer, 1994 (Philips, 2018).    </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b="0" i="0" dirty="0">
                <a:solidFill>
                  <a:schemeClr val="bg1"/>
                </a:solidFill>
                <a:effectLst/>
                <a:latin typeface="ProximaNova"/>
              </a:rPr>
              <a:t> Rather spookily,  years earlier she claimed to have been harassed by ghoulish faceless, pale, and sinister Men in Black (</a:t>
            </a:r>
            <a:r>
              <a:rPr lang="en-US" sz="2400" b="0" i="0" dirty="0" err="1">
                <a:solidFill>
                  <a:schemeClr val="bg1"/>
                </a:solidFill>
                <a:effectLst/>
                <a:latin typeface="ProximaNova"/>
              </a:rPr>
              <a:t>Swancer</a:t>
            </a:r>
            <a:r>
              <a:rPr lang="en-US" sz="2400" b="0" i="0" dirty="0">
                <a:solidFill>
                  <a:schemeClr val="bg1"/>
                </a:solidFill>
                <a:effectLst/>
                <a:latin typeface="ProximaNova"/>
              </a:rPr>
              <a:t>, 2020).  </a:t>
            </a:r>
            <a:endParaRPr lang="en-US" sz="2400" dirty="0">
              <a:solidFill>
                <a:schemeClr val="bg1"/>
              </a:solidFill>
            </a:endParaRPr>
          </a:p>
          <a:p>
            <a:pPr marL="285750" indent="-285750">
              <a:buFont typeface="Wingdings" panose="05000000000000000000" pitchFamily="2" charset="2"/>
              <a:buChar char="q"/>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77879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74EF-3BB8-4742-A4F5-C86B2B2DB528}"/>
              </a:ext>
            </a:extLst>
          </p:cNvPr>
          <p:cNvSpPr>
            <a:spLocks noGrp="1"/>
          </p:cNvSpPr>
          <p:nvPr>
            <p:ph type="ctrTitle"/>
          </p:nvPr>
        </p:nvSpPr>
        <p:spPr>
          <a:xfrm>
            <a:off x="1404337" y="596902"/>
            <a:ext cx="8825658" cy="1081936"/>
          </a:xfrm>
        </p:spPr>
        <p:txBody>
          <a:bodyPr/>
          <a:lstStyle/>
          <a:p>
            <a:r>
              <a:rPr lang="en-US" sz="2400" b="1" u="sng" dirty="0"/>
              <a:t>Ron Johnson, </a:t>
            </a:r>
            <a:r>
              <a:rPr lang="en-US" sz="2400" b="1" u="sng" dirty="0" err="1"/>
              <a:t>Mufon</a:t>
            </a:r>
            <a:r>
              <a:rPr lang="en-US" sz="2400" b="1" u="sng" dirty="0"/>
              <a:t> Deputy Director of Investigations</a:t>
            </a:r>
          </a:p>
        </p:txBody>
      </p:sp>
      <p:sp>
        <p:nvSpPr>
          <p:cNvPr id="3" name="Subtitle 2">
            <a:extLst>
              <a:ext uri="{FF2B5EF4-FFF2-40B4-BE49-F238E27FC236}">
                <a16:creationId xmlns:a16="http://schemas.microsoft.com/office/drawing/2014/main" id="{CDF1F09D-56FF-4823-9A72-FF086E01C8CD}"/>
              </a:ext>
            </a:extLst>
          </p:cNvPr>
          <p:cNvSpPr>
            <a:spLocks noGrp="1"/>
          </p:cNvSpPr>
          <p:nvPr>
            <p:ph type="subTitle" idx="1"/>
          </p:nvPr>
        </p:nvSpPr>
        <p:spPr>
          <a:xfrm>
            <a:off x="1404337" y="2865453"/>
            <a:ext cx="8825658" cy="2191456"/>
          </a:xfrm>
        </p:spPr>
        <p:txBody>
          <a:bodyPr>
            <a:normAutofit/>
          </a:bodyPr>
          <a:lstStyle/>
          <a:p>
            <a:pPr marL="342900" indent="-342900">
              <a:buFont typeface="Wingdings" panose="05000000000000000000" pitchFamily="2" charset="2"/>
              <a:buChar char="§"/>
            </a:pPr>
            <a:r>
              <a:rPr lang="en-US" sz="2000" dirty="0"/>
              <a:t>Formerly worked at Hal </a:t>
            </a:r>
            <a:r>
              <a:rPr lang="en-US" sz="2000" dirty="0" err="1"/>
              <a:t>Puthoff’s</a:t>
            </a:r>
            <a:r>
              <a:rPr lang="en-US" sz="2000" dirty="0"/>
              <a:t> Austin Think Tank </a:t>
            </a:r>
          </a:p>
          <a:p>
            <a:endParaRPr lang="en-US" sz="2000" dirty="0"/>
          </a:p>
          <a:p>
            <a:pPr marL="342900" indent="-342900">
              <a:buFont typeface="Wingdings" panose="05000000000000000000" pitchFamily="2" charset="2"/>
              <a:buChar char="§"/>
            </a:pPr>
            <a:r>
              <a:rPr lang="en-US" sz="2000" dirty="0"/>
              <a:t>Perished in 1994 after giving a lecture at the society of scientific exploration in Austin, Texas.  Died of an apparent stroke, although death was ruled inconclusive. (Philip, 2018).   </a:t>
            </a:r>
          </a:p>
        </p:txBody>
      </p:sp>
    </p:spTree>
    <p:extLst>
      <p:ext uri="{BB962C8B-B14F-4D97-AF65-F5344CB8AC3E}">
        <p14:creationId xmlns:p14="http://schemas.microsoft.com/office/powerpoint/2010/main" val="192593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3179-21ED-4AEA-80FF-983FF5578BB9}"/>
              </a:ext>
            </a:extLst>
          </p:cNvPr>
          <p:cNvSpPr>
            <a:spLocks noGrp="1"/>
          </p:cNvSpPr>
          <p:nvPr>
            <p:ph type="title"/>
          </p:nvPr>
        </p:nvSpPr>
        <p:spPr/>
        <p:txBody>
          <a:bodyPr/>
          <a:lstStyle/>
          <a:p>
            <a:r>
              <a:rPr lang="en-US" sz="2400" b="1" u="sng" dirty="0"/>
              <a:t>Karla Turner, UFO author</a:t>
            </a:r>
          </a:p>
        </p:txBody>
      </p:sp>
      <p:sp>
        <p:nvSpPr>
          <p:cNvPr id="3" name="Content Placeholder 2">
            <a:extLst>
              <a:ext uri="{FF2B5EF4-FFF2-40B4-BE49-F238E27FC236}">
                <a16:creationId xmlns:a16="http://schemas.microsoft.com/office/drawing/2014/main" id="{8ADB968C-3DB1-4CBE-94A9-C48DA547B9B0}"/>
              </a:ext>
            </a:extLst>
          </p:cNvPr>
          <p:cNvSpPr>
            <a:spLocks noGrp="1"/>
          </p:cNvSpPr>
          <p:nvPr>
            <p:ph idx="1"/>
          </p:nvPr>
        </p:nvSpPr>
        <p:spPr/>
        <p:txBody>
          <a:bodyPr/>
          <a:lstStyle/>
          <a:p>
            <a:r>
              <a:rPr lang="en-US" i="1" dirty="0"/>
              <a:t>Author, Masquerade of Angels</a:t>
            </a:r>
          </a:p>
          <a:p>
            <a:r>
              <a:rPr lang="en-US" i="1" dirty="0"/>
              <a:t>Author, Taken</a:t>
            </a:r>
          </a:p>
          <a:p>
            <a:r>
              <a:rPr lang="en-US" i="1" dirty="0"/>
              <a:t>Author, Into the Fringe</a:t>
            </a:r>
          </a:p>
          <a:p>
            <a:endParaRPr lang="en-US" dirty="0"/>
          </a:p>
          <a:p>
            <a:pPr marL="0" indent="0">
              <a:buNone/>
            </a:pPr>
            <a:r>
              <a:rPr lang="en-US" dirty="0"/>
              <a:t>  </a:t>
            </a:r>
          </a:p>
          <a:p>
            <a:r>
              <a:rPr lang="en-US" dirty="0"/>
              <a:t>Died of cancer, 1996</a:t>
            </a:r>
          </a:p>
        </p:txBody>
      </p:sp>
    </p:spTree>
    <p:extLst>
      <p:ext uri="{BB962C8B-B14F-4D97-AF65-F5344CB8AC3E}">
        <p14:creationId xmlns:p14="http://schemas.microsoft.com/office/powerpoint/2010/main" val="52026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3179-21ED-4AEA-80FF-983FF5578BB9}"/>
              </a:ext>
            </a:extLst>
          </p:cNvPr>
          <p:cNvSpPr>
            <a:spLocks noGrp="1"/>
          </p:cNvSpPr>
          <p:nvPr>
            <p:ph type="title"/>
          </p:nvPr>
        </p:nvSpPr>
        <p:spPr/>
        <p:txBody>
          <a:bodyPr/>
          <a:lstStyle/>
          <a:p>
            <a:r>
              <a:rPr lang="en-US" sz="2400" b="1" u="sng" dirty="0"/>
              <a:t>Paul </a:t>
            </a:r>
            <a:r>
              <a:rPr lang="en-US" sz="2400" b="1" u="sng" dirty="0" err="1"/>
              <a:t>Vigay</a:t>
            </a:r>
            <a:r>
              <a:rPr lang="en-US" sz="2400" b="1" u="sng" dirty="0"/>
              <a:t>, UFO investigator</a:t>
            </a:r>
          </a:p>
        </p:txBody>
      </p:sp>
      <p:sp>
        <p:nvSpPr>
          <p:cNvPr id="3" name="Content Placeholder 2">
            <a:extLst>
              <a:ext uri="{FF2B5EF4-FFF2-40B4-BE49-F238E27FC236}">
                <a16:creationId xmlns:a16="http://schemas.microsoft.com/office/drawing/2014/main" id="{8ADB968C-3DB1-4CBE-94A9-C48DA547B9B0}"/>
              </a:ext>
            </a:extLst>
          </p:cNvPr>
          <p:cNvSpPr>
            <a:spLocks noGrp="1"/>
          </p:cNvSpPr>
          <p:nvPr>
            <p:ph idx="1"/>
          </p:nvPr>
        </p:nvSpPr>
        <p:spPr>
          <a:xfrm>
            <a:off x="1355921" y="3176256"/>
            <a:ext cx="8825659" cy="3416300"/>
          </a:xfrm>
        </p:spPr>
        <p:txBody>
          <a:bodyPr/>
          <a:lstStyle/>
          <a:p>
            <a:r>
              <a:rPr lang="en-US" dirty="0"/>
              <a:t>In 2009, </a:t>
            </a:r>
            <a:r>
              <a:rPr lang="en-US" dirty="0" err="1"/>
              <a:t>Vigay</a:t>
            </a:r>
            <a:r>
              <a:rPr lang="en-US" dirty="0"/>
              <a:t> was found dead in the sea off the coast of Portsmouth.  </a:t>
            </a:r>
          </a:p>
          <a:p>
            <a:endParaRPr lang="en-US" dirty="0"/>
          </a:p>
          <a:p>
            <a:r>
              <a:rPr lang="en-US" dirty="0" err="1"/>
              <a:t>Vigay</a:t>
            </a:r>
            <a:r>
              <a:rPr lang="en-US" dirty="0"/>
              <a:t> had left a strange series of messages on his phone prior to his death.</a:t>
            </a:r>
          </a:p>
          <a:p>
            <a:endParaRPr lang="en-US" dirty="0"/>
          </a:p>
          <a:p>
            <a:r>
              <a:rPr lang="en-US" dirty="0"/>
              <a:t>Cause of death was undetermined.</a:t>
            </a:r>
          </a:p>
        </p:txBody>
      </p:sp>
    </p:spTree>
    <p:extLst>
      <p:ext uri="{BB962C8B-B14F-4D97-AF65-F5344CB8AC3E}">
        <p14:creationId xmlns:p14="http://schemas.microsoft.com/office/powerpoint/2010/main" val="3974156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3179-21ED-4AEA-80FF-983FF5578BB9}"/>
              </a:ext>
            </a:extLst>
          </p:cNvPr>
          <p:cNvSpPr>
            <a:spLocks noGrp="1"/>
          </p:cNvSpPr>
          <p:nvPr>
            <p:ph type="title"/>
          </p:nvPr>
        </p:nvSpPr>
        <p:spPr/>
        <p:txBody>
          <a:bodyPr/>
          <a:lstStyle/>
          <a:p>
            <a:r>
              <a:rPr lang="en-US" sz="2400" b="1" u="sng" dirty="0"/>
              <a:t>Brian Lynch, young psychic and </a:t>
            </a:r>
            <a:r>
              <a:rPr lang="en-US" sz="2400" b="1" u="sng" dirty="0" err="1"/>
              <a:t>contactee</a:t>
            </a:r>
            <a:endParaRPr lang="en-US" sz="2400" b="1" u="sng" dirty="0"/>
          </a:p>
        </p:txBody>
      </p:sp>
      <p:sp>
        <p:nvSpPr>
          <p:cNvPr id="3" name="Content Placeholder 2">
            <a:extLst>
              <a:ext uri="{FF2B5EF4-FFF2-40B4-BE49-F238E27FC236}">
                <a16:creationId xmlns:a16="http://schemas.microsoft.com/office/drawing/2014/main" id="{8ADB968C-3DB1-4CBE-94A9-C48DA547B9B0}"/>
              </a:ext>
            </a:extLst>
          </p:cNvPr>
          <p:cNvSpPr>
            <a:spLocks noGrp="1"/>
          </p:cNvSpPr>
          <p:nvPr>
            <p:ph idx="1"/>
          </p:nvPr>
        </p:nvSpPr>
        <p:spPr/>
        <p:txBody>
          <a:bodyPr/>
          <a:lstStyle/>
          <a:p>
            <a:r>
              <a:rPr lang="en-US" b="0" i="0" dirty="0">
                <a:solidFill>
                  <a:srgbClr val="000000"/>
                </a:solidFill>
                <a:effectLst/>
                <a:latin typeface="Arial" panose="020B0604020202020204" pitchFamily="34" charset="0"/>
              </a:rPr>
              <a:t>Died in 1985, purportedly of a drug overdose. </a:t>
            </a:r>
          </a:p>
          <a:p>
            <a:endParaRPr lang="en-US" dirty="0">
              <a:solidFill>
                <a:srgbClr val="000000"/>
              </a:solidFill>
              <a:latin typeface="Arial" panose="020B0604020202020204" pitchFamily="34" charset="0"/>
            </a:endParaRPr>
          </a:p>
          <a:p>
            <a:r>
              <a:rPr lang="en-US" b="0" i="0" dirty="0">
                <a:solidFill>
                  <a:srgbClr val="000000"/>
                </a:solidFill>
                <a:effectLst/>
                <a:latin typeface="Arial" panose="020B0604020202020204" pitchFamily="34" charset="0"/>
              </a:rPr>
              <a:t>According to Lynch's sister, Geraldine, Brian was approached approximately a year before his death by an intelligence operative working for an Austin, Texas, </a:t>
            </a:r>
            <a:r>
              <a:rPr lang="en-US" b="0" i="1" dirty="0">
                <a:solidFill>
                  <a:srgbClr val="000000"/>
                </a:solidFill>
                <a:effectLst/>
                <a:latin typeface="Arial" panose="020B0604020202020204" pitchFamily="34" charset="0"/>
              </a:rPr>
              <a:t>PSI-tech company</a:t>
            </a:r>
            <a:r>
              <a:rPr lang="en-US" b="0" i="0" dirty="0">
                <a:solidFill>
                  <a:srgbClr val="000000"/>
                </a:solidFill>
                <a:effectLst/>
                <a:latin typeface="Arial" panose="020B0604020202020204" pitchFamily="34" charset="0"/>
              </a:rPr>
              <a:t>. Geraldine said they told Brian they were experimenting on </a:t>
            </a:r>
            <a:r>
              <a:rPr lang="en-US" b="0" i="0" u="sng" dirty="0">
                <a:solidFill>
                  <a:srgbClr val="000000"/>
                </a:solidFill>
                <a:effectLst/>
                <a:latin typeface="Arial" panose="020B0604020202020204" pitchFamily="34" charset="0"/>
              </a:rPr>
              <a:t>psychic warfare techniques</a:t>
            </a:r>
            <a:r>
              <a:rPr lang="en-US" b="0" i="0" dirty="0">
                <a:solidFill>
                  <a:srgbClr val="000000"/>
                </a:solidFill>
                <a:effectLst/>
                <a:latin typeface="Arial" panose="020B0604020202020204" pitchFamily="34" charset="0"/>
              </a:rPr>
              <a:t>. </a:t>
            </a:r>
          </a:p>
          <a:p>
            <a:endParaRPr lang="en-US" dirty="0">
              <a:solidFill>
                <a:srgbClr val="000000"/>
              </a:solidFill>
              <a:latin typeface="Arial" panose="020B0604020202020204" pitchFamily="34" charset="0"/>
            </a:endParaRPr>
          </a:p>
          <a:p>
            <a:r>
              <a:rPr lang="en-US" b="0" i="0" dirty="0">
                <a:solidFill>
                  <a:srgbClr val="000000"/>
                </a:solidFill>
                <a:effectLst/>
                <a:latin typeface="Arial" panose="020B0604020202020204" pitchFamily="34" charset="0"/>
              </a:rPr>
              <a:t>After his death, a note in his personal effects was found with the words "Five million from Pentagon for </a:t>
            </a:r>
            <a:r>
              <a:rPr lang="en-US" b="0" i="1" dirty="0">
                <a:solidFill>
                  <a:srgbClr val="000000"/>
                </a:solidFill>
                <a:effectLst/>
                <a:latin typeface="Arial" panose="020B0604020202020204" pitchFamily="34" charset="0"/>
              </a:rPr>
              <a:t>Project </a:t>
            </a:r>
            <a:r>
              <a:rPr lang="en-US" b="0" i="1" dirty="0" err="1">
                <a:solidFill>
                  <a:srgbClr val="000000"/>
                </a:solidFill>
                <a:effectLst/>
                <a:latin typeface="Arial" panose="020B0604020202020204" pitchFamily="34" charset="0"/>
              </a:rPr>
              <a:t>Scanate</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706642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3179-21ED-4AEA-80FF-983FF5578BB9}"/>
              </a:ext>
            </a:extLst>
          </p:cNvPr>
          <p:cNvSpPr>
            <a:spLocks noGrp="1"/>
          </p:cNvSpPr>
          <p:nvPr>
            <p:ph type="title"/>
          </p:nvPr>
        </p:nvSpPr>
        <p:spPr>
          <a:xfrm>
            <a:off x="1715293" y="930982"/>
            <a:ext cx="8761413" cy="706964"/>
          </a:xfrm>
        </p:spPr>
        <p:txBody>
          <a:bodyPr/>
          <a:lstStyle/>
          <a:p>
            <a:r>
              <a:rPr lang="en-US" sz="2400" b="1" u="sng" dirty="0"/>
              <a:t>Captain Don Elkin, airline pilot</a:t>
            </a:r>
          </a:p>
        </p:txBody>
      </p:sp>
      <p:sp>
        <p:nvSpPr>
          <p:cNvPr id="4" name="Rectangle 1">
            <a:extLst>
              <a:ext uri="{FF2B5EF4-FFF2-40B4-BE49-F238E27FC236}">
                <a16:creationId xmlns:a16="http://schemas.microsoft.com/office/drawing/2014/main" id="{84473DB0-C802-4CCB-BD63-4D80B87B6753}"/>
              </a:ext>
            </a:extLst>
          </p:cNvPr>
          <p:cNvSpPr>
            <a:spLocks noGrp="1" noChangeArrowheads="1"/>
          </p:cNvSpPr>
          <p:nvPr>
            <p:ph idx="1"/>
          </p:nvPr>
        </p:nvSpPr>
        <p:spPr bwMode="auto">
          <a:xfrm>
            <a:off x="1154954" y="3049768"/>
            <a:ext cx="948368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 the '80s Eastern Airlines pilot </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Capt. Don Elkin</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committed suicide.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He had been investigating the </a:t>
            </a:r>
            <a:r>
              <a:rPr kumimoji="0" lang="en-US" altLang="en-US"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UFO coverup</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for over 10 years and, at the time,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was deep into the study of </a:t>
            </a:r>
            <a:r>
              <a:rPr kumimoji="0" lang="en-US" altLang="en-US" sz="2000" b="0" i="0" u="none" strike="noStrike" cap="none" normalizeH="0" baseline="0" dirty="0">
                <a:ln>
                  <a:noFill/>
                </a:ln>
                <a:solidFill>
                  <a:srgbClr val="0000DD"/>
                </a:solidFill>
                <a:effectLst/>
                <a:latin typeface="Arial" panose="020B0604020202020204" pitchFamily="34" charset="0"/>
                <a:cs typeface="Arial" panose="020B0604020202020204" pitchFamily="34" charset="0"/>
                <a:hlinkClick r:id="rId3"/>
              </a:rPr>
              <a:t>the Ra material</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with Maria Rucker.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There are reports of negative psychological interferences having developed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during this latter investigation.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A127F-8B88-4149-8316-4FB2E27CF541}"/>
              </a:ext>
            </a:extLst>
          </p:cNvPr>
          <p:cNvSpPr txBox="1"/>
          <p:nvPr/>
        </p:nvSpPr>
        <p:spPr>
          <a:xfrm>
            <a:off x="2677887" y="370114"/>
            <a:ext cx="4539342" cy="461665"/>
          </a:xfrm>
          <a:prstGeom prst="rect">
            <a:avLst/>
          </a:prstGeom>
          <a:noFill/>
        </p:spPr>
        <p:txBody>
          <a:bodyPr wrap="square" rtlCol="0">
            <a:spAutoFit/>
          </a:bodyPr>
          <a:lstStyle/>
          <a:p>
            <a:r>
              <a:rPr lang="en-US" sz="2400" b="1" u="sng" dirty="0">
                <a:solidFill>
                  <a:srgbClr val="C00000"/>
                </a:solidFill>
              </a:rPr>
              <a:t>Giordano Bruno (1548-1600)  </a:t>
            </a:r>
          </a:p>
        </p:txBody>
      </p:sp>
      <p:pic>
        <p:nvPicPr>
          <p:cNvPr id="1026" name="Picture 2" descr="Bruno, Giordano">
            <a:extLst>
              <a:ext uri="{FF2B5EF4-FFF2-40B4-BE49-F238E27FC236}">
                <a16:creationId xmlns:a16="http://schemas.microsoft.com/office/drawing/2014/main" id="{0523EEF2-0C28-4632-AEF0-2184A5432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4" y="250371"/>
            <a:ext cx="1992084" cy="1494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55927A-878A-45CD-8566-E2EC9A40F4D4}"/>
              </a:ext>
            </a:extLst>
          </p:cNvPr>
          <p:cNvSpPr txBox="1"/>
          <p:nvPr/>
        </p:nvSpPr>
        <p:spPr>
          <a:xfrm>
            <a:off x="734784" y="1926771"/>
            <a:ext cx="11092545"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C00000"/>
                </a:solidFill>
              </a:rPr>
              <a:t>Dominican friar and Italian poet, philosopher, mathematician and astronomer</a:t>
            </a:r>
          </a:p>
          <a:p>
            <a:pPr marL="285750" indent="-285750">
              <a:buFont typeface="Wingdings" panose="05000000000000000000" pitchFamily="2" charset="2"/>
              <a:buChar char="Ø"/>
            </a:pPr>
            <a:r>
              <a:rPr lang="en-US" dirty="0">
                <a:solidFill>
                  <a:srgbClr val="C00000"/>
                </a:solidFill>
              </a:rPr>
              <a:t>Proposed the infinite universe and the multiplicities of worlds</a:t>
            </a:r>
          </a:p>
          <a:p>
            <a:pPr marL="285750" indent="-285750">
              <a:buFont typeface="Wingdings" panose="05000000000000000000" pitchFamily="2" charset="2"/>
              <a:buChar char="Ø"/>
            </a:pPr>
            <a:r>
              <a:rPr lang="en-US" dirty="0">
                <a:solidFill>
                  <a:srgbClr val="C00000"/>
                </a:solidFill>
              </a:rPr>
              <a:t>Rejected traditional geo-centric paradigm</a:t>
            </a:r>
          </a:p>
          <a:p>
            <a:pPr marL="285750" indent="-285750">
              <a:buFont typeface="Wingdings" panose="05000000000000000000" pitchFamily="2" charset="2"/>
              <a:buChar char="Ø"/>
            </a:pPr>
            <a:r>
              <a:rPr lang="en-US" dirty="0">
                <a:solidFill>
                  <a:srgbClr val="C00000"/>
                </a:solidFill>
              </a:rPr>
              <a:t>Bruno’s theories made him a heretic to the Catholic church and others</a:t>
            </a:r>
          </a:p>
          <a:p>
            <a:pPr marL="285750" indent="-285750">
              <a:buFont typeface="Wingdings" panose="05000000000000000000" pitchFamily="2" charset="2"/>
              <a:buChar char="Ø"/>
            </a:pPr>
            <a:r>
              <a:rPr lang="en-US" dirty="0">
                <a:solidFill>
                  <a:srgbClr val="C00000"/>
                </a:solidFill>
              </a:rPr>
              <a:t>Published Il </a:t>
            </a:r>
            <a:r>
              <a:rPr lang="en-US" dirty="0" err="1">
                <a:solidFill>
                  <a:srgbClr val="C00000"/>
                </a:solidFill>
              </a:rPr>
              <a:t>candeleio</a:t>
            </a:r>
            <a:r>
              <a:rPr lang="en-US" dirty="0">
                <a:solidFill>
                  <a:srgbClr val="C00000"/>
                </a:solidFill>
              </a:rPr>
              <a:t> (1582), The Candlemaker, a vivid representation of contemporary Neapolitan society and a protest or satire of the moral and social corruption of the time  </a:t>
            </a:r>
          </a:p>
          <a:p>
            <a:pPr marL="285750" indent="-285750">
              <a:buFont typeface="Wingdings" panose="05000000000000000000" pitchFamily="2" charset="2"/>
              <a:buChar char="Ø"/>
            </a:pPr>
            <a:r>
              <a:rPr lang="en-US" dirty="0">
                <a:solidFill>
                  <a:srgbClr val="C00000"/>
                </a:solidFill>
              </a:rPr>
              <a:t>Facing various trials for heresy, fled Naples for Rome, then to Geneva where he was eventually arrested, rehabilitated and excommunicated, leaving for France</a:t>
            </a:r>
          </a:p>
          <a:p>
            <a:pPr marL="285750" indent="-285750">
              <a:buFont typeface="Wingdings" panose="05000000000000000000" pitchFamily="2" charset="2"/>
              <a:buChar char="Ø"/>
            </a:pPr>
            <a:r>
              <a:rPr lang="en-US" dirty="0">
                <a:solidFill>
                  <a:srgbClr val="C00000"/>
                </a:solidFill>
              </a:rPr>
              <a:t>Appointed to a lectureship in Paris </a:t>
            </a:r>
          </a:p>
          <a:p>
            <a:pPr marL="285750" indent="-285750">
              <a:buFont typeface="Wingdings" panose="05000000000000000000" pitchFamily="2" charset="2"/>
              <a:buChar char="Ø"/>
            </a:pPr>
            <a:r>
              <a:rPr lang="en-US" dirty="0">
                <a:solidFill>
                  <a:srgbClr val="C00000"/>
                </a:solidFill>
              </a:rPr>
              <a:t>Moved to London and lectured at Oxford where he associated with royal elites</a:t>
            </a:r>
          </a:p>
          <a:p>
            <a:pPr marL="285750" indent="-285750">
              <a:buFont typeface="Wingdings" panose="05000000000000000000" pitchFamily="2" charset="2"/>
              <a:buChar char="Ø"/>
            </a:pPr>
            <a:r>
              <a:rPr lang="en-US" dirty="0">
                <a:solidFill>
                  <a:srgbClr val="C00000"/>
                </a:solidFill>
              </a:rPr>
              <a:t>Published 6 Italian Dialogues, 3 cosmological, 3 moral</a:t>
            </a:r>
          </a:p>
          <a:p>
            <a:pPr marL="285750" indent="-285750">
              <a:buFont typeface="Wingdings" panose="05000000000000000000" pitchFamily="2" charset="2"/>
              <a:buChar char="Ø"/>
            </a:pPr>
            <a:r>
              <a:rPr lang="en-US" dirty="0">
                <a:solidFill>
                  <a:srgbClr val="C00000"/>
                </a:solidFill>
              </a:rPr>
              <a:t>Described </a:t>
            </a:r>
            <a:r>
              <a:rPr lang="en-US" b="0" i="0" dirty="0">
                <a:solidFill>
                  <a:srgbClr val="C00000"/>
                </a:solidFill>
                <a:effectLst/>
                <a:latin typeface="+mj-lt"/>
              </a:rPr>
              <a:t>religion as a means to instruct and govern ignorant people; philosophy as the </a:t>
            </a:r>
            <a:r>
              <a:rPr lang="en-US" b="0" i="0" u="none" strike="noStrike" dirty="0">
                <a:solidFill>
                  <a:srgbClr val="C00000"/>
                </a:solidFill>
                <a:effectLst/>
                <a:latin typeface="+mj-lt"/>
                <a:hlinkClick r:id="rId4">
                  <a:extLst>
                    <a:ext uri="{A12FA001-AC4F-418D-AE19-62706E023703}">
                      <ahyp:hlinkClr xmlns:ahyp="http://schemas.microsoft.com/office/drawing/2018/hyperlinkcolor" val="tx"/>
                    </a:ext>
                  </a:extLst>
                </a:hlinkClick>
              </a:rPr>
              <a:t>discipline</a:t>
            </a:r>
            <a:r>
              <a:rPr lang="en-US" b="0" i="0" dirty="0">
                <a:solidFill>
                  <a:srgbClr val="C00000"/>
                </a:solidFill>
                <a:effectLst/>
                <a:latin typeface="+mj-lt"/>
              </a:rPr>
              <a:t> of the elect who are able to behave themselves and govern others.</a:t>
            </a:r>
          </a:p>
          <a:p>
            <a:pPr marL="285750" indent="-285750">
              <a:buFont typeface="Wingdings" panose="05000000000000000000" pitchFamily="2" charset="2"/>
              <a:buChar char="Ø"/>
            </a:pPr>
            <a:r>
              <a:rPr lang="en-US" dirty="0">
                <a:solidFill>
                  <a:srgbClr val="C00000"/>
                </a:solidFill>
                <a:latin typeface="+mj-lt"/>
              </a:rPr>
              <a:t>Represented the initial stage of modern civilization (Steiner, 1923).  </a:t>
            </a:r>
          </a:p>
          <a:p>
            <a:pPr marL="285750" indent="-285750">
              <a:buFont typeface="Wingdings" panose="05000000000000000000" pitchFamily="2" charset="2"/>
              <a:buChar char="Ø"/>
            </a:pPr>
            <a:r>
              <a:rPr lang="en-US" b="0" i="0" dirty="0">
                <a:solidFill>
                  <a:srgbClr val="C00000"/>
                </a:solidFill>
                <a:effectLst/>
                <a:latin typeface="+mj-lt"/>
              </a:rPr>
              <a:t>A memory genius, developed a revolutionary mnemonic “memory wheel” which involved elaborate wheels of association and which he demonstrated for the Pope in Rome</a:t>
            </a:r>
          </a:p>
          <a:p>
            <a:pPr marL="285750" indent="-285750">
              <a:buFont typeface="Wingdings" panose="05000000000000000000" pitchFamily="2" charset="2"/>
              <a:buChar char="Ø"/>
            </a:pPr>
            <a:endParaRPr lang="en-US" dirty="0">
              <a:solidFill>
                <a:srgbClr val="C00000"/>
              </a:solidFill>
            </a:endParaRPr>
          </a:p>
        </p:txBody>
      </p:sp>
    </p:spTree>
    <p:extLst>
      <p:ext uri="{BB962C8B-B14F-4D97-AF65-F5344CB8AC3E}">
        <p14:creationId xmlns:p14="http://schemas.microsoft.com/office/powerpoint/2010/main" val="342252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74EF-3BB8-4742-A4F5-C86B2B2DB528}"/>
              </a:ext>
            </a:extLst>
          </p:cNvPr>
          <p:cNvSpPr>
            <a:spLocks noGrp="1"/>
          </p:cNvSpPr>
          <p:nvPr>
            <p:ph type="ctrTitle"/>
          </p:nvPr>
        </p:nvSpPr>
        <p:spPr>
          <a:xfrm>
            <a:off x="792222" y="663859"/>
            <a:ext cx="10344319" cy="861420"/>
          </a:xfrm>
        </p:spPr>
        <p:txBody>
          <a:bodyPr/>
          <a:lstStyle/>
          <a:p>
            <a:r>
              <a:rPr lang="en-US" sz="2400" b="1" u="sng" dirty="0"/>
              <a:t>Strange deaths on June 24, summer solstice and Feast Day of St. John the Baptist (Keel, J, 1967, Coleman, L., 1975)  </a:t>
            </a:r>
          </a:p>
        </p:txBody>
      </p:sp>
      <p:sp>
        <p:nvSpPr>
          <p:cNvPr id="3" name="Subtitle 2">
            <a:extLst>
              <a:ext uri="{FF2B5EF4-FFF2-40B4-BE49-F238E27FC236}">
                <a16:creationId xmlns:a16="http://schemas.microsoft.com/office/drawing/2014/main" id="{CDF1F09D-56FF-4823-9A72-FF086E01C8CD}"/>
              </a:ext>
            </a:extLst>
          </p:cNvPr>
          <p:cNvSpPr>
            <a:spLocks noGrp="1"/>
          </p:cNvSpPr>
          <p:nvPr>
            <p:ph type="subTitle" idx="1"/>
          </p:nvPr>
        </p:nvSpPr>
        <p:spPr>
          <a:xfrm>
            <a:off x="1055458" y="1782240"/>
            <a:ext cx="10081083" cy="4023973"/>
          </a:xfrm>
        </p:spPr>
        <p:txBody>
          <a:bodyPr>
            <a:noAutofit/>
          </a:bodyPr>
          <a:lstStyle/>
          <a:p>
            <a:pPr marL="342900" indent="-342900">
              <a:buFont typeface="Wingdings" panose="05000000000000000000" pitchFamily="2" charset="2"/>
              <a:buChar char="v"/>
            </a:pPr>
            <a:r>
              <a:rPr lang="en-US" dirty="0"/>
              <a:t>Frank Scully, author</a:t>
            </a:r>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a:t>Arthur Bryant, UFO </a:t>
            </a:r>
            <a:r>
              <a:rPr lang="en-US" dirty="0" err="1"/>
              <a:t>contactee</a:t>
            </a:r>
            <a:endParaRPr lang="en-US" dirty="0"/>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a:t>Richard Church, UFO </a:t>
            </a:r>
            <a:r>
              <a:rPr lang="en-US" dirty="0" err="1"/>
              <a:t>Contactee</a:t>
            </a:r>
            <a:endParaRPr lang="en-US" dirty="0"/>
          </a:p>
          <a:p>
            <a:pPr marL="285750" indent="-285750">
              <a:buFont typeface="Wingdings" panose="05000000000000000000" pitchFamily="2" charset="2"/>
              <a:buChar char="v"/>
            </a:pPr>
            <a:endParaRPr lang="en-US" dirty="0"/>
          </a:p>
          <a:p>
            <a:pPr marL="342900" indent="-342900">
              <a:buFont typeface="Wingdings" panose="05000000000000000000" pitchFamily="2" charset="2"/>
              <a:buChar char="v"/>
            </a:pPr>
            <a:r>
              <a:rPr lang="en-US" dirty="0"/>
              <a:t>Willy Ley, Rocket Scientist</a:t>
            </a:r>
          </a:p>
          <a:p>
            <a:pPr marL="342900" indent="-342900">
              <a:buFont typeface="Wingdings" panose="05000000000000000000" pitchFamily="2" charset="2"/>
              <a:buChar char="v"/>
            </a:pPr>
            <a:endParaRPr lang="en-US" dirty="0"/>
          </a:p>
          <a:p>
            <a:pPr marL="342900" indent="-342900">
              <a:buFont typeface="Wingdings" panose="05000000000000000000" pitchFamily="2" charset="2"/>
              <a:buChar char="v"/>
            </a:pPr>
            <a:r>
              <a:rPr lang="en-US" dirty="0"/>
              <a:t>Robert </a:t>
            </a:r>
            <a:r>
              <a:rPr lang="en-US" dirty="0" err="1"/>
              <a:t>Charroux</a:t>
            </a:r>
            <a:r>
              <a:rPr lang="en-US" dirty="0"/>
              <a:t>, French Fortean writer</a:t>
            </a:r>
          </a:p>
          <a:p>
            <a:endParaRPr lang="en-US" dirty="0"/>
          </a:p>
          <a:p>
            <a:pPr marL="285750" indent="-285750">
              <a:buFont typeface="Wingdings" panose="05000000000000000000" pitchFamily="2" charset="2"/>
              <a:buChar char="v"/>
            </a:pPr>
            <a:r>
              <a:rPr lang="en-US" dirty="0"/>
              <a:t>Jackie Gleason, Actor and UFO Buff, a close friend of Richard Nixon </a:t>
            </a:r>
          </a:p>
        </p:txBody>
      </p:sp>
    </p:spTree>
    <p:extLst>
      <p:ext uri="{BB962C8B-B14F-4D97-AF65-F5344CB8AC3E}">
        <p14:creationId xmlns:p14="http://schemas.microsoft.com/office/powerpoint/2010/main" val="116563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F921-36D2-4315-B303-6DBEDF3B2A88}"/>
              </a:ext>
            </a:extLst>
          </p:cNvPr>
          <p:cNvSpPr txBox="1"/>
          <p:nvPr/>
        </p:nvSpPr>
        <p:spPr>
          <a:xfrm>
            <a:off x="4893732" y="590264"/>
            <a:ext cx="2192867" cy="571500"/>
          </a:xfrm>
          <a:prstGeom prst="rect">
            <a:avLst/>
          </a:prstGeom>
        </p:spPr>
        <p:txBody>
          <a:bodyPr vert="horz" lIns="91440" tIns="45720" rIns="91440" bIns="45720" rtlCol="0" anchor="b">
            <a:normAutofit/>
          </a:bodyPr>
          <a:lstStyle/>
          <a:p>
            <a:pPr>
              <a:spcBef>
                <a:spcPct val="0"/>
              </a:spcBef>
              <a:spcAft>
                <a:spcPts val="600"/>
              </a:spcAft>
            </a:pPr>
            <a:endParaRPr lang="en-US" sz="2000" b="1" i="0" u="sng" kern="1200" dirty="0">
              <a:solidFill>
                <a:srgbClr val="EBEBEB"/>
              </a:solidFill>
              <a:latin typeface="+mj-lt"/>
              <a:ea typeface="+mj-ea"/>
              <a:cs typeface="+mj-cs"/>
            </a:endParaRPr>
          </a:p>
        </p:txBody>
      </p:sp>
      <p:sp>
        <p:nvSpPr>
          <p:cNvPr id="8" name="TextBox 7">
            <a:extLst>
              <a:ext uri="{FF2B5EF4-FFF2-40B4-BE49-F238E27FC236}">
                <a16:creationId xmlns:a16="http://schemas.microsoft.com/office/drawing/2014/main" id="{803CB32F-E09E-4201-87DC-5619B649939E}"/>
              </a:ext>
            </a:extLst>
          </p:cNvPr>
          <p:cNvSpPr txBox="1"/>
          <p:nvPr/>
        </p:nvSpPr>
        <p:spPr>
          <a:xfrm>
            <a:off x="2034397" y="205543"/>
            <a:ext cx="7911536" cy="769441"/>
          </a:xfrm>
          <a:prstGeom prst="rect">
            <a:avLst/>
          </a:prstGeom>
          <a:noFill/>
        </p:spPr>
        <p:txBody>
          <a:bodyPr wrap="square" rtlCol="0">
            <a:spAutoFit/>
          </a:bodyPr>
          <a:lstStyle/>
          <a:p>
            <a:pPr marL="285750" indent="-285750">
              <a:buFont typeface="Wingdings" panose="05000000000000000000" pitchFamily="2" charset="2"/>
              <a:buChar char="§"/>
            </a:pPr>
            <a:endParaRPr lang="en-US" sz="2000" b="1" dirty="0">
              <a:solidFill>
                <a:schemeClr val="bg1"/>
              </a:solidFill>
            </a:endParaRPr>
          </a:p>
          <a:p>
            <a:r>
              <a:rPr lang="en-US" sz="2400" b="1" u="sng" dirty="0">
                <a:solidFill>
                  <a:schemeClr val="accent5">
                    <a:lumMod val="75000"/>
                  </a:schemeClr>
                </a:solidFill>
              </a:rPr>
              <a:t>Frank Scully (1892-1964</a:t>
            </a:r>
            <a:r>
              <a:rPr lang="en-US" sz="2400" b="1" dirty="0">
                <a:solidFill>
                  <a:schemeClr val="accent5">
                    <a:lumMod val="75000"/>
                  </a:schemeClr>
                </a:solidFill>
              </a:rPr>
              <a:t>)</a:t>
            </a:r>
          </a:p>
        </p:txBody>
      </p:sp>
      <p:sp>
        <p:nvSpPr>
          <p:cNvPr id="9" name="TextBox 8">
            <a:extLst>
              <a:ext uri="{FF2B5EF4-FFF2-40B4-BE49-F238E27FC236}">
                <a16:creationId xmlns:a16="http://schemas.microsoft.com/office/drawing/2014/main" id="{93BC05BB-0D1C-4735-ACCD-D0B040950D2D}"/>
              </a:ext>
            </a:extLst>
          </p:cNvPr>
          <p:cNvSpPr txBox="1"/>
          <p:nvPr/>
        </p:nvSpPr>
        <p:spPr>
          <a:xfrm>
            <a:off x="1094014" y="1416311"/>
            <a:ext cx="8809892" cy="2031325"/>
          </a:xfrm>
          <a:prstGeom prst="rect">
            <a:avLst/>
          </a:prstGeom>
          <a:noFill/>
        </p:spPr>
        <p:txBody>
          <a:bodyPr wrap="square">
            <a:spAutoFit/>
          </a:bodyPr>
          <a:lstStyle/>
          <a:p>
            <a:pPr marL="285750" indent="-285750">
              <a:buFont typeface="Wingdings" panose="05000000000000000000" pitchFamily="2" charset="2"/>
              <a:buChar char="v"/>
            </a:pPr>
            <a:r>
              <a:rPr lang="en-US" b="0" i="0" dirty="0">
                <a:solidFill>
                  <a:srgbClr val="202122"/>
                </a:solidFill>
                <a:effectLst/>
              </a:rPr>
              <a:t>In October and November 1949, Scully published two columns in </a:t>
            </a:r>
            <a:r>
              <a:rPr lang="en-US" b="0" i="1" dirty="0">
                <a:solidFill>
                  <a:srgbClr val="202122"/>
                </a:solidFill>
                <a:effectLst/>
              </a:rPr>
              <a:t>Variety</a:t>
            </a:r>
            <a:r>
              <a:rPr lang="en-US" b="0" i="0" dirty="0">
                <a:solidFill>
                  <a:srgbClr val="202122"/>
                </a:solidFill>
                <a:effectLst/>
              </a:rPr>
              <a:t>, claiming that dead </a:t>
            </a:r>
            <a:r>
              <a:rPr lang="en-US" b="0" i="0" u="none" strike="noStrike" dirty="0">
                <a:solidFill>
                  <a:srgbClr val="0645AD"/>
                </a:solidFill>
                <a:effectLst/>
                <a:hlinkClick r:id="rId3" tooltip="Extraterrestrial life"/>
              </a:rPr>
              <a:t>extraterrestrial</a:t>
            </a:r>
            <a:r>
              <a:rPr lang="en-US" b="0" i="0" dirty="0">
                <a:solidFill>
                  <a:srgbClr val="202122"/>
                </a:solidFill>
                <a:effectLst/>
              </a:rPr>
              <a:t> beings were recovered from a </a:t>
            </a:r>
            <a:r>
              <a:rPr lang="en-US" b="0" i="0" u="none" strike="noStrike" dirty="0">
                <a:solidFill>
                  <a:srgbClr val="0645AD"/>
                </a:solidFill>
                <a:effectLst/>
                <a:hlinkClick r:id="rId4" tooltip="Flying saucer"/>
              </a:rPr>
              <a:t>flying saucer</a:t>
            </a:r>
            <a:r>
              <a:rPr lang="en-US" b="0" i="0" dirty="0">
                <a:solidFill>
                  <a:srgbClr val="202122"/>
                </a:solidFill>
                <a:effectLst/>
              </a:rPr>
              <a:t> crash, based on what he said was reported to him by a scientist involved.  His 1950 book </a:t>
            </a:r>
            <a:r>
              <a:rPr lang="en-US" b="0" i="1" dirty="0">
                <a:solidFill>
                  <a:srgbClr val="202122"/>
                </a:solidFill>
                <a:effectLst/>
              </a:rPr>
              <a:t>Behind the Flying Saucers</a:t>
            </a:r>
            <a:r>
              <a:rPr lang="en-US" b="0" i="0" dirty="0">
                <a:solidFill>
                  <a:srgbClr val="202122"/>
                </a:solidFill>
                <a:effectLst/>
              </a:rPr>
              <a:t> expanded on the theme, adding that there had been two such incidents in </a:t>
            </a:r>
            <a:r>
              <a:rPr lang="en-US" b="0" i="0" u="none" strike="noStrike" dirty="0">
                <a:solidFill>
                  <a:srgbClr val="0645AD"/>
                </a:solidFill>
                <a:effectLst/>
                <a:hlinkClick r:id="rId5" tooltip="Arizona"/>
              </a:rPr>
              <a:t>Arizona</a:t>
            </a:r>
            <a:r>
              <a:rPr lang="en-US" b="0" i="0" dirty="0">
                <a:solidFill>
                  <a:srgbClr val="202122"/>
                </a:solidFill>
                <a:effectLst/>
              </a:rPr>
              <a:t> and one in </a:t>
            </a:r>
            <a:r>
              <a:rPr lang="en-US" b="0" i="0" u="none" strike="noStrike" dirty="0">
                <a:solidFill>
                  <a:srgbClr val="0645AD"/>
                </a:solidFill>
                <a:effectLst/>
                <a:hlinkClick r:id="rId6" tooltip="New Mexico"/>
              </a:rPr>
              <a:t>New Mexico</a:t>
            </a:r>
            <a:r>
              <a:rPr lang="en-US" b="0" i="0" dirty="0">
                <a:solidFill>
                  <a:srgbClr val="202122"/>
                </a:solidFill>
                <a:effectLst/>
              </a:rPr>
              <a:t>, a 1948 incident that involved a saucer that was nearly 100 feet (30 m) in diameter.</a:t>
            </a:r>
            <a:endParaRPr lang="en-US" dirty="0"/>
          </a:p>
        </p:txBody>
      </p:sp>
      <p:sp>
        <p:nvSpPr>
          <p:cNvPr id="5" name="TextBox 4">
            <a:extLst>
              <a:ext uri="{FF2B5EF4-FFF2-40B4-BE49-F238E27FC236}">
                <a16:creationId xmlns:a16="http://schemas.microsoft.com/office/drawing/2014/main" id="{98ACFB81-D343-4EE4-A48D-A42C623A36B4}"/>
              </a:ext>
            </a:extLst>
          </p:cNvPr>
          <p:cNvSpPr txBox="1"/>
          <p:nvPr/>
        </p:nvSpPr>
        <p:spPr>
          <a:xfrm>
            <a:off x="1094014" y="5270509"/>
            <a:ext cx="7368925"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A marginal figure in UFO history, he didn’t die suspiciously or early, as far as we know.  </a:t>
            </a:r>
          </a:p>
        </p:txBody>
      </p:sp>
      <p:sp>
        <p:nvSpPr>
          <p:cNvPr id="11" name="TextBox 10">
            <a:extLst>
              <a:ext uri="{FF2B5EF4-FFF2-40B4-BE49-F238E27FC236}">
                <a16:creationId xmlns:a16="http://schemas.microsoft.com/office/drawing/2014/main" id="{6A1C0E45-E3F9-40EE-BB13-203C05BBB624}"/>
              </a:ext>
            </a:extLst>
          </p:cNvPr>
          <p:cNvSpPr txBox="1"/>
          <p:nvPr/>
        </p:nvSpPr>
        <p:spPr>
          <a:xfrm>
            <a:off x="1124644" y="3888963"/>
            <a:ext cx="8058778"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Awarded Knight of the Pontifical Order of St. Gregory the Great, 1956.</a:t>
            </a:r>
          </a:p>
        </p:txBody>
      </p:sp>
      <p:pic>
        <p:nvPicPr>
          <p:cNvPr id="21507" name="Picture 3">
            <a:extLst>
              <a:ext uri="{FF2B5EF4-FFF2-40B4-BE49-F238E27FC236}">
                <a16:creationId xmlns:a16="http://schemas.microsoft.com/office/drawing/2014/main" id="{9B28A213-F15B-4546-8B48-84A8E14C34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5933" y="3563194"/>
            <a:ext cx="2054992" cy="308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01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F921-36D2-4315-B303-6DBEDF3B2A88}"/>
              </a:ext>
            </a:extLst>
          </p:cNvPr>
          <p:cNvSpPr txBox="1"/>
          <p:nvPr/>
        </p:nvSpPr>
        <p:spPr>
          <a:xfrm>
            <a:off x="4893732" y="590264"/>
            <a:ext cx="2192867" cy="571500"/>
          </a:xfrm>
          <a:prstGeom prst="rect">
            <a:avLst/>
          </a:prstGeom>
        </p:spPr>
        <p:txBody>
          <a:bodyPr vert="horz" lIns="91440" tIns="45720" rIns="91440" bIns="45720" rtlCol="0" anchor="b">
            <a:normAutofit/>
          </a:bodyPr>
          <a:lstStyle/>
          <a:p>
            <a:pPr>
              <a:spcBef>
                <a:spcPct val="0"/>
              </a:spcBef>
              <a:spcAft>
                <a:spcPts val="600"/>
              </a:spcAft>
            </a:pPr>
            <a:endParaRPr lang="en-US" sz="2000" b="1" i="0" u="sng" kern="1200" dirty="0">
              <a:solidFill>
                <a:srgbClr val="EBEBEB"/>
              </a:solidFill>
              <a:latin typeface="+mj-lt"/>
              <a:ea typeface="+mj-ea"/>
              <a:cs typeface="+mj-cs"/>
            </a:endParaRPr>
          </a:p>
        </p:txBody>
      </p:sp>
      <p:sp>
        <p:nvSpPr>
          <p:cNvPr id="7" name="Rectangle 6">
            <a:extLst>
              <a:ext uri="{FF2B5EF4-FFF2-40B4-BE49-F238E27FC236}">
                <a16:creationId xmlns:a16="http://schemas.microsoft.com/office/drawing/2014/main" id="{6433D9F7-61BC-4F0D-ABFC-4188417D4971}"/>
              </a:ext>
            </a:extLst>
          </p:cNvPr>
          <p:cNvSpPr/>
          <p:nvPr/>
        </p:nvSpPr>
        <p:spPr>
          <a:xfrm>
            <a:off x="844061" y="1936070"/>
            <a:ext cx="10108642" cy="4724000"/>
          </a:xfrm>
          <a:prstGeom prst="rect">
            <a:avLst/>
          </a:prstGeom>
          <a:solidFill>
            <a:schemeClr val="tx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1800" b="1" i="0" dirty="0">
                <a:solidFill>
                  <a:schemeClr val="bg1"/>
                </a:solidFill>
                <a:effectLst/>
                <a:latin typeface="Arial" panose="020B0604020202020204" pitchFamily="34" charset="0"/>
              </a:rPr>
              <a:t>Roger Hill</a:t>
            </a:r>
            <a:r>
              <a:rPr lang="en-US" sz="1800" b="0" i="0" dirty="0">
                <a:solidFill>
                  <a:schemeClr val="bg1"/>
                </a:solidFill>
                <a:effectLst/>
                <a:latin typeface="Arial" panose="020B0604020202020204" pitchFamily="34" charset="0"/>
              </a:rPr>
              <a:t>, a designer at Marconi Defense Systems, allegedly commits suicide with a shotgun, March 1985.</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1" i="0" dirty="0">
                <a:solidFill>
                  <a:schemeClr val="bg1"/>
                </a:solidFill>
                <a:effectLst/>
                <a:latin typeface="Arial" panose="020B0604020202020204" pitchFamily="34" charset="0"/>
              </a:rPr>
              <a:t>Jonathan Walsh</a:t>
            </a:r>
            <a:r>
              <a:rPr lang="en-US" sz="1800" b="0" i="0" dirty="0">
                <a:solidFill>
                  <a:schemeClr val="bg1"/>
                </a:solidFill>
                <a:effectLst/>
                <a:latin typeface="Arial" panose="020B0604020202020204" pitchFamily="34" charset="0"/>
              </a:rPr>
              <a:t>, a digital communications expert employed by GEC, Marconi's parent firm, falls from his hotel room, November 1985, after expressing fear for his life.</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1" i="0" dirty="0" err="1">
                <a:solidFill>
                  <a:schemeClr val="bg1"/>
                </a:solidFill>
                <a:effectLst/>
                <a:latin typeface="Arial" panose="020B0604020202020204" pitchFamily="34" charset="0"/>
              </a:rPr>
              <a:t>Ashad</a:t>
            </a:r>
            <a:r>
              <a:rPr lang="en-US" sz="1800" b="1" i="0" dirty="0">
                <a:solidFill>
                  <a:schemeClr val="bg1"/>
                </a:solidFill>
                <a:effectLst/>
                <a:latin typeface="Arial" panose="020B0604020202020204" pitchFamily="34" charset="0"/>
              </a:rPr>
              <a:t> Sharif</a:t>
            </a:r>
            <a:r>
              <a:rPr lang="en-US" sz="1800" b="0" i="0" dirty="0">
                <a:solidFill>
                  <a:schemeClr val="bg1"/>
                </a:solidFill>
                <a:effectLst/>
                <a:latin typeface="Arial" panose="020B0604020202020204" pitchFamily="34" charset="0"/>
              </a:rPr>
              <a:t>, another Marconi scientist, reportedly tied a rope around his neck, and then to a tree, in October 1986, got behind the wheel of his car and stepped on the gas with predictable results.</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0" i="0" dirty="0">
                <a:solidFill>
                  <a:schemeClr val="bg1"/>
                </a:solidFill>
                <a:effectLst/>
                <a:latin typeface="Arial" panose="020B0604020202020204" pitchFamily="34" charset="0"/>
              </a:rPr>
              <a:t>In March of 1988, </a:t>
            </a:r>
            <a:r>
              <a:rPr lang="en-US" sz="1800" b="1" i="0" dirty="0">
                <a:solidFill>
                  <a:schemeClr val="bg1"/>
                </a:solidFill>
                <a:effectLst/>
                <a:latin typeface="Arial" panose="020B0604020202020204" pitchFamily="34" charset="0"/>
              </a:rPr>
              <a:t>Trevor Knight</a:t>
            </a:r>
            <a:r>
              <a:rPr lang="en-US" sz="1800" b="0" i="0" dirty="0">
                <a:solidFill>
                  <a:schemeClr val="bg1"/>
                </a:solidFill>
                <a:effectLst/>
                <a:latin typeface="Arial" panose="020B0604020202020204" pitchFamily="34" charset="0"/>
              </a:rPr>
              <a:t>, also associated with Marconi, died of carbon monoxide poisoning in his car.</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1" i="0" dirty="0">
                <a:solidFill>
                  <a:schemeClr val="bg1"/>
                </a:solidFill>
                <a:effectLst/>
                <a:latin typeface="Arial" panose="020B0604020202020204" pitchFamily="34" charset="0"/>
              </a:rPr>
              <a:t>Peter Ferry</a:t>
            </a:r>
            <a:r>
              <a:rPr lang="en-US" sz="1800" b="0" i="0" dirty="0">
                <a:solidFill>
                  <a:schemeClr val="bg1"/>
                </a:solidFill>
                <a:effectLst/>
                <a:latin typeface="Arial" panose="020B0604020202020204" pitchFamily="34" charset="0"/>
              </a:rPr>
              <a:t>, marketing director of the firm, was found shocked to death with electrical leads in his mouth (August 1988).</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0" i="0" dirty="0">
                <a:solidFill>
                  <a:schemeClr val="bg1"/>
                </a:solidFill>
                <a:effectLst/>
                <a:latin typeface="Arial" panose="020B0604020202020204" pitchFamily="34" charset="0"/>
              </a:rPr>
              <a:t>Also during the same month of the same year, </a:t>
            </a:r>
            <a:r>
              <a:rPr lang="en-US" sz="1800" b="1" i="0" dirty="0">
                <a:solidFill>
                  <a:schemeClr val="bg1"/>
                </a:solidFill>
                <a:effectLst/>
                <a:latin typeface="Arial" panose="020B0604020202020204" pitchFamily="34" charset="0"/>
              </a:rPr>
              <a:t>Alistair Beckham</a:t>
            </a:r>
            <a:r>
              <a:rPr lang="en-US" sz="1800" b="0" i="0" dirty="0">
                <a:solidFill>
                  <a:schemeClr val="bg1"/>
                </a:solidFill>
                <a:effectLst/>
                <a:latin typeface="Arial" panose="020B0604020202020204" pitchFamily="34" charset="0"/>
              </a:rPr>
              <a:t> was found shocked to death with electric leads attached to his body and his mouth stuffed with a handkerchief. He was an engineer with the allied firm of Plessey Defense Systems.</a:t>
            </a:r>
            <a:br>
              <a:rPr lang="en-US" sz="1800" b="0" i="0" dirty="0">
                <a:solidFill>
                  <a:schemeClr val="bg1"/>
                </a:solidFill>
                <a:effectLst/>
                <a:latin typeface="Arial" panose="020B0604020202020204" pitchFamily="34" charset="0"/>
              </a:rPr>
            </a:br>
            <a:r>
              <a:rPr lang="en-US" sz="1800" b="0" i="0" dirty="0">
                <a:solidFill>
                  <a:schemeClr val="bg1"/>
                </a:solidFill>
                <a:effectLst/>
                <a:latin typeface="Arial" panose="020B0604020202020204" pitchFamily="34" charset="0"/>
              </a:rPr>
              <a:t> </a:t>
            </a:r>
            <a:endParaRPr lang="en-US" b="0" i="0" dirty="0">
              <a:solidFill>
                <a:schemeClr val="bg1"/>
              </a:solidFill>
              <a:effectLst/>
              <a:latin typeface="Times New Roman" panose="02020603050405020304" pitchFamily="18" charset="0"/>
            </a:endParaRPr>
          </a:p>
          <a:p>
            <a:pPr algn="l">
              <a:buFont typeface="Arial" panose="020B0604020202020204" pitchFamily="34" charset="0"/>
              <a:buChar char="•"/>
            </a:pPr>
            <a:r>
              <a:rPr lang="en-US" sz="1800" b="0" i="0" dirty="0">
                <a:solidFill>
                  <a:schemeClr val="bg1"/>
                </a:solidFill>
                <a:effectLst/>
                <a:latin typeface="Arial" panose="020B0604020202020204" pitchFamily="34" charset="0"/>
              </a:rPr>
              <a:t>And, finally, but by no means the sole remaining death in this unique cluster, </a:t>
            </a:r>
            <a:r>
              <a:rPr lang="en-US" sz="1800" b="1" i="0" dirty="0">
                <a:solidFill>
                  <a:schemeClr val="bg1"/>
                </a:solidFill>
                <a:effectLst/>
                <a:latin typeface="Arial" panose="020B0604020202020204" pitchFamily="34" charset="0"/>
              </a:rPr>
              <a:t>Andrew Hall</a:t>
            </a:r>
            <a:r>
              <a:rPr lang="en-US" sz="1800" b="0" i="0" dirty="0">
                <a:solidFill>
                  <a:schemeClr val="bg1"/>
                </a:solidFill>
                <a:effectLst/>
                <a:latin typeface="Arial" panose="020B0604020202020204" pitchFamily="34" charset="0"/>
              </a:rPr>
              <a:t> was found dead in September of 1988 of carbon monoxide poisoning.</a:t>
            </a:r>
            <a:endParaRPr lang="en-US" b="0" i="0" dirty="0">
              <a:solidFill>
                <a:schemeClr val="bg1"/>
              </a:solidFill>
              <a:effectLst/>
              <a:latin typeface="Times New Roman" panose="02020603050405020304" pitchFamily="18" charset="0"/>
            </a:endParaRPr>
          </a:p>
        </p:txBody>
      </p:sp>
      <p:sp>
        <p:nvSpPr>
          <p:cNvPr id="8" name="TextBox 7">
            <a:extLst>
              <a:ext uri="{FF2B5EF4-FFF2-40B4-BE49-F238E27FC236}">
                <a16:creationId xmlns:a16="http://schemas.microsoft.com/office/drawing/2014/main" id="{803CB32F-E09E-4201-87DC-5619B649939E}"/>
              </a:ext>
            </a:extLst>
          </p:cNvPr>
          <p:cNvSpPr txBox="1"/>
          <p:nvPr/>
        </p:nvSpPr>
        <p:spPr>
          <a:xfrm>
            <a:off x="2004252" y="218321"/>
            <a:ext cx="7911536" cy="769441"/>
          </a:xfrm>
          <a:prstGeom prst="rect">
            <a:avLst/>
          </a:prstGeom>
          <a:noFill/>
        </p:spPr>
        <p:txBody>
          <a:bodyPr wrap="square" rtlCol="0">
            <a:spAutoFit/>
          </a:bodyPr>
          <a:lstStyle/>
          <a:p>
            <a:pPr marL="285750" indent="-285750">
              <a:buFont typeface="Wingdings" panose="05000000000000000000" pitchFamily="2" charset="2"/>
              <a:buChar char="§"/>
            </a:pPr>
            <a:endParaRPr lang="en-US" sz="2000" b="1" dirty="0">
              <a:solidFill>
                <a:schemeClr val="bg1"/>
              </a:solidFill>
            </a:endParaRPr>
          </a:p>
          <a:p>
            <a:r>
              <a:rPr lang="en-US" sz="2400" b="1" u="sng" dirty="0">
                <a:solidFill>
                  <a:schemeClr val="accent5">
                    <a:lumMod val="75000"/>
                  </a:schemeClr>
                </a:solidFill>
              </a:rPr>
              <a:t>Bizarre Deaths of Scientists</a:t>
            </a:r>
          </a:p>
        </p:txBody>
      </p:sp>
      <p:sp>
        <p:nvSpPr>
          <p:cNvPr id="3" name="TextBox 2">
            <a:extLst>
              <a:ext uri="{FF2B5EF4-FFF2-40B4-BE49-F238E27FC236}">
                <a16:creationId xmlns:a16="http://schemas.microsoft.com/office/drawing/2014/main" id="{81244C89-77F1-4969-81CD-1370E754DB9C}"/>
              </a:ext>
            </a:extLst>
          </p:cNvPr>
          <p:cNvSpPr txBox="1"/>
          <p:nvPr/>
        </p:nvSpPr>
        <p:spPr>
          <a:xfrm>
            <a:off x="844061" y="1138750"/>
            <a:ext cx="9445451" cy="646331"/>
          </a:xfrm>
          <a:prstGeom prst="rect">
            <a:avLst/>
          </a:prstGeom>
          <a:noFill/>
        </p:spPr>
        <p:txBody>
          <a:bodyPr wrap="square" rtlCol="0">
            <a:spAutoFit/>
          </a:bodyPr>
          <a:lstStyle/>
          <a:p>
            <a:r>
              <a:rPr lang="en-US" b="1" u="sng" dirty="0"/>
              <a:t>Note:  </a:t>
            </a:r>
            <a:r>
              <a:rPr lang="en-US" i="1" dirty="0"/>
              <a:t>Over 20 scientists working on a pilot program for America’s Star Wars Defense Initiative have met bizarre, often violent deaths.  How curious is that?   </a:t>
            </a:r>
          </a:p>
        </p:txBody>
      </p:sp>
    </p:spTree>
    <p:extLst>
      <p:ext uri="{BB962C8B-B14F-4D97-AF65-F5344CB8AC3E}">
        <p14:creationId xmlns:p14="http://schemas.microsoft.com/office/powerpoint/2010/main" val="3130990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74EF-3BB8-4742-A4F5-C86B2B2DB528}"/>
              </a:ext>
            </a:extLst>
          </p:cNvPr>
          <p:cNvSpPr>
            <a:spLocks noGrp="1"/>
          </p:cNvSpPr>
          <p:nvPr>
            <p:ph type="ctrTitle"/>
          </p:nvPr>
        </p:nvSpPr>
        <p:spPr>
          <a:xfrm>
            <a:off x="792222" y="511459"/>
            <a:ext cx="10344319" cy="861420"/>
          </a:xfrm>
        </p:spPr>
        <p:txBody>
          <a:bodyPr/>
          <a:lstStyle/>
          <a:p>
            <a:r>
              <a:rPr lang="en-US" sz="2400" b="1" u="sng" dirty="0"/>
              <a:t>Bob Garrett and the 3 Miles In footage (Predator being) </a:t>
            </a:r>
          </a:p>
        </p:txBody>
      </p:sp>
      <p:sp>
        <p:nvSpPr>
          <p:cNvPr id="3" name="Subtitle 2">
            <a:extLst>
              <a:ext uri="{FF2B5EF4-FFF2-40B4-BE49-F238E27FC236}">
                <a16:creationId xmlns:a16="http://schemas.microsoft.com/office/drawing/2014/main" id="{CDF1F09D-56FF-4823-9A72-FF086E01C8CD}"/>
              </a:ext>
            </a:extLst>
          </p:cNvPr>
          <p:cNvSpPr>
            <a:spLocks noGrp="1"/>
          </p:cNvSpPr>
          <p:nvPr>
            <p:ph type="subTitle" idx="1"/>
          </p:nvPr>
        </p:nvSpPr>
        <p:spPr>
          <a:xfrm>
            <a:off x="1055458" y="1782240"/>
            <a:ext cx="10081083" cy="4023973"/>
          </a:xfrm>
        </p:spPr>
        <p:txBody>
          <a:bodyPr>
            <a:noAutofit/>
          </a:bodyPr>
          <a:lstStyle/>
          <a:p>
            <a:pPr marL="342900" indent="-342900">
              <a:buFont typeface="Wingdings" panose="05000000000000000000" pitchFamily="2" charset="2"/>
              <a:buChar char="v"/>
            </a:pPr>
            <a:r>
              <a:rPr lang="en-US" sz="2400" dirty="0"/>
              <a:t>Hunting guide and bigfoot researcher Bob Garrett came across an abandoned campsite that looked more like a crime scene.  Garrett caught on video images of what looked like an invisible entity very similar to the predator movie creature.  </a:t>
            </a:r>
          </a:p>
          <a:p>
            <a:pPr marL="342900" indent="-342900">
              <a:buFont typeface="Wingdings" panose="05000000000000000000" pitchFamily="2" charset="2"/>
              <a:buChar char="v"/>
            </a:pPr>
            <a:r>
              <a:rPr lang="en-US" sz="2400" dirty="0"/>
              <a:t>After going public with his evidence and his own personal experiences investigating the sasquatch phenomenon, his evidence was confiscated by the U.S. Government, allegedly the department of homeland security.  Garrett has essentially disappeared from the bigfoot research community.    </a:t>
            </a:r>
          </a:p>
        </p:txBody>
      </p:sp>
    </p:spTree>
    <p:extLst>
      <p:ext uri="{BB962C8B-B14F-4D97-AF65-F5344CB8AC3E}">
        <p14:creationId xmlns:p14="http://schemas.microsoft.com/office/powerpoint/2010/main" val="20079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58C891-EBD2-4DE2-BAE0-976AAFEAD530}"/>
              </a:ext>
            </a:extLst>
          </p:cNvPr>
          <p:cNvSpPr txBox="1"/>
          <p:nvPr/>
        </p:nvSpPr>
        <p:spPr>
          <a:xfrm>
            <a:off x="6242159" y="2161574"/>
            <a:ext cx="3476367" cy="1015663"/>
          </a:xfrm>
          <a:prstGeom prst="rect">
            <a:avLst/>
          </a:prstGeom>
          <a:noFill/>
        </p:spPr>
        <p:txBody>
          <a:bodyPr wrap="square" rtlCol="0">
            <a:spAutoFit/>
          </a:bodyPr>
          <a:lstStyle/>
          <a:p>
            <a:endParaRPr lang="en-US" sz="2000" b="1" dirty="0"/>
          </a:p>
          <a:p>
            <a:endParaRPr lang="en-US" sz="2000" b="1" i="1" dirty="0">
              <a:solidFill>
                <a:schemeClr val="accent2"/>
              </a:solidFill>
              <a:effectLst/>
              <a:latin typeface="Montserrat"/>
            </a:endParaRPr>
          </a:p>
          <a:p>
            <a:endParaRPr lang="en-US" sz="2000" b="1" dirty="0"/>
          </a:p>
        </p:txBody>
      </p:sp>
      <p:sp>
        <p:nvSpPr>
          <p:cNvPr id="4" name="TextBox 3">
            <a:extLst>
              <a:ext uri="{FF2B5EF4-FFF2-40B4-BE49-F238E27FC236}">
                <a16:creationId xmlns:a16="http://schemas.microsoft.com/office/drawing/2014/main" id="{ACB6DAF2-82D4-4ECD-BDA8-05EBFE47189E}"/>
              </a:ext>
            </a:extLst>
          </p:cNvPr>
          <p:cNvSpPr txBox="1"/>
          <p:nvPr/>
        </p:nvSpPr>
        <p:spPr>
          <a:xfrm>
            <a:off x="2590888" y="292967"/>
            <a:ext cx="4917989" cy="369332"/>
          </a:xfrm>
          <a:prstGeom prst="rect">
            <a:avLst/>
          </a:prstGeom>
          <a:noFill/>
        </p:spPr>
        <p:txBody>
          <a:bodyPr wrap="square" rtlCol="0">
            <a:spAutoFit/>
          </a:bodyPr>
          <a:lstStyle/>
          <a:p>
            <a:r>
              <a:rPr lang="en-US" b="1" u="sng" dirty="0"/>
              <a:t>References </a:t>
            </a:r>
          </a:p>
        </p:txBody>
      </p:sp>
      <p:sp>
        <p:nvSpPr>
          <p:cNvPr id="8" name="Rectangle 7">
            <a:extLst>
              <a:ext uri="{FF2B5EF4-FFF2-40B4-BE49-F238E27FC236}">
                <a16:creationId xmlns:a16="http://schemas.microsoft.com/office/drawing/2014/main" id="{F540FF52-790E-4978-8A5B-11437ED8585A}"/>
              </a:ext>
            </a:extLst>
          </p:cNvPr>
          <p:cNvSpPr/>
          <p:nvPr/>
        </p:nvSpPr>
        <p:spPr>
          <a:xfrm>
            <a:off x="607460" y="800100"/>
            <a:ext cx="11236036" cy="547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p:txBody>
      </p:sp>
      <p:pic>
        <p:nvPicPr>
          <p:cNvPr id="5" name="Graphic 4" descr="Books with solid fill">
            <a:extLst>
              <a:ext uri="{FF2B5EF4-FFF2-40B4-BE49-F238E27FC236}">
                <a16:creationId xmlns:a16="http://schemas.microsoft.com/office/drawing/2014/main" id="{C4093C98-94C5-4FB7-AEC6-D31B1FD885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2726" y="292967"/>
            <a:ext cx="914400" cy="914400"/>
          </a:xfrm>
          <a:prstGeom prst="rect">
            <a:avLst/>
          </a:prstGeom>
        </p:spPr>
      </p:pic>
      <p:sp>
        <p:nvSpPr>
          <p:cNvPr id="3" name="TextBox 2">
            <a:extLst>
              <a:ext uri="{FF2B5EF4-FFF2-40B4-BE49-F238E27FC236}">
                <a16:creationId xmlns:a16="http://schemas.microsoft.com/office/drawing/2014/main" id="{57063357-77BE-4974-B753-80F2E7AACA78}"/>
              </a:ext>
            </a:extLst>
          </p:cNvPr>
          <p:cNvSpPr txBox="1"/>
          <p:nvPr/>
        </p:nvSpPr>
        <p:spPr>
          <a:xfrm>
            <a:off x="899778" y="1253755"/>
            <a:ext cx="10684762" cy="5509200"/>
          </a:xfrm>
          <a:prstGeom prst="rect">
            <a:avLst/>
          </a:prstGeom>
          <a:noFill/>
        </p:spPr>
        <p:txBody>
          <a:bodyPr wrap="square" rtlCol="0">
            <a:spAutoFit/>
          </a:bodyPr>
          <a:lstStyle/>
          <a:p>
            <a:r>
              <a:rPr lang="en-US" sz="1600" dirty="0">
                <a:solidFill>
                  <a:schemeClr val="bg1"/>
                </a:solidFill>
              </a:rPr>
              <a:t>Binder, O.  (1971).  Liquidation of the UFO Investigators.</a:t>
            </a:r>
          </a:p>
          <a:p>
            <a:endParaRPr lang="en-US" sz="1600" dirty="0">
              <a:solidFill>
                <a:schemeClr val="bg1"/>
              </a:solidFill>
            </a:endParaRPr>
          </a:p>
          <a:p>
            <a:r>
              <a:rPr lang="en-US" sz="1600" dirty="0">
                <a:solidFill>
                  <a:schemeClr val="bg1"/>
                </a:solidFill>
              </a:rPr>
              <a:t>Bugged Space. (2020).  The conspiracy theory behind death of UFO conspiracy theorist Max Spiers.</a:t>
            </a:r>
          </a:p>
          <a:p>
            <a:r>
              <a:rPr lang="en-US" sz="1600" dirty="0">
                <a:solidFill>
                  <a:schemeClr val="bg1"/>
                </a:solidFill>
              </a:rPr>
              <a:t>https://www.buggedspace.com/conspiracy-murder-of-max-spiers/</a:t>
            </a:r>
          </a:p>
          <a:p>
            <a:endParaRPr lang="en-US" sz="1600" dirty="0">
              <a:solidFill>
                <a:schemeClr val="bg1"/>
              </a:solidFill>
            </a:endParaRPr>
          </a:p>
          <a:p>
            <a:r>
              <a:rPr lang="en-US" sz="1600" dirty="0">
                <a:solidFill>
                  <a:schemeClr val="bg1"/>
                </a:solidFill>
              </a:rPr>
              <a:t>Center for an Informed America</a:t>
            </a:r>
            <a:r>
              <a:rPr lang="en-US" sz="1400" dirty="0">
                <a:solidFill>
                  <a:schemeClr val="bg1"/>
                </a:solidFill>
              </a:rPr>
              <a:t>.   https://centerforaninformedamerica.com/books/</a:t>
            </a:r>
          </a:p>
          <a:p>
            <a:endParaRPr lang="en-US" sz="1600" dirty="0">
              <a:solidFill>
                <a:schemeClr val="bg1"/>
              </a:solidFill>
            </a:endParaRPr>
          </a:p>
          <a:p>
            <a:r>
              <a:rPr lang="en-US" sz="1600" dirty="0">
                <a:solidFill>
                  <a:schemeClr val="bg1"/>
                </a:solidFill>
              </a:rPr>
              <a:t>Coleman, J.  Conspirators’ Hierarchy: The Story of the committee of 300.  </a:t>
            </a:r>
          </a:p>
          <a:p>
            <a:r>
              <a:rPr lang="en-US" sz="1600" dirty="0">
                <a:solidFill>
                  <a:schemeClr val="bg1"/>
                </a:solidFill>
              </a:rPr>
              <a:t> https://www.cia.gov/library/abbottabad-compound/4A/4A92FD2FB4DAE3F773DB0B7742CF0F65_Coleman.-.CONSPIRATORS.HIERARCHY.-.THE.STORY.OF.THE.COMMITTEE.OF.300.R.pdf</a:t>
            </a:r>
          </a:p>
          <a:p>
            <a:endParaRPr lang="en-US" sz="1600" dirty="0">
              <a:solidFill>
                <a:schemeClr val="bg1"/>
              </a:solidFill>
            </a:endParaRPr>
          </a:p>
          <a:p>
            <a:r>
              <a:rPr lang="en-US" sz="1600" dirty="0">
                <a:solidFill>
                  <a:schemeClr val="bg1"/>
                </a:solidFill>
              </a:rPr>
              <a:t>Coleman, L &amp; Clark, J. (1975). The Unidentified: Notes toward solving the UFO mystery.  Warner paperback  </a:t>
            </a:r>
          </a:p>
          <a:p>
            <a:endParaRPr lang="en-US" sz="1600" dirty="0">
              <a:solidFill>
                <a:schemeClr val="bg1"/>
              </a:solidFill>
            </a:endParaRPr>
          </a:p>
          <a:p>
            <a:r>
              <a:rPr lang="en-US" sz="1600" dirty="0">
                <a:solidFill>
                  <a:schemeClr val="bg1"/>
                </a:solidFill>
              </a:rPr>
              <a:t>Dolan, R. (2001). The Death of James Forrestal.  UFO Magazine.  </a:t>
            </a:r>
          </a:p>
          <a:p>
            <a:endParaRPr lang="en-US" sz="1600" dirty="0">
              <a:solidFill>
                <a:schemeClr val="bg1"/>
              </a:solidFill>
            </a:endParaRPr>
          </a:p>
          <a:p>
            <a:r>
              <a:rPr lang="en-US" sz="1600" dirty="0">
                <a:solidFill>
                  <a:schemeClr val="bg1"/>
                </a:solidFill>
              </a:rPr>
              <a:t>Fenster, M. (2008).  Conspiracy Theories:  Secrecy and Power in American Culture.  U. Of Minnesota Press. </a:t>
            </a:r>
          </a:p>
          <a:p>
            <a:endParaRPr lang="en-US" sz="1600" dirty="0">
              <a:solidFill>
                <a:schemeClr val="bg1"/>
              </a:solidFill>
            </a:endParaRPr>
          </a:p>
          <a:p>
            <a:r>
              <a:rPr lang="en-US" sz="1600" dirty="0">
                <a:solidFill>
                  <a:schemeClr val="bg1"/>
                </a:solidFill>
              </a:rPr>
              <a:t>Keel, J. (1967) “The Answer”.  Johnkeel.com</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297230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58C891-EBD2-4DE2-BAE0-976AAFEAD530}"/>
              </a:ext>
            </a:extLst>
          </p:cNvPr>
          <p:cNvSpPr txBox="1"/>
          <p:nvPr/>
        </p:nvSpPr>
        <p:spPr>
          <a:xfrm>
            <a:off x="6242159" y="2161574"/>
            <a:ext cx="3476367" cy="1015663"/>
          </a:xfrm>
          <a:prstGeom prst="rect">
            <a:avLst/>
          </a:prstGeom>
          <a:noFill/>
        </p:spPr>
        <p:txBody>
          <a:bodyPr wrap="square" rtlCol="0">
            <a:spAutoFit/>
          </a:bodyPr>
          <a:lstStyle/>
          <a:p>
            <a:endParaRPr lang="en-US" sz="2000" b="1" dirty="0"/>
          </a:p>
          <a:p>
            <a:endParaRPr lang="en-US" sz="2000" b="1" i="1" dirty="0">
              <a:solidFill>
                <a:schemeClr val="accent2"/>
              </a:solidFill>
              <a:effectLst/>
              <a:latin typeface="Montserrat"/>
            </a:endParaRPr>
          </a:p>
          <a:p>
            <a:endParaRPr lang="en-US" sz="2000" b="1" dirty="0"/>
          </a:p>
        </p:txBody>
      </p:sp>
      <p:sp>
        <p:nvSpPr>
          <p:cNvPr id="4" name="TextBox 3">
            <a:extLst>
              <a:ext uri="{FF2B5EF4-FFF2-40B4-BE49-F238E27FC236}">
                <a16:creationId xmlns:a16="http://schemas.microsoft.com/office/drawing/2014/main" id="{ACB6DAF2-82D4-4ECD-BDA8-05EBFE47189E}"/>
              </a:ext>
            </a:extLst>
          </p:cNvPr>
          <p:cNvSpPr txBox="1"/>
          <p:nvPr/>
        </p:nvSpPr>
        <p:spPr>
          <a:xfrm>
            <a:off x="2590888" y="292967"/>
            <a:ext cx="4917989" cy="369332"/>
          </a:xfrm>
          <a:prstGeom prst="rect">
            <a:avLst/>
          </a:prstGeom>
          <a:noFill/>
        </p:spPr>
        <p:txBody>
          <a:bodyPr wrap="square" rtlCol="0">
            <a:spAutoFit/>
          </a:bodyPr>
          <a:lstStyle/>
          <a:p>
            <a:r>
              <a:rPr lang="en-US" b="1" u="sng" dirty="0"/>
              <a:t>References continued </a:t>
            </a:r>
          </a:p>
        </p:txBody>
      </p:sp>
      <p:sp>
        <p:nvSpPr>
          <p:cNvPr id="8" name="Rectangle 7">
            <a:extLst>
              <a:ext uri="{FF2B5EF4-FFF2-40B4-BE49-F238E27FC236}">
                <a16:creationId xmlns:a16="http://schemas.microsoft.com/office/drawing/2014/main" id="{F540FF52-790E-4978-8A5B-11437ED8585A}"/>
              </a:ext>
            </a:extLst>
          </p:cNvPr>
          <p:cNvSpPr/>
          <p:nvPr/>
        </p:nvSpPr>
        <p:spPr>
          <a:xfrm>
            <a:off x="643467" y="1207367"/>
            <a:ext cx="9939866" cy="5357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latin typeface="Arial" panose="020B0604020202020204" pitchFamily="34" charset="0"/>
              <a:ea typeface="Arial" panose="020B0604020202020204" pitchFamily="34" charset="0"/>
            </a:endParaRPr>
          </a:p>
          <a:p>
            <a:pPr marL="0" marR="0">
              <a:spcBef>
                <a:spcPts val="0"/>
              </a:spcBef>
              <a:spcAft>
                <a:spcPts val="1200"/>
              </a:spcAft>
            </a:pPr>
            <a:endParaRPr lang="en-US" sz="1400" dirty="0">
              <a:solidFill>
                <a:schemeClr val="bg1"/>
              </a:solidFill>
              <a:effectLst/>
              <a:latin typeface="Arial" panose="020B0604020202020204" pitchFamily="34" charset="0"/>
              <a:ea typeface="Arial" panose="020B0604020202020204" pitchFamily="34" charset="0"/>
            </a:endParaRPr>
          </a:p>
        </p:txBody>
      </p:sp>
      <p:pic>
        <p:nvPicPr>
          <p:cNvPr id="5" name="Graphic 4" descr="Books with solid fill">
            <a:extLst>
              <a:ext uri="{FF2B5EF4-FFF2-40B4-BE49-F238E27FC236}">
                <a16:creationId xmlns:a16="http://schemas.microsoft.com/office/drawing/2014/main" id="{C4093C98-94C5-4FB7-AEC6-D31B1FD885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2726" y="292967"/>
            <a:ext cx="914400" cy="914400"/>
          </a:xfrm>
          <a:prstGeom prst="rect">
            <a:avLst/>
          </a:prstGeom>
        </p:spPr>
      </p:pic>
      <p:sp>
        <p:nvSpPr>
          <p:cNvPr id="2" name="TextBox 1">
            <a:extLst>
              <a:ext uri="{FF2B5EF4-FFF2-40B4-BE49-F238E27FC236}">
                <a16:creationId xmlns:a16="http://schemas.microsoft.com/office/drawing/2014/main" id="{DC480288-7BA8-44B7-916D-B0B07990CC49}"/>
              </a:ext>
            </a:extLst>
          </p:cNvPr>
          <p:cNvSpPr txBox="1"/>
          <p:nvPr/>
        </p:nvSpPr>
        <p:spPr>
          <a:xfrm>
            <a:off x="990600" y="1064867"/>
            <a:ext cx="9939866" cy="677108"/>
          </a:xfrm>
          <a:prstGeom prst="rect">
            <a:avLst/>
          </a:prstGeom>
          <a:noFill/>
        </p:spPr>
        <p:txBody>
          <a:bodyPr wrap="square" rtlCol="0">
            <a:spAutoFit/>
          </a:bodyPr>
          <a:lstStyle/>
          <a:p>
            <a:pPr marL="0" marR="0">
              <a:spcBef>
                <a:spcPts val="0"/>
              </a:spcBef>
              <a:spcAft>
                <a:spcPts val="1200"/>
              </a:spcAft>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1200"/>
              </a:spcAft>
            </a:pPr>
            <a:r>
              <a:rPr lang="en-US" sz="1400" dirty="0">
                <a:solidFill>
                  <a:schemeClr val="bg1"/>
                </a:solidFill>
                <a:effectLst/>
                <a:latin typeface="Arial" panose="020B0604020202020204" pitchFamily="34" charset="0"/>
                <a:ea typeface="Arial" panose="020B0604020202020204" pitchFamily="34" charset="0"/>
                <a:cs typeface="Arial" panose="020B0604020202020204" pitchFamily="34" charset="0"/>
              </a:rPr>
              <a:t>McClelland, C, Cooper, H (2020).  Space! The Final Frontier . . .</a:t>
            </a:r>
          </a:p>
        </p:txBody>
      </p:sp>
      <p:sp>
        <p:nvSpPr>
          <p:cNvPr id="3" name="TextBox 2">
            <a:extLst>
              <a:ext uri="{FF2B5EF4-FFF2-40B4-BE49-F238E27FC236}">
                <a16:creationId xmlns:a16="http://schemas.microsoft.com/office/drawing/2014/main" id="{9F05E132-A13D-461B-8A82-36438527A1AE}"/>
              </a:ext>
            </a:extLst>
          </p:cNvPr>
          <p:cNvSpPr txBox="1"/>
          <p:nvPr/>
        </p:nvSpPr>
        <p:spPr>
          <a:xfrm>
            <a:off x="903287" y="1884475"/>
            <a:ext cx="9420225" cy="4832092"/>
          </a:xfrm>
          <a:prstGeom prst="rect">
            <a:avLst/>
          </a:prstGeom>
          <a:noFill/>
        </p:spPr>
        <p:txBody>
          <a:bodyPr wrap="square" rtlCol="0">
            <a:spAutoFit/>
          </a:bodyPr>
          <a:lstStyle/>
          <a:p>
            <a:r>
              <a:rPr lang="en-US" sz="1400" dirty="0">
                <a:solidFill>
                  <a:schemeClr val="bg1"/>
                </a:solidFill>
              </a:rPr>
              <a:t>Moore, W.L. &amp; Berlitz, C. (1979).  The Philadelphia Experiment:  Project </a:t>
            </a:r>
            <a:r>
              <a:rPr lang="en-US" sz="1400" dirty="0" err="1">
                <a:solidFill>
                  <a:schemeClr val="bg1"/>
                </a:solidFill>
              </a:rPr>
              <a:t>Invisibiltiy</a:t>
            </a:r>
            <a:r>
              <a:rPr lang="en-US" sz="1400" dirty="0">
                <a:solidFill>
                  <a:schemeClr val="bg1"/>
                </a:solidFill>
              </a:rPr>
              <a:t>.   Fawcett Crest, NY. </a:t>
            </a:r>
          </a:p>
          <a:p>
            <a:endParaRPr lang="en-US" sz="1400" dirty="0">
              <a:solidFill>
                <a:schemeClr val="bg1"/>
              </a:solidFill>
            </a:endParaRPr>
          </a:p>
          <a:p>
            <a:r>
              <a:rPr lang="en-US" sz="1400" dirty="0">
                <a:solidFill>
                  <a:schemeClr val="bg1"/>
                </a:solidFill>
              </a:rPr>
              <a:t>Philip, </a:t>
            </a:r>
            <a:r>
              <a:rPr lang="en-US" sz="1400" dirty="0" err="1">
                <a:solidFill>
                  <a:schemeClr val="bg1"/>
                </a:solidFill>
              </a:rPr>
              <a:t>Olov</a:t>
            </a:r>
            <a:r>
              <a:rPr lang="en-US" sz="1400" dirty="0">
                <a:solidFill>
                  <a:schemeClr val="bg1"/>
                </a:solidFill>
              </a:rPr>
              <a:t>. (2018). Paranoia The Conspiracy Reader. (12/4/2018)  Publish and Perish:  The Mysterious Body Count of UFO and the Darker Side of Conspiracy Research.  </a:t>
            </a:r>
          </a:p>
          <a:p>
            <a:r>
              <a:rPr lang="en-US" sz="1400" dirty="0">
                <a:solidFill>
                  <a:schemeClr val="bg1"/>
                </a:solidFill>
              </a:rPr>
              <a:t>http://www.paranoiamagazine.com/2018/12/publish-and-perish-the-mysterious-body-count-of-ufology-and-the-darker-side-of-conspiracy-research/</a:t>
            </a:r>
          </a:p>
          <a:p>
            <a:endParaRPr lang="en-US" sz="1400" dirty="0">
              <a:solidFill>
                <a:schemeClr val="bg1"/>
              </a:solidFill>
            </a:endParaRPr>
          </a:p>
          <a:p>
            <a:r>
              <a:rPr lang="en-US" sz="1400" dirty="0">
                <a:solidFill>
                  <a:schemeClr val="bg1"/>
                </a:solidFill>
              </a:rPr>
              <a:t>Redfern, N. (2021).  UFO Researcher Morris Jessup:  Murdered for What He Knew?  Mysterious Universe.  </a:t>
            </a:r>
          </a:p>
          <a:p>
            <a:r>
              <a:rPr lang="en-US" sz="1400" dirty="0">
                <a:solidFill>
                  <a:schemeClr val="bg1"/>
                </a:solidFill>
              </a:rPr>
              <a:t> https://mysteriousuniverse.org/2021/01/ufo-researcher-morris-jessup-murdered-for-what-he-knew/</a:t>
            </a:r>
          </a:p>
          <a:p>
            <a:endParaRPr lang="en-US" sz="1400" dirty="0">
              <a:solidFill>
                <a:schemeClr val="bg1"/>
              </a:solidFill>
            </a:endParaRPr>
          </a:p>
          <a:p>
            <a:r>
              <a:rPr lang="en-US" sz="1400" dirty="0" err="1">
                <a:solidFill>
                  <a:schemeClr val="bg1"/>
                </a:solidFill>
              </a:rPr>
              <a:t>Swancer</a:t>
            </a:r>
            <a:r>
              <a:rPr lang="en-US" sz="1400" dirty="0">
                <a:solidFill>
                  <a:schemeClr val="bg1"/>
                </a:solidFill>
              </a:rPr>
              <a:t>, B. (2020).  UFO Researchers and Mysterious Deaths.  Mysterious Universe. https://mysteriousuniverse.org/2020/06/ufo-researchers-and-mysterious-deaths/</a:t>
            </a:r>
          </a:p>
          <a:p>
            <a:endParaRPr lang="en-US" sz="1400" dirty="0">
              <a:solidFill>
                <a:schemeClr val="bg1"/>
              </a:solidFill>
            </a:endParaRPr>
          </a:p>
          <a:p>
            <a:endParaRPr lang="en-US" sz="1400" dirty="0">
              <a:solidFill>
                <a:schemeClr val="bg1"/>
              </a:solidFill>
            </a:endParaRPr>
          </a:p>
          <a:p>
            <a:r>
              <a:rPr lang="en-US" sz="1400" dirty="0">
                <a:solidFill>
                  <a:schemeClr val="bg1"/>
                </a:solidFill>
              </a:rPr>
              <a:t>The Mad Truther. (2017).  5 Conspiracy Theorists &amp; Researchers Who Mysteriously  Disappeared or Were Seemingly Silenced </a:t>
            </a:r>
          </a:p>
          <a:p>
            <a:r>
              <a:rPr lang="en-US" sz="1400" dirty="0">
                <a:solidFill>
                  <a:schemeClr val="bg1"/>
                </a:solidFill>
                <a:hlinkClick r:id="rId5"/>
              </a:rPr>
              <a:t>https://themadtruther.com/2017/07/29/5-conspiracy-theorists-researchers-who-mysteriously-disappeared-or-were-seemingly-silenced/</a:t>
            </a:r>
            <a:endParaRPr lang="en-US" sz="1400" dirty="0">
              <a:solidFill>
                <a:schemeClr val="bg1"/>
              </a:solidFill>
            </a:endParaRPr>
          </a:p>
          <a:p>
            <a:endParaRPr lang="en-US" sz="1400" dirty="0">
              <a:solidFill>
                <a:schemeClr val="bg1"/>
              </a:solidFill>
            </a:endParaRPr>
          </a:p>
          <a:p>
            <a:r>
              <a:rPr lang="en-US" sz="1400" dirty="0">
                <a:solidFill>
                  <a:schemeClr val="bg1"/>
                </a:solidFill>
              </a:rPr>
              <a:t>Thomas, K and Keith, J.  (1996)  The Octopus and the Death of Danny </a:t>
            </a:r>
            <a:r>
              <a:rPr lang="en-US" sz="1400" dirty="0" err="1">
                <a:solidFill>
                  <a:schemeClr val="bg1"/>
                </a:solidFill>
              </a:rPr>
              <a:t>Casolaro</a:t>
            </a:r>
            <a:r>
              <a:rPr lang="en-US" sz="1400" dirty="0">
                <a:solidFill>
                  <a:schemeClr val="bg1"/>
                </a:solidFill>
              </a:rPr>
              <a:t>.  Feral House</a:t>
            </a: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57043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A127F-8B88-4149-8316-4FB2E27CF541}"/>
              </a:ext>
            </a:extLst>
          </p:cNvPr>
          <p:cNvSpPr txBox="1"/>
          <p:nvPr/>
        </p:nvSpPr>
        <p:spPr>
          <a:xfrm>
            <a:off x="2677887" y="370114"/>
            <a:ext cx="4539342" cy="461665"/>
          </a:xfrm>
          <a:prstGeom prst="rect">
            <a:avLst/>
          </a:prstGeom>
          <a:noFill/>
        </p:spPr>
        <p:txBody>
          <a:bodyPr wrap="square" rtlCol="0">
            <a:spAutoFit/>
          </a:bodyPr>
          <a:lstStyle/>
          <a:p>
            <a:r>
              <a:rPr lang="en-US" sz="2400" b="1" u="sng" dirty="0">
                <a:solidFill>
                  <a:srgbClr val="C00000"/>
                </a:solidFill>
              </a:rPr>
              <a:t>Giordano Bruno (1548-1600)  </a:t>
            </a:r>
          </a:p>
        </p:txBody>
      </p:sp>
      <p:pic>
        <p:nvPicPr>
          <p:cNvPr id="1026" name="Picture 2" descr="Bruno, Giordano">
            <a:extLst>
              <a:ext uri="{FF2B5EF4-FFF2-40B4-BE49-F238E27FC236}">
                <a16:creationId xmlns:a16="http://schemas.microsoft.com/office/drawing/2014/main" id="{0523EEF2-0C28-4632-AEF0-2184A5432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399" y="273511"/>
            <a:ext cx="1785257" cy="1338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2B3DC7-80A4-4997-91AE-813DB8069D68}"/>
              </a:ext>
            </a:extLst>
          </p:cNvPr>
          <p:cNvSpPr txBox="1"/>
          <p:nvPr/>
        </p:nvSpPr>
        <p:spPr>
          <a:xfrm>
            <a:off x="587829" y="2065400"/>
            <a:ext cx="8719457"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rgbClr val="C00000"/>
                </a:solidFill>
                <a:latin typeface="+mj-lt"/>
              </a:rPr>
              <a:t>Returned to Paris and a changed political atmosphere; engaged in polemic with high figures, now adversaries</a:t>
            </a:r>
          </a:p>
          <a:p>
            <a:pPr marL="285750" indent="-285750">
              <a:buFont typeface="Wingdings" panose="05000000000000000000" pitchFamily="2" charset="2"/>
              <a:buChar char="Ø"/>
            </a:pPr>
            <a:r>
              <a:rPr lang="en-US" dirty="0">
                <a:solidFill>
                  <a:srgbClr val="C00000"/>
                </a:solidFill>
                <a:latin typeface="+mj-lt"/>
              </a:rPr>
              <a:t>Moved to Germany and wandered between various universities, publishing more works</a:t>
            </a:r>
          </a:p>
          <a:p>
            <a:pPr marL="285750" indent="-285750">
              <a:buFont typeface="Wingdings" panose="05000000000000000000" pitchFamily="2" charset="2"/>
              <a:buChar char="Ø"/>
            </a:pPr>
            <a:r>
              <a:rPr lang="en-US" dirty="0">
                <a:solidFill>
                  <a:srgbClr val="C00000"/>
                </a:solidFill>
                <a:latin typeface="+mj-lt"/>
              </a:rPr>
              <a:t>1589, excommunicated by the Lutheran church</a:t>
            </a:r>
          </a:p>
          <a:p>
            <a:pPr marL="285750" indent="-285750">
              <a:buFont typeface="Wingdings" panose="05000000000000000000" pitchFamily="2" charset="2"/>
              <a:buChar char="Ø"/>
            </a:pPr>
            <a:r>
              <a:rPr lang="en-US" dirty="0">
                <a:solidFill>
                  <a:srgbClr val="C00000"/>
                </a:solidFill>
                <a:latin typeface="+mj-lt"/>
              </a:rPr>
              <a:t>1591 returned to Italy, seeking Chair of Mathematics at Padua (it went to Galileo, later facing similar charges but recanting)</a:t>
            </a:r>
          </a:p>
          <a:p>
            <a:pPr marL="285750" indent="-285750">
              <a:buFont typeface="Wingdings" panose="05000000000000000000" pitchFamily="2" charset="2"/>
              <a:buChar char="Ø"/>
            </a:pPr>
            <a:r>
              <a:rPr lang="en-US" dirty="0">
                <a:solidFill>
                  <a:srgbClr val="C00000"/>
                </a:solidFill>
              </a:rPr>
              <a:t>1592 was denounced by his Venetian patrons to the Venetian Inquisition (See </a:t>
            </a:r>
            <a:r>
              <a:rPr lang="en-US" dirty="0" err="1">
                <a:solidFill>
                  <a:srgbClr val="C00000"/>
                </a:solidFill>
              </a:rPr>
              <a:t>Mocenigo</a:t>
            </a:r>
            <a:r>
              <a:rPr lang="en-US" dirty="0">
                <a:solidFill>
                  <a:srgbClr val="C00000"/>
                </a:solidFill>
              </a:rPr>
              <a:t>).</a:t>
            </a:r>
          </a:p>
          <a:p>
            <a:pPr marL="285750" indent="-285750">
              <a:buFont typeface="Wingdings" panose="05000000000000000000" pitchFamily="2" charset="2"/>
              <a:buChar char="Ø"/>
            </a:pPr>
            <a:r>
              <a:rPr lang="en-US" dirty="0">
                <a:solidFill>
                  <a:srgbClr val="C00000"/>
                </a:solidFill>
              </a:rPr>
              <a:t>1593, The Roman Inquisition demanded his extradition</a:t>
            </a:r>
          </a:p>
          <a:p>
            <a:pPr marL="285750" indent="-285750">
              <a:buFont typeface="Wingdings" panose="05000000000000000000" pitchFamily="2" charset="2"/>
              <a:buChar char="Ø"/>
            </a:pPr>
            <a:r>
              <a:rPr lang="en-US" dirty="0">
                <a:solidFill>
                  <a:srgbClr val="C00000"/>
                </a:solidFill>
              </a:rPr>
              <a:t>Imprisoned for 7 years and defended himself in a lengthy trial but refused to repent</a:t>
            </a:r>
          </a:p>
          <a:p>
            <a:pPr marL="285750" indent="-285750">
              <a:buFont typeface="Wingdings" panose="05000000000000000000" pitchFamily="2" charset="2"/>
              <a:buChar char="Ø"/>
            </a:pPr>
            <a:r>
              <a:rPr lang="en-US" dirty="0">
                <a:solidFill>
                  <a:srgbClr val="C00000"/>
                </a:solidFill>
              </a:rPr>
              <a:t>1600, Pope Clement VIII declared him an impenitent and pertinacious heretic, sentenced Bruno to death</a:t>
            </a:r>
          </a:p>
          <a:p>
            <a:pPr marL="285750" indent="-285750">
              <a:buFont typeface="Wingdings" panose="05000000000000000000" pitchFamily="2" charset="2"/>
              <a:buChar char="Ø"/>
            </a:pPr>
            <a:r>
              <a:rPr lang="en-US" dirty="0">
                <a:solidFill>
                  <a:srgbClr val="C00000"/>
                </a:solidFill>
              </a:rPr>
              <a:t>Paraded before a crowd, his tongue skewered with a metal spike, he </a:t>
            </a:r>
          </a:p>
          <a:p>
            <a:r>
              <a:rPr lang="en-US" dirty="0">
                <a:solidFill>
                  <a:srgbClr val="C00000"/>
                </a:solidFill>
              </a:rPr>
              <a:t>     was burned alive at </a:t>
            </a:r>
            <a:r>
              <a:rPr lang="en-US" dirty="0" err="1">
                <a:solidFill>
                  <a:srgbClr val="C00000"/>
                </a:solidFill>
              </a:rPr>
              <a:t>Campe</a:t>
            </a:r>
            <a:r>
              <a:rPr lang="en-US" dirty="0">
                <a:solidFill>
                  <a:srgbClr val="C00000"/>
                </a:solidFill>
              </a:rPr>
              <a:t> de Fiore in Rome.     </a:t>
            </a:r>
          </a:p>
        </p:txBody>
      </p:sp>
      <p:sp>
        <p:nvSpPr>
          <p:cNvPr id="5" name="TextBox 4">
            <a:extLst>
              <a:ext uri="{FF2B5EF4-FFF2-40B4-BE49-F238E27FC236}">
                <a16:creationId xmlns:a16="http://schemas.microsoft.com/office/drawing/2014/main" id="{99AF2602-F14D-4E34-BBCE-A0E4177803C3}"/>
              </a:ext>
            </a:extLst>
          </p:cNvPr>
          <p:cNvSpPr txBox="1"/>
          <p:nvPr/>
        </p:nvSpPr>
        <p:spPr>
          <a:xfrm>
            <a:off x="805542" y="1160893"/>
            <a:ext cx="6836229" cy="646331"/>
          </a:xfrm>
          <a:prstGeom prst="rect">
            <a:avLst/>
          </a:prstGeom>
          <a:noFill/>
        </p:spPr>
        <p:txBody>
          <a:bodyPr wrap="square" rtlCol="0">
            <a:spAutoFit/>
          </a:bodyPr>
          <a:lstStyle/>
          <a:p>
            <a:r>
              <a:rPr lang="en-US" b="0" i="0" dirty="0">
                <a:solidFill>
                  <a:srgbClr val="1A1A1A"/>
                </a:solidFill>
                <a:effectLst/>
                <a:latin typeface="Georgia" panose="02040502050405020303" pitchFamily="18" charset="0"/>
              </a:rPr>
              <a:t>Addressing his judges: </a:t>
            </a:r>
            <a:r>
              <a:rPr lang="en-US" b="0" i="1" dirty="0">
                <a:solidFill>
                  <a:srgbClr val="1A1A1A"/>
                </a:solidFill>
                <a:effectLst/>
                <a:latin typeface="Georgia" panose="02040502050405020303" pitchFamily="18" charset="0"/>
              </a:rPr>
              <a:t>“Perhaps your fear in passing judgment on me is greater than mine in receiving it.” </a:t>
            </a:r>
            <a:endParaRPr lang="en-US" i="1" dirty="0"/>
          </a:p>
        </p:txBody>
      </p:sp>
      <p:pic>
        <p:nvPicPr>
          <p:cNvPr id="2050" name="Picture 2">
            <a:extLst>
              <a:ext uri="{FF2B5EF4-FFF2-40B4-BE49-F238E27FC236}">
                <a16:creationId xmlns:a16="http://schemas.microsoft.com/office/drawing/2014/main" id="{E0979806-1CE1-4B1E-AAF0-A8726D727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4194" y="4953000"/>
            <a:ext cx="2518148" cy="1817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E70224-53C6-4F09-AC71-5DFC291D256B}"/>
              </a:ext>
            </a:extLst>
          </p:cNvPr>
          <p:cNvSpPr txBox="1"/>
          <p:nvPr/>
        </p:nvSpPr>
        <p:spPr>
          <a:xfrm>
            <a:off x="9394451" y="1905000"/>
            <a:ext cx="2518148" cy="2862322"/>
          </a:xfrm>
          <a:prstGeom prst="rect">
            <a:avLst/>
          </a:prstGeom>
          <a:noFill/>
        </p:spPr>
        <p:txBody>
          <a:bodyPr wrap="square" rtlCol="0">
            <a:spAutoFit/>
          </a:bodyPr>
          <a:lstStyle/>
          <a:p>
            <a:r>
              <a:rPr lang="en-US" dirty="0">
                <a:solidFill>
                  <a:srgbClr val="FF0000"/>
                </a:solidFill>
              </a:rPr>
              <a:t>It remains a mystery whether Bruno was killed for his theological heresy or his cosmological beliefs. </a:t>
            </a:r>
            <a:r>
              <a:rPr lang="en-US" b="1" i="1" dirty="0">
                <a:solidFill>
                  <a:srgbClr val="FF0000"/>
                </a:solidFill>
              </a:rPr>
              <a:t>Were the ignorant masses being shielded from Bruno’s terrifying existential ideas?   </a:t>
            </a:r>
          </a:p>
        </p:txBody>
      </p:sp>
    </p:spTree>
    <p:extLst>
      <p:ext uri="{BB962C8B-B14F-4D97-AF65-F5344CB8AC3E}">
        <p14:creationId xmlns:p14="http://schemas.microsoft.com/office/powerpoint/2010/main" val="210613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99DB-69CD-41C5-AC12-5BFE763E6D24}"/>
              </a:ext>
            </a:extLst>
          </p:cNvPr>
          <p:cNvSpPr>
            <a:spLocks noGrp="1"/>
          </p:cNvSpPr>
          <p:nvPr>
            <p:ph type="title"/>
          </p:nvPr>
        </p:nvSpPr>
        <p:spPr/>
        <p:txBody>
          <a:bodyPr/>
          <a:lstStyle/>
          <a:p>
            <a:r>
              <a:rPr lang="en-US" u="sng" dirty="0"/>
              <a:t>The Italian Dialogues of Bruno</a:t>
            </a:r>
          </a:p>
        </p:txBody>
      </p:sp>
      <p:sp>
        <p:nvSpPr>
          <p:cNvPr id="3" name="TextBox 2">
            <a:extLst>
              <a:ext uri="{FF2B5EF4-FFF2-40B4-BE49-F238E27FC236}">
                <a16:creationId xmlns:a16="http://schemas.microsoft.com/office/drawing/2014/main" id="{FBD640FE-5E22-4BB1-A8BD-924B962B9E79}"/>
              </a:ext>
            </a:extLst>
          </p:cNvPr>
          <p:cNvSpPr txBox="1"/>
          <p:nvPr/>
        </p:nvSpPr>
        <p:spPr>
          <a:xfrm>
            <a:off x="185057" y="2224828"/>
            <a:ext cx="11821886" cy="4555093"/>
          </a:xfrm>
          <a:prstGeom prst="rect">
            <a:avLst/>
          </a:prstGeom>
          <a:noFill/>
        </p:spPr>
        <p:txBody>
          <a:bodyPr wrap="square" rtlCol="0">
            <a:spAutoFit/>
          </a:bodyPr>
          <a:lstStyle/>
          <a:p>
            <a:r>
              <a:rPr lang="en-US" b="0" i="0" dirty="0">
                <a:solidFill>
                  <a:srgbClr val="1A1A1A"/>
                </a:solidFill>
                <a:effectLst/>
                <a:latin typeface="Georgia" panose="02040502050405020303" pitchFamily="18" charset="0"/>
              </a:rPr>
              <a:t> </a:t>
            </a:r>
            <a:r>
              <a:rPr lang="en-US" sz="1600" b="1" i="1" u="sng" dirty="0">
                <a:solidFill>
                  <a:srgbClr val="1A1A1A"/>
                </a:solidFill>
                <a:effectLst/>
                <a:latin typeface="Georgia" panose="02040502050405020303" pitchFamily="18" charset="0"/>
              </a:rPr>
              <a:t>Cena de le </a:t>
            </a:r>
            <a:r>
              <a:rPr lang="en-US" sz="1600" b="1" i="1" u="sng" dirty="0" err="1">
                <a:solidFill>
                  <a:srgbClr val="1A1A1A"/>
                </a:solidFill>
                <a:effectLst/>
                <a:latin typeface="Georgia" panose="02040502050405020303" pitchFamily="18" charset="0"/>
              </a:rPr>
              <a:t>Ceneri</a:t>
            </a:r>
            <a:r>
              <a:rPr lang="en-US" sz="1600" b="1" i="0" u="sng" dirty="0">
                <a:solidFill>
                  <a:srgbClr val="1A1A1A"/>
                </a:solidFill>
                <a:effectLst/>
                <a:latin typeface="Georgia" panose="02040502050405020303" pitchFamily="18" charset="0"/>
              </a:rPr>
              <a:t> (1584; “The </a:t>
            </a:r>
            <a:r>
              <a:rPr lang="en-US" sz="1600" b="1" i="0" u="sng" strike="noStrike" dirty="0">
                <a:solidFill>
                  <a:srgbClr val="14599D"/>
                </a:solidFill>
                <a:effectLst/>
                <a:latin typeface="Georgia" panose="02040502050405020303" pitchFamily="18" charset="0"/>
                <a:hlinkClick r:id="rId3"/>
              </a:rPr>
              <a:t>Ash Wednesday</a:t>
            </a:r>
            <a:r>
              <a:rPr lang="en-US" sz="1600" b="1" i="0" u="sng" dirty="0">
                <a:solidFill>
                  <a:srgbClr val="1A1A1A"/>
                </a:solidFill>
                <a:effectLst/>
                <a:latin typeface="Georgia" panose="02040502050405020303" pitchFamily="18" charset="0"/>
              </a:rPr>
              <a:t> Supper”): R</a:t>
            </a:r>
            <a:r>
              <a:rPr lang="en-US" sz="1600" b="0" i="0" dirty="0">
                <a:solidFill>
                  <a:srgbClr val="1A1A1A"/>
                </a:solidFill>
                <a:effectLst/>
                <a:latin typeface="Georgia" panose="02040502050405020303" pitchFamily="18" charset="0"/>
              </a:rPr>
              <a:t>eaffirmed the reality of the </a:t>
            </a:r>
            <a:r>
              <a:rPr lang="en-US" sz="1600" b="0" i="0" u="none" strike="noStrike" dirty="0">
                <a:solidFill>
                  <a:srgbClr val="14599D"/>
                </a:solidFill>
                <a:effectLst/>
                <a:latin typeface="Georgia" panose="02040502050405020303" pitchFamily="18" charset="0"/>
                <a:hlinkClick r:id="rId4"/>
              </a:rPr>
              <a:t>heliocentric theory</a:t>
            </a:r>
            <a:r>
              <a:rPr lang="en-US" sz="1600" b="0" i="0" u="none" strike="noStrike" dirty="0">
                <a:solidFill>
                  <a:srgbClr val="14599D"/>
                </a:solidFill>
                <a:effectLst/>
                <a:latin typeface="Georgia" panose="02040502050405020303" pitchFamily="18" charset="0"/>
              </a:rPr>
              <a:t>,</a:t>
            </a:r>
            <a:r>
              <a:rPr lang="en-US" sz="1600" b="0" i="0" dirty="0">
                <a:solidFill>
                  <a:srgbClr val="1A1A1A"/>
                </a:solidFill>
                <a:effectLst/>
                <a:latin typeface="Georgia" panose="02040502050405020303" pitchFamily="18" charset="0"/>
              </a:rPr>
              <a:t> also suggested the universe is infinite, constituted of innumerable worlds substantially similar to those of the solar system. </a:t>
            </a:r>
          </a:p>
          <a:p>
            <a:r>
              <a:rPr lang="en-US" sz="1600" b="0" i="0" dirty="0">
                <a:solidFill>
                  <a:srgbClr val="1A1A1A"/>
                </a:solidFill>
                <a:effectLst/>
                <a:latin typeface="Georgia" panose="02040502050405020303" pitchFamily="18" charset="0"/>
              </a:rPr>
              <a:t>Anticipating fellow Italian astronomer </a:t>
            </a:r>
            <a:r>
              <a:rPr lang="en-US" sz="1600" b="0" i="0" u="none" strike="noStrike" dirty="0">
                <a:solidFill>
                  <a:srgbClr val="14599D"/>
                </a:solidFill>
                <a:effectLst/>
                <a:latin typeface="Georgia" panose="02040502050405020303" pitchFamily="18" charset="0"/>
                <a:hlinkClick r:id="rId5"/>
              </a:rPr>
              <a:t>Galileo Galilei</a:t>
            </a:r>
            <a:r>
              <a:rPr lang="en-US" sz="1600" b="0" i="0" u="none" strike="noStrike" dirty="0">
                <a:solidFill>
                  <a:srgbClr val="14599D"/>
                </a:solidFill>
                <a:effectLst/>
                <a:latin typeface="Georgia" panose="02040502050405020303" pitchFamily="18" charset="0"/>
              </a:rPr>
              <a:t>,</a:t>
            </a:r>
            <a:r>
              <a:rPr lang="en-US" sz="1600" b="0" i="0" dirty="0">
                <a:solidFill>
                  <a:srgbClr val="1A1A1A"/>
                </a:solidFill>
                <a:effectLst/>
                <a:latin typeface="Georgia" panose="02040502050405020303" pitchFamily="18" charset="0"/>
              </a:rPr>
              <a:t> maintained the </a:t>
            </a:r>
            <a:r>
              <a:rPr lang="en-US" sz="1600" b="0" i="0" u="none" strike="noStrike" dirty="0">
                <a:solidFill>
                  <a:srgbClr val="14599D"/>
                </a:solidFill>
                <a:effectLst/>
                <a:latin typeface="Georgia" panose="02040502050405020303" pitchFamily="18" charset="0"/>
                <a:hlinkClick r:id="rId6"/>
              </a:rPr>
              <a:t>Bible</a:t>
            </a:r>
            <a:r>
              <a:rPr lang="en-US" sz="1600" b="0" i="0" dirty="0">
                <a:solidFill>
                  <a:srgbClr val="1A1A1A"/>
                </a:solidFill>
                <a:effectLst/>
                <a:latin typeface="Georgia" panose="02040502050405020303" pitchFamily="18" charset="0"/>
              </a:rPr>
              <a:t> should be followed for its moral </a:t>
            </a:r>
            <a:r>
              <a:rPr lang="en-US" sz="1600" b="0" i="0" u="none" strike="noStrike" dirty="0">
                <a:solidFill>
                  <a:srgbClr val="14599D"/>
                </a:solidFill>
                <a:effectLst/>
                <a:latin typeface="Georgia" panose="02040502050405020303" pitchFamily="18" charset="0"/>
                <a:hlinkClick r:id="rId7"/>
              </a:rPr>
              <a:t>teaching</a:t>
            </a:r>
            <a:r>
              <a:rPr lang="en-US" sz="1600" b="0" i="0" dirty="0">
                <a:solidFill>
                  <a:srgbClr val="1A1A1A"/>
                </a:solidFill>
                <a:effectLst/>
                <a:latin typeface="Georgia" panose="02040502050405020303" pitchFamily="18" charset="0"/>
              </a:rPr>
              <a:t> but not for its astronomical </a:t>
            </a:r>
            <a:r>
              <a:rPr lang="en-US" sz="1600" b="0" i="0" u="none" strike="noStrike" dirty="0">
                <a:effectLst/>
                <a:latin typeface="Georgia" panose="02040502050405020303" pitchFamily="18" charset="0"/>
                <a:hlinkClick r:id="rId8"/>
              </a:rPr>
              <a:t>implications</a:t>
            </a:r>
            <a:r>
              <a:rPr lang="en-US" sz="1600" b="0" i="0" dirty="0">
                <a:solidFill>
                  <a:srgbClr val="1A1A1A"/>
                </a:solidFill>
                <a:effectLst/>
                <a:latin typeface="Georgia" panose="02040502050405020303" pitchFamily="18" charset="0"/>
              </a:rPr>
              <a:t>.  Strongly criticized the manners of English society and the pedantry of the </a:t>
            </a:r>
            <a:r>
              <a:rPr lang="en-US" sz="1600" b="0" i="0" dirty="0" err="1">
                <a:solidFill>
                  <a:srgbClr val="1A1A1A"/>
                </a:solidFill>
                <a:effectLst/>
                <a:latin typeface="Georgia" panose="02040502050405020303" pitchFamily="18" charset="0"/>
              </a:rPr>
              <a:t>Oxonian</a:t>
            </a:r>
            <a:r>
              <a:rPr lang="en-US" sz="1600" b="0" i="0" dirty="0">
                <a:solidFill>
                  <a:srgbClr val="1A1A1A"/>
                </a:solidFill>
                <a:effectLst/>
                <a:latin typeface="Georgia" panose="02040502050405020303" pitchFamily="18" charset="0"/>
              </a:rPr>
              <a:t> doctors. </a:t>
            </a:r>
            <a:r>
              <a:rPr lang="en-US" sz="1600" b="1" i="1" u="sng" dirty="0">
                <a:solidFill>
                  <a:srgbClr val="1A1A1A"/>
                </a:solidFill>
                <a:effectLst/>
                <a:latin typeface="Georgia" panose="02040502050405020303" pitchFamily="18" charset="0"/>
              </a:rPr>
              <a:t>De la causa, principio e uno</a:t>
            </a:r>
            <a:r>
              <a:rPr lang="en-US" sz="1600" b="1" i="0" u="sng" dirty="0">
                <a:solidFill>
                  <a:srgbClr val="1A1A1A"/>
                </a:solidFill>
                <a:effectLst/>
                <a:latin typeface="Georgia" panose="02040502050405020303" pitchFamily="18" charset="0"/>
              </a:rPr>
              <a:t> (1584; </a:t>
            </a:r>
            <a:r>
              <a:rPr lang="en-US" sz="1600" b="1" i="1" u="sng" strike="noStrike" dirty="0">
                <a:solidFill>
                  <a:srgbClr val="14599D"/>
                </a:solidFill>
                <a:effectLst/>
                <a:latin typeface="Georgia" panose="02040502050405020303" pitchFamily="18" charset="0"/>
                <a:hlinkClick r:id="rId9"/>
              </a:rPr>
              <a:t>Concerning the Cause, Principle</a:t>
            </a:r>
            <a:r>
              <a:rPr lang="en-US" sz="1600" b="1" i="1" u="sng" dirty="0">
                <a:solidFill>
                  <a:srgbClr val="1A1A1A"/>
                </a:solidFill>
                <a:effectLst/>
                <a:latin typeface="Georgia" panose="02040502050405020303" pitchFamily="18" charset="0"/>
              </a:rPr>
              <a:t>, and One</a:t>
            </a:r>
            <a:r>
              <a:rPr lang="en-US" sz="1600" b="1" i="0" u="sng" dirty="0">
                <a:solidFill>
                  <a:srgbClr val="1A1A1A"/>
                </a:solidFill>
                <a:effectLst/>
                <a:latin typeface="Georgia" panose="02040502050405020303" pitchFamily="18" charset="0"/>
              </a:rPr>
              <a:t>) E</a:t>
            </a:r>
            <a:r>
              <a:rPr lang="en-US" sz="1600" b="0" i="0" dirty="0">
                <a:solidFill>
                  <a:srgbClr val="1A1A1A"/>
                </a:solidFill>
                <a:effectLst/>
                <a:latin typeface="Georgia" panose="02040502050405020303" pitchFamily="18" charset="0"/>
              </a:rPr>
              <a:t>laborated the physical theory on which his </a:t>
            </a:r>
            <a:r>
              <a:rPr lang="en-US" sz="1600" b="0" i="0" u="none" strike="noStrike" dirty="0">
                <a:effectLst/>
                <a:latin typeface="Georgia" panose="02040502050405020303" pitchFamily="18" charset="0"/>
                <a:hlinkClick r:id="rId10"/>
              </a:rPr>
              <a:t>conception</a:t>
            </a:r>
            <a:r>
              <a:rPr lang="en-US" sz="1600" b="0" i="0" dirty="0">
                <a:solidFill>
                  <a:srgbClr val="1A1A1A"/>
                </a:solidFill>
                <a:effectLst/>
                <a:latin typeface="Georgia" panose="02040502050405020303" pitchFamily="18" charset="0"/>
              </a:rPr>
              <a:t> of the universe was based: “form” and “matter” are intimately united and constitute the “one.” Thus, the traditional dualism of the </a:t>
            </a:r>
            <a:r>
              <a:rPr lang="en-US" sz="1600" b="0" i="0" u="none" strike="noStrike" dirty="0">
                <a:solidFill>
                  <a:srgbClr val="14599D"/>
                </a:solidFill>
                <a:effectLst/>
                <a:latin typeface="Georgia" panose="02040502050405020303" pitchFamily="18" charset="0"/>
                <a:hlinkClick r:id="rId11"/>
              </a:rPr>
              <a:t>Aristotelian</a:t>
            </a:r>
            <a:r>
              <a:rPr lang="en-US" sz="1600" b="0" i="0" dirty="0">
                <a:solidFill>
                  <a:srgbClr val="1A1A1A"/>
                </a:solidFill>
                <a:effectLst/>
                <a:latin typeface="Georgia" panose="02040502050405020303" pitchFamily="18" charset="0"/>
              </a:rPr>
              <a:t> </a:t>
            </a:r>
            <a:r>
              <a:rPr lang="en-US" sz="1600" b="0" i="0" u="none" strike="noStrike" dirty="0">
                <a:solidFill>
                  <a:srgbClr val="14599D"/>
                </a:solidFill>
                <a:effectLst/>
                <a:latin typeface="Georgia" panose="02040502050405020303" pitchFamily="18" charset="0"/>
                <a:hlinkClick r:id="rId12"/>
              </a:rPr>
              <a:t>physics</a:t>
            </a:r>
            <a:r>
              <a:rPr lang="en-US" sz="1600" b="0" i="0" dirty="0">
                <a:solidFill>
                  <a:srgbClr val="1A1A1A"/>
                </a:solidFill>
                <a:effectLst/>
                <a:latin typeface="Georgia" panose="02040502050405020303" pitchFamily="18" charset="0"/>
              </a:rPr>
              <a:t> was reduced by him to a monistic conception of the world, implying the basic unity of all substances and the coincidence of opposites in the infinite unity of Being. </a:t>
            </a:r>
            <a:r>
              <a:rPr lang="en-US" sz="1600" b="1" i="1" u="sng" dirty="0">
                <a:solidFill>
                  <a:srgbClr val="1A1A1A"/>
                </a:solidFill>
                <a:effectLst/>
                <a:latin typeface="Georgia" panose="02040502050405020303" pitchFamily="18" charset="0"/>
              </a:rPr>
              <a:t>De </a:t>
            </a:r>
            <a:r>
              <a:rPr lang="en-US" sz="1600" b="1" i="1" u="sng" dirty="0" err="1">
                <a:solidFill>
                  <a:srgbClr val="1A1A1A"/>
                </a:solidFill>
                <a:effectLst/>
                <a:latin typeface="Georgia" panose="02040502050405020303" pitchFamily="18" charset="0"/>
              </a:rPr>
              <a:t>l’infinito</a:t>
            </a:r>
            <a:r>
              <a:rPr lang="en-US" sz="1600" b="1" i="1" u="sng" dirty="0">
                <a:solidFill>
                  <a:srgbClr val="1A1A1A"/>
                </a:solidFill>
                <a:effectLst/>
                <a:latin typeface="Georgia" panose="02040502050405020303" pitchFamily="18" charset="0"/>
              </a:rPr>
              <a:t> </a:t>
            </a:r>
            <a:r>
              <a:rPr lang="en-US" sz="1600" b="1" i="1" u="sng" dirty="0" err="1">
                <a:solidFill>
                  <a:srgbClr val="1A1A1A"/>
                </a:solidFill>
                <a:effectLst/>
                <a:latin typeface="Georgia" panose="02040502050405020303" pitchFamily="18" charset="0"/>
              </a:rPr>
              <a:t>universo</a:t>
            </a:r>
            <a:r>
              <a:rPr lang="en-US" sz="1600" b="1" i="1" u="sng" dirty="0">
                <a:solidFill>
                  <a:srgbClr val="1A1A1A"/>
                </a:solidFill>
                <a:effectLst/>
                <a:latin typeface="Georgia" panose="02040502050405020303" pitchFamily="18" charset="0"/>
              </a:rPr>
              <a:t> e </a:t>
            </a:r>
            <a:r>
              <a:rPr lang="en-US" sz="1600" b="1" i="1" u="sng" dirty="0" err="1">
                <a:solidFill>
                  <a:srgbClr val="1A1A1A"/>
                </a:solidFill>
                <a:effectLst/>
                <a:latin typeface="Georgia" panose="02040502050405020303" pitchFamily="18" charset="0"/>
              </a:rPr>
              <a:t>mondi</a:t>
            </a:r>
            <a:r>
              <a:rPr lang="en-US" sz="1600" b="1" i="0" u="sng" dirty="0">
                <a:solidFill>
                  <a:srgbClr val="1A1A1A"/>
                </a:solidFill>
                <a:effectLst/>
                <a:latin typeface="Georgia" panose="02040502050405020303" pitchFamily="18" charset="0"/>
              </a:rPr>
              <a:t> (1584; </a:t>
            </a:r>
            <a:r>
              <a:rPr lang="en-US" sz="1600" b="1" i="1" u="sng" dirty="0">
                <a:solidFill>
                  <a:srgbClr val="1A1A1A"/>
                </a:solidFill>
                <a:effectLst/>
                <a:latin typeface="Georgia" panose="02040502050405020303" pitchFamily="18" charset="0"/>
              </a:rPr>
              <a:t>On the Infinite Universe and Worlds</a:t>
            </a:r>
            <a:r>
              <a:rPr lang="en-US" sz="1600" b="0" i="0" dirty="0">
                <a:solidFill>
                  <a:srgbClr val="1A1A1A"/>
                </a:solidFill>
                <a:effectLst/>
                <a:latin typeface="Georgia" panose="02040502050405020303" pitchFamily="18" charset="0"/>
              </a:rPr>
              <a:t>), Developed his cosmological theory, systematically criticizing Aristotelian physics; formulated his </a:t>
            </a:r>
            <a:r>
              <a:rPr lang="en-US" sz="1600" b="0" i="0" u="none" strike="noStrike" dirty="0" err="1">
                <a:solidFill>
                  <a:srgbClr val="14599D"/>
                </a:solidFill>
                <a:effectLst/>
                <a:latin typeface="Georgia" panose="02040502050405020303" pitchFamily="18" charset="0"/>
                <a:hlinkClick r:id="rId13"/>
              </a:rPr>
              <a:t>Averroistic</a:t>
            </a:r>
            <a:r>
              <a:rPr lang="en-US" sz="1600" b="0" i="0" dirty="0">
                <a:solidFill>
                  <a:srgbClr val="1A1A1A"/>
                </a:solidFill>
                <a:effectLst/>
                <a:latin typeface="Georgia" panose="02040502050405020303" pitchFamily="18" charset="0"/>
              </a:rPr>
              <a:t> view of the relation between </a:t>
            </a:r>
            <a:r>
              <a:rPr lang="en-US" sz="1600" b="0" i="0" u="none" strike="noStrike" dirty="0">
                <a:solidFill>
                  <a:srgbClr val="14599D"/>
                </a:solidFill>
                <a:effectLst/>
                <a:latin typeface="Georgia" panose="02040502050405020303" pitchFamily="18" charset="0"/>
                <a:hlinkClick r:id="rId14"/>
              </a:rPr>
              <a:t>philosophy</a:t>
            </a:r>
            <a:r>
              <a:rPr lang="en-US" sz="1600" b="0" i="0" dirty="0">
                <a:solidFill>
                  <a:srgbClr val="1A1A1A"/>
                </a:solidFill>
                <a:effectLst/>
                <a:latin typeface="Georgia" panose="02040502050405020303" pitchFamily="18" charset="0"/>
              </a:rPr>
              <a:t> and </a:t>
            </a:r>
            <a:r>
              <a:rPr lang="en-US" sz="1600" b="0" i="0" u="none" strike="noStrike" dirty="0">
                <a:solidFill>
                  <a:srgbClr val="14599D"/>
                </a:solidFill>
                <a:effectLst/>
                <a:latin typeface="Georgia" panose="02040502050405020303" pitchFamily="18" charset="0"/>
                <a:hlinkClick r:id="rId15"/>
              </a:rPr>
              <a:t>religion</a:t>
            </a:r>
            <a:r>
              <a:rPr lang="en-US" sz="1600" b="1" i="0" u="sng" strike="noStrike" dirty="0">
                <a:solidFill>
                  <a:srgbClr val="14599D"/>
                </a:solidFill>
                <a:effectLst/>
                <a:latin typeface="Georgia" panose="02040502050405020303" pitchFamily="18" charset="0"/>
              </a:rPr>
              <a:t>.  </a:t>
            </a:r>
            <a:r>
              <a:rPr lang="en-US" sz="1600" b="1" i="0" u="sng" dirty="0">
                <a:solidFill>
                  <a:srgbClr val="1A1A1A"/>
                </a:solidFill>
                <a:effectLst/>
                <a:latin typeface="Georgia" panose="02040502050405020303" pitchFamily="18" charset="0"/>
              </a:rPr>
              <a:t>The </a:t>
            </a:r>
            <a:r>
              <a:rPr lang="en-US" sz="1600" b="1" i="1" u="sng" dirty="0" err="1">
                <a:solidFill>
                  <a:srgbClr val="1A1A1A"/>
                </a:solidFill>
                <a:effectLst/>
                <a:latin typeface="Georgia" panose="02040502050405020303" pitchFamily="18" charset="0"/>
              </a:rPr>
              <a:t>Spaccio</a:t>
            </a:r>
            <a:r>
              <a:rPr lang="en-US" sz="1600" b="1" i="1" u="sng" dirty="0">
                <a:solidFill>
                  <a:srgbClr val="1A1A1A"/>
                </a:solidFill>
                <a:effectLst/>
                <a:latin typeface="Georgia" panose="02040502050405020303" pitchFamily="18" charset="0"/>
              </a:rPr>
              <a:t> de la </a:t>
            </a:r>
            <a:r>
              <a:rPr lang="en-US" sz="1600" b="1" i="1" u="sng" dirty="0" err="1">
                <a:solidFill>
                  <a:srgbClr val="1A1A1A"/>
                </a:solidFill>
                <a:effectLst/>
                <a:latin typeface="Georgia" panose="02040502050405020303" pitchFamily="18" charset="0"/>
              </a:rPr>
              <a:t>bestia</a:t>
            </a:r>
            <a:r>
              <a:rPr lang="en-US" sz="1600" b="1" i="1" u="sng" dirty="0">
                <a:solidFill>
                  <a:srgbClr val="1A1A1A"/>
                </a:solidFill>
                <a:effectLst/>
                <a:latin typeface="Georgia" panose="02040502050405020303" pitchFamily="18" charset="0"/>
              </a:rPr>
              <a:t> </a:t>
            </a:r>
            <a:r>
              <a:rPr lang="en-US" sz="1600" b="1" i="1" u="sng" dirty="0" err="1">
                <a:solidFill>
                  <a:srgbClr val="1A1A1A"/>
                </a:solidFill>
                <a:effectLst/>
                <a:latin typeface="Georgia" panose="02040502050405020303" pitchFamily="18" charset="0"/>
              </a:rPr>
              <a:t>trionfante</a:t>
            </a:r>
            <a:r>
              <a:rPr lang="en-US" sz="1600" b="1" i="0" u="sng" dirty="0">
                <a:solidFill>
                  <a:srgbClr val="1A1A1A"/>
                </a:solidFill>
                <a:effectLst/>
                <a:latin typeface="Georgia" panose="02040502050405020303" pitchFamily="18" charset="0"/>
              </a:rPr>
              <a:t> (1584; </a:t>
            </a:r>
            <a:r>
              <a:rPr lang="en-US" sz="1600" b="1" i="1" u="sng" dirty="0">
                <a:solidFill>
                  <a:srgbClr val="1A1A1A"/>
                </a:solidFill>
                <a:effectLst/>
                <a:latin typeface="Georgia" panose="02040502050405020303" pitchFamily="18" charset="0"/>
              </a:rPr>
              <a:t>The Expulsion of the Triumphant Beast</a:t>
            </a:r>
            <a:r>
              <a:rPr lang="en-US" sz="1600" b="1" i="0" u="sng" dirty="0">
                <a:solidFill>
                  <a:srgbClr val="1A1A1A"/>
                </a:solidFill>
                <a:effectLst/>
                <a:latin typeface="Georgia" panose="02040502050405020303" pitchFamily="18" charset="0"/>
              </a:rPr>
              <a:t>)</a:t>
            </a:r>
            <a:r>
              <a:rPr lang="en-US" sz="1600" b="0" i="0" dirty="0">
                <a:solidFill>
                  <a:srgbClr val="1A1A1A"/>
                </a:solidFill>
                <a:effectLst/>
                <a:latin typeface="Georgia" panose="02040502050405020303" pitchFamily="18" charset="0"/>
              </a:rPr>
              <a:t>, the first </a:t>
            </a:r>
            <a:r>
              <a:rPr lang="en-US" sz="1600" b="0" i="0" u="none" strike="noStrike" dirty="0">
                <a:effectLst/>
                <a:latin typeface="Georgia" panose="02040502050405020303" pitchFamily="18" charset="0"/>
                <a:hlinkClick r:id="rId16"/>
              </a:rPr>
              <a:t>dialogue</a:t>
            </a:r>
            <a:r>
              <a:rPr lang="en-US" sz="1600" b="0" i="0" dirty="0">
                <a:solidFill>
                  <a:srgbClr val="1A1A1A"/>
                </a:solidFill>
                <a:effectLst/>
                <a:latin typeface="Georgia" panose="02040502050405020303" pitchFamily="18" charset="0"/>
              </a:rPr>
              <a:t> of his moral trilogy, a satire on contemporary superstitions and vices, embodying a strong </a:t>
            </a:r>
            <a:r>
              <a:rPr lang="en-US" sz="1600" b="0" i="0" u="none" strike="noStrike" dirty="0">
                <a:effectLst/>
                <a:latin typeface="Georgia" panose="02040502050405020303" pitchFamily="18" charset="0"/>
                <a:hlinkClick r:id="rId17"/>
              </a:rPr>
              <a:t>criticism</a:t>
            </a:r>
            <a:r>
              <a:rPr lang="en-US" sz="1600" b="0" i="0" dirty="0">
                <a:solidFill>
                  <a:srgbClr val="1A1A1A"/>
                </a:solidFill>
                <a:effectLst/>
                <a:latin typeface="Georgia" panose="02040502050405020303" pitchFamily="18" charset="0"/>
              </a:rPr>
              <a:t> of </a:t>
            </a:r>
            <a:r>
              <a:rPr lang="en-US" sz="1600" b="0" i="0" u="none" strike="noStrike" dirty="0">
                <a:solidFill>
                  <a:srgbClr val="14599D"/>
                </a:solidFill>
                <a:effectLst/>
                <a:latin typeface="Georgia" panose="02040502050405020303" pitchFamily="18" charset="0"/>
                <a:hlinkClick r:id="rId18"/>
              </a:rPr>
              <a:t>Christian</a:t>
            </a:r>
            <a:r>
              <a:rPr lang="en-US" sz="1600" b="0" i="0" dirty="0">
                <a:solidFill>
                  <a:srgbClr val="1A1A1A"/>
                </a:solidFill>
                <a:effectLst/>
                <a:latin typeface="Georgia" panose="02040502050405020303" pitchFamily="18" charset="0"/>
              </a:rPr>
              <a:t> </a:t>
            </a:r>
            <a:r>
              <a:rPr lang="en-US" sz="1600" b="0" i="0" u="none" strike="noStrike" dirty="0">
                <a:solidFill>
                  <a:srgbClr val="14599D"/>
                </a:solidFill>
                <a:effectLst/>
                <a:latin typeface="Georgia" panose="02040502050405020303" pitchFamily="18" charset="0"/>
                <a:hlinkClick r:id="rId19"/>
              </a:rPr>
              <a:t>ethics</a:t>
            </a:r>
            <a:r>
              <a:rPr lang="en-US" sz="1600" b="0" i="0" dirty="0">
                <a:solidFill>
                  <a:srgbClr val="1A1A1A"/>
                </a:solidFill>
                <a:effectLst/>
                <a:latin typeface="Georgia" panose="02040502050405020303" pitchFamily="18" charset="0"/>
              </a:rPr>
              <a:t>—particularly the </a:t>
            </a:r>
            <a:r>
              <a:rPr lang="en-US" sz="1600" b="0" i="0" u="none" strike="noStrike" dirty="0">
                <a:solidFill>
                  <a:srgbClr val="14599D"/>
                </a:solidFill>
                <a:effectLst/>
                <a:latin typeface="Georgia" panose="02040502050405020303" pitchFamily="18" charset="0"/>
                <a:hlinkClick r:id="rId20"/>
              </a:rPr>
              <a:t>Calvinistic</a:t>
            </a:r>
            <a:r>
              <a:rPr lang="en-US" sz="1600" b="0" i="0" dirty="0">
                <a:solidFill>
                  <a:srgbClr val="1A1A1A"/>
                </a:solidFill>
                <a:effectLst/>
                <a:latin typeface="Georgia" panose="02040502050405020303" pitchFamily="18" charset="0"/>
              </a:rPr>
              <a:t> principle of </a:t>
            </a:r>
            <a:r>
              <a:rPr lang="en-US" sz="1600" b="0" i="0" u="none" strike="noStrike" dirty="0">
                <a:solidFill>
                  <a:srgbClr val="14599D"/>
                </a:solidFill>
                <a:effectLst/>
                <a:latin typeface="Georgia" panose="02040502050405020303" pitchFamily="18" charset="0"/>
                <a:hlinkClick r:id="rId21"/>
              </a:rPr>
              <a:t>salvation</a:t>
            </a:r>
            <a:r>
              <a:rPr lang="en-US" sz="1600" b="0" i="0" dirty="0">
                <a:solidFill>
                  <a:srgbClr val="1A1A1A"/>
                </a:solidFill>
                <a:effectLst/>
                <a:latin typeface="Georgia" panose="02040502050405020303" pitchFamily="18" charset="0"/>
              </a:rPr>
              <a:t> by faith alone, to which Bruno opposes an exalted view of the dignity of all human activities. </a:t>
            </a:r>
            <a:r>
              <a:rPr lang="en-US" sz="1600" b="1" i="0" u="sng" dirty="0">
                <a:solidFill>
                  <a:srgbClr val="1A1A1A"/>
                </a:solidFill>
                <a:effectLst/>
                <a:latin typeface="Georgia" panose="02040502050405020303" pitchFamily="18" charset="0"/>
              </a:rPr>
              <a:t>The </a:t>
            </a:r>
            <a:r>
              <a:rPr lang="en-US" sz="1600" b="1" i="1" u="sng" dirty="0">
                <a:solidFill>
                  <a:srgbClr val="1A1A1A"/>
                </a:solidFill>
                <a:effectLst/>
                <a:latin typeface="Georgia" panose="02040502050405020303" pitchFamily="18" charset="0"/>
              </a:rPr>
              <a:t>Cabala del cavallo </a:t>
            </a:r>
            <a:r>
              <a:rPr lang="en-US" sz="1600" b="1" i="1" u="sng" dirty="0" err="1">
                <a:solidFill>
                  <a:srgbClr val="1A1A1A"/>
                </a:solidFill>
                <a:effectLst/>
                <a:latin typeface="Georgia" panose="02040502050405020303" pitchFamily="18" charset="0"/>
              </a:rPr>
              <a:t>Pegaseo</a:t>
            </a:r>
            <a:r>
              <a:rPr lang="en-US" sz="1600" b="1" i="0" u="sng" dirty="0">
                <a:solidFill>
                  <a:srgbClr val="1A1A1A"/>
                </a:solidFill>
                <a:effectLst/>
                <a:latin typeface="Georgia" panose="02040502050405020303" pitchFamily="18" charset="0"/>
              </a:rPr>
              <a:t> (1585; “Cabal of the Horse Pegasus”), </a:t>
            </a:r>
            <a:r>
              <a:rPr lang="en-US" sz="1600" b="0" i="0" dirty="0">
                <a:solidFill>
                  <a:srgbClr val="1A1A1A"/>
                </a:solidFill>
                <a:effectLst/>
                <a:latin typeface="Georgia" panose="02040502050405020303" pitchFamily="18" charset="0"/>
              </a:rPr>
              <a:t>similar to but more pessimistic than the previous work, includes a discussion of the relationship between the human </a:t>
            </a:r>
            <a:r>
              <a:rPr lang="en-US" sz="1600" b="0" i="0" u="none" strike="noStrike" dirty="0">
                <a:solidFill>
                  <a:srgbClr val="14599D"/>
                </a:solidFill>
                <a:effectLst/>
                <a:latin typeface="Georgia" panose="02040502050405020303" pitchFamily="18" charset="0"/>
                <a:hlinkClick r:id="rId22"/>
              </a:rPr>
              <a:t>soul</a:t>
            </a:r>
            <a:r>
              <a:rPr lang="en-US" sz="1600" b="0" i="0" dirty="0">
                <a:solidFill>
                  <a:srgbClr val="1A1A1A"/>
                </a:solidFill>
                <a:effectLst/>
                <a:latin typeface="Georgia" panose="02040502050405020303" pitchFamily="18" charset="0"/>
              </a:rPr>
              <a:t> and the universal soul, concluding with the negation of the absolute individuality of the former. In the </a:t>
            </a:r>
            <a:r>
              <a:rPr lang="en-US" sz="1600" b="1" i="1" u="sng" dirty="0">
                <a:solidFill>
                  <a:srgbClr val="1A1A1A"/>
                </a:solidFill>
                <a:effectLst/>
                <a:latin typeface="Georgia" panose="02040502050405020303" pitchFamily="18" charset="0"/>
              </a:rPr>
              <a:t>De </a:t>
            </a:r>
            <a:r>
              <a:rPr lang="en-US" sz="1600" b="1" i="1" u="sng" dirty="0" err="1">
                <a:solidFill>
                  <a:srgbClr val="1A1A1A"/>
                </a:solidFill>
                <a:effectLst/>
                <a:latin typeface="Georgia" panose="02040502050405020303" pitchFamily="18" charset="0"/>
              </a:rPr>
              <a:t>gli</a:t>
            </a:r>
            <a:r>
              <a:rPr lang="en-US" sz="1600" b="1" i="1" u="sng" dirty="0">
                <a:solidFill>
                  <a:srgbClr val="1A1A1A"/>
                </a:solidFill>
                <a:effectLst/>
                <a:latin typeface="Georgia" panose="02040502050405020303" pitchFamily="18" charset="0"/>
              </a:rPr>
              <a:t> </a:t>
            </a:r>
            <a:r>
              <a:rPr lang="en-US" sz="1600" b="1" i="1" u="sng" dirty="0" err="1">
                <a:solidFill>
                  <a:srgbClr val="1A1A1A"/>
                </a:solidFill>
                <a:effectLst/>
                <a:latin typeface="Georgia" panose="02040502050405020303" pitchFamily="18" charset="0"/>
              </a:rPr>
              <a:t>eroici</a:t>
            </a:r>
            <a:r>
              <a:rPr lang="en-US" sz="1600" b="1" i="1" u="sng" dirty="0">
                <a:solidFill>
                  <a:srgbClr val="1A1A1A"/>
                </a:solidFill>
                <a:effectLst/>
                <a:latin typeface="Georgia" panose="02040502050405020303" pitchFamily="18" charset="0"/>
              </a:rPr>
              <a:t> </a:t>
            </a:r>
            <a:r>
              <a:rPr lang="en-US" sz="1600" b="1" i="1" u="sng" dirty="0" err="1">
                <a:solidFill>
                  <a:srgbClr val="1A1A1A"/>
                </a:solidFill>
                <a:effectLst/>
                <a:latin typeface="Georgia" panose="02040502050405020303" pitchFamily="18" charset="0"/>
              </a:rPr>
              <a:t>furori</a:t>
            </a:r>
            <a:r>
              <a:rPr lang="en-US" sz="1600" b="1" i="0" u="sng" dirty="0">
                <a:solidFill>
                  <a:srgbClr val="1A1A1A"/>
                </a:solidFill>
                <a:effectLst/>
                <a:latin typeface="Georgia" panose="02040502050405020303" pitchFamily="18" charset="0"/>
              </a:rPr>
              <a:t> (1585; </a:t>
            </a:r>
            <a:r>
              <a:rPr lang="en-US" sz="1600" b="1" i="1" u="sng" dirty="0">
                <a:solidFill>
                  <a:srgbClr val="1A1A1A"/>
                </a:solidFill>
                <a:effectLst/>
                <a:latin typeface="Georgia" panose="02040502050405020303" pitchFamily="18" charset="0"/>
              </a:rPr>
              <a:t>The Heroic Frenzies</a:t>
            </a:r>
            <a:r>
              <a:rPr lang="en-US" sz="1600" b="1" i="0" u="sng" dirty="0">
                <a:solidFill>
                  <a:srgbClr val="1A1A1A"/>
                </a:solidFill>
                <a:effectLst/>
                <a:latin typeface="Georgia" panose="02040502050405020303" pitchFamily="18" charset="0"/>
              </a:rPr>
              <a:t>), </a:t>
            </a:r>
            <a:r>
              <a:rPr lang="en-US" sz="1600" b="0" i="0" dirty="0">
                <a:solidFill>
                  <a:srgbClr val="1A1A1A"/>
                </a:solidFill>
                <a:effectLst/>
                <a:latin typeface="Georgia" panose="02040502050405020303" pitchFamily="18" charset="0"/>
              </a:rPr>
              <a:t>Bruno, making use of </a:t>
            </a:r>
            <a:r>
              <a:rPr lang="en-US" sz="1600" b="0" i="0" u="none" strike="noStrike" dirty="0">
                <a:solidFill>
                  <a:srgbClr val="14599D"/>
                </a:solidFill>
                <a:effectLst/>
                <a:latin typeface="Georgia" panose="02040502050405020303" pitchFamily="18" charset="0"/>
                <a:hlinkClick r:id="rId23"/>
              </a:rPr>
              <a:t>Neoplatonic</a:t>
            </a:r>
            <a:r>
              <a:rPr lang="en-US" sz="1600" b="0" i="0" dirty="0">
                <a:solidFill>
                  <a:srgbClr val="1A1A1A"/>
                </a:solidFill>
                <a:effectLst/>
                <a:latin typeface="Georgia" panose="02040502050405020303" pitchFamily="18" charset="0"/>
              </a:rPr>
              <a:t> imagery, treats the attainment of union with the infinite One by the human soul and exhorts man to the conquest of virtue and truth.</a:t>
            </a:r>
            <a:endParaRPr lang="en-US" sz="1600" dirty="0"/>
          </a:p>
        </p:txBody>
      </p:sp>
    </p:spTree>
    <p:extLst>
      <p:ext uri="{BB962C8B-B14F-4D97-AF65-F5344CB8AC3E}">
        <p14:creationId xmlns:p14="http://schemas.microsoft.com/office/powerpoint/2010/main" val="293271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Rectangle 29">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6A3B6D7-6D02-F342-9C9E-647C57E0BEF8}"/>
              </a:ext>
            </a:extLst>
          </p:cNvPr>
          <p:cNvSpPr/>
          <p:nvPr/>
        </p:nvSpPr>
        <p:spPr>
          <a:xfrm>
            <a:off x="3256827" y="854794"/>
            <a:ext cx="5419870" cy="655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2400" b="1" i="0" u="sng" kern="1200" dirty="0">
                <a:solidFill>
                  <a:schemeClr val="tx1"/>
                </a:solidFill>
                <a:latin typeface="+mj-lt"/>
                <a:ea typeface="+mj-ea"/>
                <a:cs typeface="+mj-cs"/>
              </a:rPr>
              <a:t>Otto Binder, UFO Investigator  </a:t>
            </a:r>
          </a:p>
        </p:txBody>
      </p:sp>
      <p:sp>
        <p:nvSpPr>
          <p:cNvPr id="27" name="TextBox 26">
            <a:extLst>
              <a:ext uri="{FF2B5EF4-FFF2-40B4-BE49-F238E27FC236}">
                <a16:creationId xmlns:a16="http://schemas.microsoft.com/office/drawing/2014/main" id="{7A378B2E-CF82-BC48-BDE8-76159A2B53D3}"/>
              </a:ext>
            </a:extLst>
          </p:cNvPr>
          <p:cNvSpPr txBox="1"/>
          <p:nvPr/>
        </p:nvSpPr>
        <p:spPr>
          <a:xfrm>
            <a:off x="4699000" y="5933590"/>
            <a:ext cx="2794000" cy="338554"/>
          </a:xfrm>
          <a:prstGeom prst="rect">
            <a:avLst/>
          </a:prstGeom>
          <a:noFill/>
        </p:spPr>
        <p:txBody>
          <a:bodyPr wrap="square" rtlCol="0">
            <a:spAutoFit/>
          </a:bodyPr>
          <a:lstStyle/>
          <a:p>
            <a:r>
              <a:rPr lang="en-US" sz="1600" dirty="0"/>
              <a:t>(</a:t>
            </a:r>
          </a:p>
        </p:txBody>
      </p:sp>
      <p:sp>
        <p:nvSpPr>
          <p:cNvPr id="15" name="Rectangle 14">
            <a:extLst>
              <a:ext uri="{FF2B5EF4-FFF2-40B4-BE49-F238E27FC236}">
                <a16:creationId xmlns:a16="http://schemas.microsoft.com/office/drawing/2014/main" id="{629B4266-04D9-4A75-BA69-A7BC075FCF4B}"/>
              </a:ext>
            </a:extLst>
          </p:cNvPr>
          <p:cNvSpPr/>
          <p:nvPr/>
        </p:nvSpPr>
        <p:spPr>
          <a:xfrm>
            <a:off x="762000" y="1802861"/>
            <a:ext cx="10361612" cy="3253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25000" lnSpcReduction="20000"/>
          </a:bodyPr>
          <a:lstStyle/>
          <a:p>
            <a:pPr algn="ctr">
              <a:spcBef>
                <a:spcPct val="0"/>
              </a:spcBef>
              <a:spcAft>
                <a:spcPts val="600"/>
              </a:spcAft>
            </a:pPr>
            <a:endParaRPr lang="en-US" sz="2400" b="1" i="0" kern="1200" dirty="0">
              <a:solidFill>
                <a:schemeClr val="tx1"/>
              </a:solidFill>
              <a:latin typeface="+mj-lt"/>
              <a:ea typeface="+mj-ea"/>
              <a:cs typeface="+mj-cs"/>
            </a:endParaRPr>
          </a:p>
          <a:p>
            <a:pPr algn="ctr">
              <a:spcBef>
                <a:spcPct val="0"/>
              </a:spcBef>
              <a:spcAft>
                <a:spcPts val="600"/>
              </a:spcAft>
            </a:pPr>
            <a:endParaRPr lang="en-US" sz="2400" b="1" i="0" kern="1200" dirty="0">
              <a:solidFill>
                <a:schemeClr val="tx1"/>
              </a:solidFill>
              <a:latin typeface="+mj-lt"/>
              <a:ea typeface="+mj-ea"/>
              <a:cs typeface="+mj-cs"/>
            </a:endParaRPr>
          </a:p>
          <a:p>
            <a:pPr algn="ctr">
              <a:spcBef>
                <a:spcPct val="0"/>
              </a:spcBef>
              <a:spcAft>
                <a:spcPts val="600"/>
              </a:spcAft>
            </a:pPr>
            <a:endParaRPr lang="en-US" sz="2400" b="1" dirty="0">
              <a:solidFill>
                <a:schemeClr val="tx1"/>
              </a:solidFill>
              <a:latin typeface="+mj-lt"/>
              <a:ea typeface="+mj-ea"/>
              <a:cs typeface="+mj-cs"/>
            </a:endParaRPr>
          </a:p>
          <a:p>
            <a:pPr algn="ctr">
              <a:spcBef>
                <a:spcPct val="0"/>
              </a:spcBef>
              <a:spcAft>
                <a:spcPts val="600"/>
              </a:spcAft>
            </a:pPr>
            <a:r>
              <a:rPr lang="en-US" sz="6200" b="1" i="0" kern="1200" dirty="0">
                <a:solidFill>
                  <a:schemeClr val="tx1"/>
                </a:solidFill>
                <a:latin typeface="+mj-lt"/>
                <a:ea typeface="+mj-ea"/>
                <a:cs typeface="+mj-cs"/>
              </a:rPr>
              <a:t> </a:t>
            </a:r>
          </a:p>
          <a:p>
            <a:pPr algn="ctr">
              <a:spcBef>
                <a:spcPct val="0"/>
              </a:spcBef>
              <a:spcAft>
                <a:spcPts val="600"/>
              </a:spcAft>
            </a:pPr>
            <a:endParaRPr lang="en-US" sz="6200" b="1" dirty="0">
              <a:solidFill>
                <a:schemeClr val="tx1"/>
              </a:solidFill>
              <a:latin typeface="+mj-lt"/>
              <a:ea typeface="+mj-ea"/>
              <a:cs typeface="+mj-cs"/>
            </a:endParaRPr>
          </a:p>
          <a:p>
            <a:pPr algn="ctr">
              <a:spcBef>
                <a:spcPct val="0"/>
              </a:spcBef>
              <a:spcAft>
                <a:spcPts val="600"/>
              </a:spcAft>
            </a:pPr>
            <a:endParaRPr lang="en-US" sz="8000" b="1" i="0" kern="1200" dirty="0">
              <a:solidFill>
                <a:schemeClr val="tx1"/>
              </a:solidFill>
              <a:latin typeface="+mj-lt"/>
              <a:ea typeface="+mj-ea"/>
              <a:cs typeface="+mj-cs"/>
            </a:endParaRPr>
          </a:p>
          <a:p>
            <a:pPr algn="ctr">
              <a:spcBef>
                <a:spcPct val="0"/>
              </a:spcBef>
              <a:spcAft>
                <a:spcPts val="600"/>
              </a:spcAft>
            </a:pPr>
            <a:r>
              <a:rPr lang="en-US" sz="8000" b="1" i="0" kern="1200" dirty="0">
                <a:solidFill>
                  <a:schemeClr val="tx1"/>
                </a:solidFill>
                <a:latin typeface="+mj-lt"/>
                <a:ea typeface="+mj-ea"/>
                <a:cs typeface="+mj-cs"/>
              </a:rPr>
              <a:t>(1911-1974)  </a:t>
            </a:r>
          </a:p>
          <a:p>
            <a:pPr algn="ctr">
              <a:spcBef>
                <a:spcPct val="0"/>
              </a:spcBef>
              <a:spcAft>
                <a:spcPts val="600"/>
              </a:spcAft>
            </a:pPr>
            <a:endParaRPr lang="en-US" sz="8000" b="1" i="0" kern="1200" dirty="0">
              <a:solidFill>
                <a:schemeClr val="tx1"/>
              </a:solidFill>
              <a:latin typeface="+mj-lt"/>
              <a:ea typeface="+mj-ea"/>
              <a:cs typeface="+mj-cs"/>
            </a:endParaRPr>
          </a:p>
          <a:p>
            <a:pPr marL="1143000" indent="-1143000">
              <a:spcBef>
                <a:spcPct val="0"/>
              </a:spcBef>
              <a:spcAft>
                <a:spcPts val="600"/>
              </a:spcAft>
              <a:buFont typeface="Wingdings" panose="05000000000000000000" pitchFamily="2" charset="2"/>
              <a:buChar char="q"/>
            </a:pPr>
            <a:r>
              <a:rPr lang="en-US" sz="8000" b="1" i="0" kern="1200" dirty="0">
                <a:solidFill>
                  <a:schemeClr val="tx1"/>
                </a:solidFill>
                <a:latin typeface="+mj-lt"/>
                <a:ea typeface="+mj-ea"/>
                <a:cs typeface="+mj-cs"/>
              </a:rPr>
              <a:t>Writer for SAGA magazine, comic and co-founder of Supergirl and Captain Marvel, writer for “The Outer Limits”</a:t>
            </a:r>
          </a:p>
          <a:p>
            <a:pPr>
              <a:spcBef>
                <a:spcPct val="0"/>
              </a:spcBef>
              <a:spcAft>
                <a:spcPts val="600"/>
              </a:spcAft>
            </a:pPr>
            <a:endParaRPr lang="en-US" sz="8000" b="1" i="0" kern="1200" dirty="0">
              <a:solidFill>
                <a:schemeClr val="tx1"/>
              </a:solidFill>
              <a:latin typeface="+mj-lt"/>
              <a:ea typeface="+mj-ea"/>
              <a:cs typeface="+mj-cs"/>
            </a:endParaRPr>
          </a:p>
          <a:p>
            <a:pPr marL="1143000" indent="-1143000">
              <a:spcBef>
                <a:spcPct val="0"/>
              </a:spcBef>
              <a:spcAft>
                <a:spcPts val="600"/>
              </a:spcAft>
              <a:buFont typeface="Wingdings" panose="05000000000000000000" pitchFamily="2" charset="2"/>
              <a:buChar char="q"/>
            </a:pPr>
            <a:r>
              <a:rPr lang="en-US" sz="8000" b="1" i="0" kern="1200" dirty="0">
                <a:solidFill>
                  <a:schemeClr val="tx1"/>
                </a:solidFill>
                <a:latin typeface="+mj-lt"/>
                <a:ea typeface="+mj-ea"/>
                <a:cs typeface="+mj-cs"/>
              </a:rPr>
              <a:t>Author, “Liquidation of the UFO Investigators” (1971)</a:t>
            </a:r>
          </a:p>
          <a:p>
            <a:pPr>
              <a:spcBef>
                <a:spcPct val="0"/>
              </a:spcBef>
              <a:spcAft>
                <a:spcPts val="600"/>
              </a:spcAft>
            </a:pPr>
            <a:endParaRPr lang="en-US" sz="8000" b="1" dirty="0">
              <a:solidFill>
                <a:schemeClr val="tx1"/>
              </a:solidFill>
              <a:latin typeface="+mj-lt"/>
              <a:ea typeface="+mj-ea"/>
              <a:cs typeface="+mj-cs"/>
            </a:endParaRPr>
          </a:p>
          <a:p>
            <a:pPr marL="1143000" indent="-1143000">
              <a:spcBef>
                <a:spcPct val="0"/>
              </a:spcBef>
              <a:spcAft>
                <a:spcPts val="600"/>
              </a:spcAft>
              <a:buFont typeface="Wingdings" panose="05000000000000000000" pitchFamily="2" charset="2"/>
              <a:buChar char="q"/>
            </a:pPr>
            <a:r>
              <a:rPr lang="en-US" sz="8000" b="1" dirty="0">
                <a:solidFill>
                  <a:schemeClr val="tx1"/>
                </a:solidFill>
                <a:latin typeface="+mj-lt"/>
                <a:ea typeface="+mj-ea"/>
                <a:cs typeface="+mj-cs"/>
              </a:rPr>
              <a:t>Bender researched the deaths of some 137 researchers, writers, scientists, and witnesses who had died in the previous decade under what many would consider suspicious circumstances.</a:t>
            </a:r>
          </a:p>
          <a:p>
            <a:pPr algn="ctr">
              <a:spcBef>
                <a:spcPct val="0"/>
              </a:spcBef>
              <a:spcAft>
                <a:spcPts val="600"/>
              </a:spcAft>
            </a:pPr>
            <a:endParaRPr lang="en-US" sz="2400" b="1" i="0" kern="1200" dirty="0">
              <a:solidFill>
                <a:schemeClr val="tx1"/>
              </a:solidFill>
              <a:latin typeface="+mj-lt"/>
              <a:ea typeface="+mj-ea"/>
              <a:cs typeface="+mj-cs"/>
            </a:endParaRPr>
          </a:p>
          <a:p>
            <a:pPr algn="ctr">
              <a:spcBef>
                <a:spcPct val="0"/>
              </a:spcBef>
              <a:spcAft>
                <a:spcPts val="600"/>
              </a:spcAft>
            </a:pPr>
            <a:endParaRPr lang="en-US" sz="2400" b="1" i="0"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A1AEE49C-D857-4A0F-991F-861DF7BC035D}"/>
              </a:ext>
            </a:extLst>
          </p:cNvPr>
          <p:cNvSpPr txBox="1"/>
          <p:nvPr/>
        </p:nvSpPr>
        <p:spPr>
          <a:xfrm>
            <a:off x="1618312" y="5349211"/>
            <a:ext cx="8955376" cy="923330"/>
          </a:xfrm>
          <a:prstGeom prst="rect">
            <a:avLst/>
          </a:prstGeom>
          <a:solidFill>
            <a:schemeClr val="tx1"/>
          </a:solidFill>
        </p:spPr>
        <p:txBody>
          <a:bodyPr wrap="square" rtlCol="0">
            <a:spAutoFit/>
          </a:bodyPr>
          <a:lstStyle/>
          <a:p>
            <a:r>
              <a:rPr lang="en-US" b="1" dirty="0">
                <a:solidFill>
                  <a:schemeClr val="accent2"/>
                </a:solidFill>
              </a:rPr>
              <a:t>“Liquidation” mapped out a pattern of deaths—apparent suicides, aggressive cancers, heart attacks and others among UFO researchers, whistleblowers  and witnesses.  </a:t>
            </a:r>
          </a:p>
        </p:txBody>
      </p:sp>
      <p:pic>
        <p:nvPicPr>
          <p:cNvPr id="4098" name="Picture 2">
            <a:extLst>
              <a:ext uri="{FF2B5EF4-FFF2-40B4-BE49-F238E27FC236}">
                <a16:creationId xmlns:a16="http://schemas.microsoft.com/office/drawing/2014/main" id="{E91CB4DE-7F8A-4DA3-B1E1-76770595F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8951" y="574670"/>
            <a:ext cx="1269474" cy="148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648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F1A92-9D71-4088-8CBB-7CFE52AEE4F9}"/>
              </a:ext>
            </a:extLst>
          </p:cNvPr>
          <p:cNvSpPr txBox="1"/>
          <p:nvPr/>
        </p:nvSpPr>
        <p:spPr>
          <a:xfrm>
            <a:off x="3948546" y="878942"/>
            <a:ext cx="5209309" cy="461665"/>
          </a:xfrm>
          <a:prstGeom prst="rect">
            <a:avLst/>
          </a:prstGeom>
          <a:noFill/>
        </p:spPr>
        <p:txBody>
          <a:bodyPr wrap="square" rtlCol="0">
            <a:spAutoFit/>
          </a:bodyPr>
          <a:lstStyle/>
          <a:p>
            <a:r>
              <a:rPr lang="en-US" sz="2400" b="1" u="sng" dirty="0"/>
              <a:t>Otto Binder:  His Final Years</a:t>
            </a:r>
          </a:p>
        </p:txBody>
      </p:sp>
      <p:sp>
        <p:nvSpPr>
          <p:cNvPr id="4" name="Rectangle 2">
            <a:extLst>
              <a:ext uri="{FF2B5EF4-FFF2-40B4-BE49-F238E27FC236}">
                <a16:creationId xmlns:a16="http://schemas.microsoft.com/office/drawing/2014/main" id="{633BBDC8-3586-4479-9BEF-C22F31F84D59}"/>
              </a:ext>
            </a:extLst>
          </p:cNvPr>
          <p:cNvSpPr>
            <a:spLocks noChangeArrowheads="1"/>
          </p:cNvSpPr>
          <p:nvPr/>
        </p:nvSpPr>
        <p:spPr bwMode="auto">
          <a:xfrm>
            <a:off x="3021905" y="2087607"/>
            <a:ext cx="8401885" cy="2821285"/>
          </a:xfrm>
          <a:prstGeom prst="rect">
            <a:avLst/>
          </a:prstGeom>
          <a:solidFill>
            <a:srgbClr val="FFFFFF"/>
          </a:solidFill>
          <a:ln w="9525">
            <a:solidFill>
              <a:schemeClr val="accent5">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122"/>
                </a:solidFill>
                <a:effectLst/>
                <a:latin typeface="Arial" panose="020B0604020202020204" pitchFamily="34" charset="0"/>
              </a:rPr>
              <a:t>      </a:t>
            </a:r>
            <a:r>
              <a:rPr kumimoji="0" lang="en-US" altLang="en-US" sz="2000" b="0" i="0" u="none" strike="noStrike" cap="none" normalizeH="0" baseline="0" dirty="0">
                <a:ln>
                  <a:noFill/>
                </a:ln>
                <a:solidFill>
                  <a:srgbClr val="202122"/>
                </a:solidFill>
                <a:effectLst/>
                <a:latin typeface="Arial" panose="020B0604020202020204" pitchFamily="34" charset="0"/>
              </a:rPr>
              <a:t>Otto Binder's daughter Mary, on her way to school one morning, was killed when a car jumped the curb and sped into the driveway in front of her school.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202122"/>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02122"/>
                </a:solidFill>
                <a:effectLst/>
                <a:latin typeface="Arial" panose="020B0604020202020204" pitchFamily="34" charset="0"/>
              </a:rPr>
              <a:t>     As film producer and comics historian Michael </a:t>
            </a:r>
            <a:r>
              <a:rPr kumimoji="0" lang="en-US" altLang="en-US" sz="2000" b="0" i="0" u="none" strike="noStrike" cap="none" normalizeH="0" baseline="0" dirty="0" err="1">
                <a:ln>
                  <a:noFill/>
                </a:ln>
                <a:solidFill>
                  <a:srgbClr val="202122"/>
                </a:solidFill>
                <a:effectLst/>
                <a:latin typeface="Arial" panose="020B0604020202020204" pitchFamily="34" charset="0"/>
              </a:rPr>
              <a:t>Uslan</a:t>
            </a:r>
            <a:r>
              <a:rPr kumimoji="0" lang="en-US" altLang="en-US" sz="2000" b="0" i="0" u="none" strike="noStrike" cap="none" normalizeH="0" baseline="0" dirty="0">
                <a:ln>
                  <a:noFill/>
                </a:ln>
                <a:solidFill>
                  <a:srgbClr val="202122"/>
                </a:solidFill>
                <a:effectLst/>
                <a:latin typeface="Arial" panose="020B0604020202020204" pitchFamily="34" charset="0"/>
              </a:rPr>
              <a:t>, a family friend, recalled, "Otto never recovered. His wife never recovered. She had a breakdown, and Otto started drinking, and eventually he dropped dead of a heart attack.  </a:t>
            </a:r>
            <a:r>
              <a:rPr kumimoji="0" lang="en-US" altLang="en-US" sz="2000" b="0" i="1" u="none" strike="noStrike" cap="none" normalizeH="0" baseline="0" dirty="0">
                <a:ln>
                  <a:noFill/>
                </a:ln>
                <a:solidFill>
                  <a:srgbClr val="202122"/>
                </a:solidFill>
                <a:effectLst/>
                <a:latin typeface="Arial" panose="020B0604020202020204" pitchFamily="34" charset="0"/>
              </a:rPr>
              <a:t>And the three of them were gone, like in a flash . .  .“   </a:t>
            </a:r>
            <a:endParaRPr kumimoji="0" lang="en-US" altLang="en-US" sz="2000" b="0" i="1" u="none" strike="noStrike" cap="none" normalizeH="0" baseline="30000" dirty="0">
              <a:ln>
                <a:noFill/>
              </a:ln>
              <a:solidFill>
                <a:srgbClr val="0645A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baseline="30000" dirty="0">
              <a:solidFill>
                <a:srgbClr val="0645AD"/>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pic>
        <p:nvPicPr>
          <p:cNvPr id="5124" name="Picture 4">
            <a:extLst>
              <a:ext uri="{FF2B5EF4-FFF2-40B4-BE49-F238E27FC236}">
                <a16:creationId xmlns:a16="http://schemas.microsoft.com/office/drawing/2014/main" id="{622F75A2-F0FD-4743-AFF3-C8C2FAF66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88" y="488444"/>
            <a:ext cx="1737849" cy="2480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A0E33A-BF88-4B79-A537-A50981E348AA}"/>
              </a:ext>
            </a:extLst>
          </p:cNvPr>
          <p:cNvSpPr txBox="1"/>
          <p:nvPr/>
        </p:nvSpPr>
        <p:spPr>
          <a:xfrm>
            <a:off x="565021" y="5655892"/>
            <a:ext cx="11061957" cy="646331"/>
          </a:xfrm>
          <a:prstGeom prst="rect">
            <a:avLst/>
          </a:prstGeom>
          <a:solidFill>
            <a:schemeClr val="accent2"/>
          </a:solidFill>
        </p:spPr>
        <p:txBody>
          <a:bodyPr wrap="square" rtlCol="0">
            <a:spAutoFit/>
          </a:bodyPr>
          <a:lstStyle/>
          <a:p>
            <a:r>
              <a:rPr lang="en-US" b="1" i="0" u="sng" dirty="0">
                <a:solidFill>
                  <a:schemeClr val="bg1"/>
                </a:solidFill>
                <a:effectLst/>
                <a:latin typeface="Arial" panose="020B0604020202020204" pitchFamily="34" charset="0"/>
              </a:rPr>
              <a:t>Fun fact:  </a:t>
            </a:r>
            <a:r>
              <a:rPr lang="en-US" b="1" i="0" dirty="0">
                <a:solidFill>
                  <a:schemeClr val="bg1"/>
                </a:solidFill>
                <a:effectLst/>
                <a:latin typeface="Arial" panose="020B0604020202020204" pitchFamily="34" charset="0"/>
              </a:rPr>
              <a:t>Binder is referenced in the first episode of the 2015 television series </a:t>
            </a:r>
            <a:r>
              <a:rPr lang="en-US" b="1" i="1" u="none" strike="noStrike" dirty="0">
                <a:solidFill>
                  <a:schemeClr val="bg1"/>
                </a:solidFill>
                <a:effectLst/>
                <a:latin typeface="Arial" panose="020B0604020202020204" pitchFamily="34" charset="0"/>
                <a:hlinkClick r:id="rId4" tooltip="Supergirl (TV series)">
                  <a:extLst>
                    <a:ext uri="{A12FA001-AC4F-418D-AE19-62706E023703}">
                      <ahyp:hlinkClr xmlns:ahyp="http://schemas.microsoft.com/office/drawing/2018/hyperlinkcolor" val="tx"/>
                    </a:ext>
                  </a:extLst>
                </a:hlinkClick>
              </a:rPr>
              <a:t>Supergirl</a:t>
            </a:r>
            <a:r>
              <a:rPr lang="en-US" b="1" i="0" dirty="0">
                <a:solidFill>
                  <a:schemeClr val="bg1"/>
                </a:solidFill>
                <a:effectLst/>
                <a:latin typeface="Arial" panose="020B0604020202020204" pitchFamily="34" charset="0"/>
              </a:rPr>
              <a:t> as the title character prevents a crippled jet from crashing into the "Otto Binder bridge.“</a:t>
            </a:r>
            <a:endParaRPr lang="en-US" dirty="0"/>
          </a:p>
        </p:txBody>
      </p:sp>
    </p:spTree>
    <p:extLst>
      <p:ext uri="{BB962C8B-B14F-4D97-AF65-F5344CB8AC3E}">
        <p14:creationId xmlns:p14="http://schemas.microsoft.com/office/powerpoint/2010/main" val="307712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753E9-B534-4844-805A-0629305A0932}"/>
              </a:ext>
            </a:extLst>
          </p:cNvPr>
          <p:cNvSpPr txBox="1"/>
          <p:nvPr/>
        </p:nvSpPr>
        <p:spPr>
          <a:xfrm>
            <a:off x="2493038" y="198133"/>
            <a:ext cx="5514975" cy="830997"/>
          </a:xfrm>
          <a:prstGeom prst="rect">
            <a:avLst/>
          </a:prstGeom>
          <a:noFill/>
        </p:spPr>
        <p:txBody>
          <a:bodyPr wrap="square" rtlCol="0">
            <a:spAutoFit/>
          </a:bodyPr>
          <a:lstStyle/>
          <a:p>
            <a:r>
              <a:rPr lang="en-US" sz="2400" b="1" u="sng" dirty="0"/>
              <a:t>Morris K. Jessup: UFO Investigator  (1900-1959)</a:t>
            </a:r>
          </a:p>
        </p:txBody>
      </p:sp>
      <p:sp>
        <p:nvSpPr>
          <p:cNvPr id="3" name="TextBox 2">
            <a:extLst>
              <a:ext uri="{FF2B5EF4-FFF2-40B4-BE49-F238E27FC236}">
                <a16:creationId xmlns:a16="http://schemas.microsoft.com/office/drawing/2014/main" id="{CD029AAC-92F8-45B5-98C0-DFB5A32E005A}"/>
              </a:ext>
            </a:extLst>
          </p:cNvPr>
          <p:cNvSpPr txBox="1"/>
          <p:nvPr/>
        </p:nvSpPr>
        <p:spPr>
          <a:xfrm>
            <a:off x="240324" y="1225689"/>
            <a:ext cx="11150320" cy="5909310"/>
          </a:xfrm>
          <a:prstGeom prst="rect">
            <a:avLst/>
          </a:prstGeom>
          <a:noFill/>
        </p:spPr>
        <p:txBody>
          <a:bodyPr wrap="square" rtlCol="0">
            <a:spAutoFit/>
          </a:bodyPr>
          <a:lstStyle/>
          <a:p>
            <a:pPr marL="285750" indent="-285750">
              <a:buFont typeface="Wingdings" panose="05000000000000000000" pitchFamily="2" charset="2"/>
              <a:buChar char="§"/>
            </a:pPr>
            <a:r>
              <a:rPr lang="en-US" dirty="0"/>
              <a:t>Earned a Master’s degree in Astronomy, though he dropped his doctorate </a:t>
            </a:r>
          </a:p>
          <a:p>
            <a:r>
              <a:rPr lang="en-US" dirty="0"/>
              <a:t>work and worked most of his life as an auto parts salesman and photographer</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Author, </a:t>
            </a:r>
            <a:r>
              <a:rPr lang="en-US" i="1" dirty="0"/>
              <a:t>The Case for the UFO </a:t>
            </a:r>
            <a:r>
              <a:rPr lang="en-US" dirty="0"/>
              <a:t>(1955), famous for the Allende letters, related to the Philadelphia Experiment.</a:t>
            </a:r>
          </a:p>
          <a:p>
            <a:pPr marL="285750" indent="-285750">
              <a:buFont typeface="Wingdings" panose="05000000000000000000" pitchFamily="2" charset="2"/>
              <a:buChar char="§"/>
            </a:pPr>
            <a:r>
              <a:rPr lang="en-US" i="1" dirty="0"/>
              <a:t>UFO and the Bible </a:t>
            </a:r>
            <a:r>
              <a:rPr lang="en-US" dirty="0"/>
              <a:t>(1956)       </a:t>
            </a:r>
          </a:p>
          <a:p>
            <a:pPr marL="285750" indent="-285750">
              <a:buFont typeface="Wingdings" panose="05000000000000000000" pitchFamily="2" charset="2"/>
              <a:buChar char="§"/>
            </a:pPr>
            <a:r>
              <a:rPr lang="en-US" i="1" dirty="0"/>
              <a:t>UFO Annual </a:t>
            </a:r>
            <a:r>
              <a:rPr lang="en-US" dirty="0"/>
              <a:t>(1956)</a:t>
            </a:r>
          </a:p>
          <a:p>
            <a:pPr marL="285750" indent="-285750">
              <a:buFont typeface="Wingdings" panose="05000000000000000000" pitchFamily="2" charset="2"/>
              <a:buChar char="§"/>
            </a:pPr>
            <a:r>
              <a:rPr lang="en-US" i="1" dirty="0"/>
              <a:t>The Expanding Case for the UFO </a:t>
            </a:r>
            <a:r>
              <a:rPr lang="en-US" dirty="0"/>
              <a:t>(1957)</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Jessup believed he was being spied upon (by Men in Black), his office to be ransacked, and he was confronted by Navy officials regarding his knowledge of the UFO subject.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April 20, 1959, Jessup was found dead in his car on a roadside in Dade County, Florida, a hose ran from the exhaust pipe to a rear window.  His death was officially ruled a suicide. </a:t>
            </a:r>
          </a:p>
          <a:p>
            <a:endParaRPr lang="en-US" dirty="0"/>
          </a:p>
          <a:p>
            <a:pPr marL="285750" indent="-285750">
              <a:buFont typeface="Wingdings" panose="05000000000000000000" pitchFamily="2" charset="2"/>
              <a:buChar char="§"/>
            </a:pPr>
            <a:r>
              <a:rPr lang="en-US" dirty="0"/>
              <a:t> Some believe the circumstances surrounding his death were suspicious and somehow related to Jessup’s knowledge of the Philadelphia Experiment and the Carlos Allende case (Moore and </a:t>
            </a:r>
            <a:r>
              <a:rPr lang="en-US" dirty="0" err="1"/>
              <a:t>Bertltz</a:t>
            </a:r>
            <a:r>
              <a:rPr lang="en-US" dirty="0"/>
              <a:t>, 1979).  Reportedly, Jessup was excited about an upcoming meeting with a friend, author/explorer J. Manson Valentine (</a:t>
            </a:r>
            <a:r>
              <a:rPr lang="en-US" i="1" dirty="0"/>
              <a:t>The Bermuda Triangle).  </a:t>
            </a:r>
            <a:r>
              <a:rPr lang="en-US" dirty="0"/>
              <a:t>Jessup never made the meeting.  Many of Jessup’s files intended for his meeting with Valentine curiously went missing.         </a:t>
            </a:r>
          </a:p>
          <a:p>
            <a:pPr marL="285750" indent="-285750">
              <a:buFont typeface="Wingdings" panose="05000000000000000000" pitchFamily="2" charset="2"/>
              <a:buChar char="§"/>
            </a:pPr>
            <a:endParaRPr lang="en-US" dirty="0"/>
          </a:p>
        </p:txBody>
      </p:sp>
      <p:pic>
        <p:nvPicPr>
          <p:cNvPr id="13314" name="Picture 2">
            <a:extLst>
              <a:ext uri="{FF2B5EF4-FFF2-40B4-BE49-F238E27FC236}">
                <a16:creationId xmlns:a16="http://schemas.microsoft.com/office/drawing/2014/main" id="{87BF92BB-EAF5-41D7-9B8F-C66160062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6462" y="383190"/>
            <a:ext cx="2280592" cy="164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51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1435</TotalTime>
  <Words>7799</Words>
  <Application>Microsoft Office PowerPoint</Application>
  <PresentationFormat>Widescreen</PresentationFormat>
  <Paragraphs>743</Paragraphs>
  <Slides>45</Slides>
  <Notes>43</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45</vt:i4>
      </vt:variant>
    </vt:vector>
  </HeadingPairs>
  <TitlesOfParts>
    <vt:vector size="69" baseType="lpstr">
      <vt:lpstr>Amazon Ember</vt:lpstr>
      <vt:lpstr>Arial</vt:lpstr>
      <vt:lpstr>Calibri</vt:lpstr>
      <vt:lpstr>Cardo</vt:lpstr>
      <vt:lpstr>Century Gothic</vt:lpstr>
      <vt:lpstr>Droid Sans</vt:lpstr>
      <vt:lpstr>Georgia</vt:lpstr>
      <vt:lpstr>Helvetica</vt:lpstr>
      <vt:lpstr>Helvetica Neue</vt:lpstr>
      <vt:lpstr>Linux Libertine</vt:lpstr>
      <vt:lpstr>Montserrat</vt:lpstr>
      <vt:lpstr>Open Sans</vt:lpstr>
      <vt:lpstr>Poppins</vt:lpstr>
      <vt:lpstr>ProximaNova</vt:lpstr>
      <vt:lpstr>PT Serif</vt:lpstr>
      <vt:lpstr>Roboto</vt:lpstr>
      <vt:lpstr>Times New Roman</vt:lpstr>
      <vt:lpstr>Trebuchet MS</vt:lpstr>
      <vt:lpstr>var(--font_family_headings, var(--font_family_headings_preset, "SF Compact Display", -apple-system, BlinkMacSystemFont, "Segoe UI", Roboto, Helvetica, Arial, sans-serif, "Apple Color Emoji", "Segoe UI Emoji", "Segoe UI Symbol"))</vt:lpstr>
      <vt:lpstr>var(--font_family_ui, -apple-system, BlinkMacSystemFont, "Segoe UI", Roboto, Helvetica, Arial, sans-serif, "Apple Color Emoji", "Segoe UI Emoji", "Segoe UI Symbol")</vt:lpstr>
      <vt:lpstr>Wingdings</vt:lpstr>
      <vt:lpstr>Wingdings 3</vt:lpstr>
      <vt:lpstr>YouTube Sans</vt:lpstr>
      <vt:lpstr>Ion Boardroom</vt:lpstr>
      <vt:lpstr>    Departed or Silenced Truthers &amp; Why They Were Silenced,  allegedly </vt:lpstr>
      <vt:lpstr>PowerPoint Presentation</vt:lpstr>
      <vt:lpstr>PowerPoint Presentation</vt:lpstr>
      <vt:lpstr>PowerPoint Presentation</vt:lpstr>
      <vt:lpstr>PowerPoint Presentation</vt:lpstr>
      <vt:lpstr>The Italian Dialogues of Bruno</vt:lpstr>
      <vt:lpstr>PowerPoint Presentation</vt:lpstr>
      <vt:lpstr>PowerPoint Presentation</vt:lpstr>
      <vt:lpstr>PowerPoint Presentation</vt:lpstr>
      <vt:lpstr>Additional source:   Clark McClelland, Harry Cooper  </vt:lpstr>
      <vt:lpstr>Author, celebrity biographer, Charles Higham (1931-2012)</vt:lpstr>
      <vt:lpstr>PowerPoint Presentation</vt:lpstr>
      <vt:lpstr>PowerPoint Presentation</vt:lpstr>
      <vt:lpstr>Dr. James McDonald</vt:lpstr>
      <vt:lpstr>Ivan T. Sanderson </vt:lpstr>
      <vt:lpstr>Dr. Allen J. Hynek</vt:lpstr>
      <vt:lpstr>Con Routine </vt:lpstr>
      <vt:lpstr>Mae Brussell</vt:lpstr>
      <vt:lpstr>--Fell to his death from the 16-story window of his Bethesda Naval Hospital room, May 22, 1949.  Death officially ruled a suicide.   By the way, Forrestal was a strict Catholic.     --At odds with President Truman and Air Force Secretary Symington, suffered a catastrophic mental breakdown in 1948.  Why?    --Believed in a Communist infiltration of the U.S. government and that he was being shadowed by “Zionist” agents and the FBI.  Men in Black?  -- Was a key figure in the formation of the US government’s UFO policy.    --Threatened to publish his private diary which clearly contained sensitive information    </vt:lpstr>
      <vt:lpstr>James Forrestal continued . . .</vt:lpstr>
      <vt:lpstr>Dr. Frank Olson (1910-1953)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Ron Johnson, Mufon Deputy Director of Investigations</vt:lpstr>
      <vt:lpstr>Karla Turner, UFO author</vt:lpstr>
      <vt:lpstr>Paul Vigay, UFO investigator</vt:lpstr>
      <vt:lpstr>Brian Lynch, young psychic and contactee</vt:lpstr>
      <vt:lpstr>Captain Don Elkin, airline pilot</vt:lpstr>
      <vt:lpstr>Strange deaths on June 24, summer solstice and Feast Day of St. John the Baptist (Keel, J, 1967, Coleman, L., 1975)  </vt:lpstr>
      <vt:lpstr>PowerPoint Presentation</vt:lpstr>
      <vt:lpstr>PowerPoint Presentation</vt:lpstr>
      <vt:lpstr>Bob Garrett and the 3 Miles In footage (Predator being)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Assessment in Counseling</dc:title>
  <dc:creator>Michael Farnum</dc:creator>
  <cp:lastModifiedBy>Michael Farnum</cp:lastModifiedBy>
  <cp:revision>93</cp:revision>
  <dcterms:created xsi:type="dcterms:W3CDTF">2021-09-21T22:43:01Z</dcterms:created>
  <dcterms:modified xsi:type="dcterms:W3CDTF">2021-10-08T13:00:16Z</dcterms:modified>
</cp:coreProperties>
</file>