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7"/>
  </p:notesMasterIdLst>
  <p:sldIdLst>
    <p:sldId id="256" r:id="rId2"/>
    <p:sldId id="257" r:id="rId3"/>
    <p:sldId id="258" r:id="rId4"/>
    <p:sldId id="259" r:id="rId5"/>
    <p:sldId id="265" r:id="rId6"/>
    <p:sldId id="270" r:id="rId7"/>
    <p:sldId id="271" r:id="rId8"/>
    <p:sldId id="262" r:id="rId9"/>
    <p:sldId id="267" r:id="rId10"/>
    <p:sldId id="264" r:id="rId11"/>
    <p:sldId id="261" r:id="rId12"/>
    <p:sldId id="266" r:id="rId13"/>
    <p:sldId id="263" r:id="rId14"/>
    <p:sldId id="26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6" autoAdjust="0"/>
    <p:restoredTop sz="94660"/>
  </p:normalViewPr>
  <p:slideViewPr>
    <p:cSldViewPr snapToGrid="0">
      <p:cViewPr varScale="1">
        <p:scale>
          <a:sx n="113" d="100"/>
          <a:sy n="113" d="100"/>
        </p:scale>
        <p:origin x="1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AF974-77A0-42FD-9A68-5C542567EA51}"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1A735-FF3F-4DEA-8C0A-D5E6FA544A5D}" type="slidenum">
              <a:rPr lang="en-US" smtClean="0"/>
              <a:t>‹#›</a:t>
            </a:fld>
            <a:endParaRPr lang="en-US"/>
          </a:p>
        </p:txBody>
      </p:sp>
    </p:spTree>
    <p:extLst>
      <p:ext uri="{BB962C8B-B14F-4D97-AF65-F5344CB8AC3E}">
        <p14:creationId xmlns:p14="http://schemas.microsoft.com/office/powerpoint/2010/main" val="80480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dward_R._Pressma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myresource.phoenix.edu/secure/resource/CCMH548v6/ccmh548_v6_wk3_personality_disorders_character_cases.docx" TargetMode="External"/><Relationship Id="rId4" Type="http://schemas.openxmlformats.org/officeDocument/2006/relationships/hyperlink" Target="https://en.wikipedia.org/wiki/Muse_Entertainment"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dirty="0"/>
              <a:t>Christian Bale Image source:  </a:t>
            </a:r>
            <a:r>
              <a:rPr lang="en-US" b="0" i="0" u="none" strike="noStrike" dirty="0">
                <a:solidFill>
                  <a:schemeClr val="tx1"/>
                </a:solidFill>
                <a:effectLst/>
                <a:latin typeface="Arial" panose="020B0604020202020204" pitchFamily="34" charset="0"/>
                <a:hlinkClick r:id="rId3" tooltip="Edward R. Pressman">
                  <a:extLst>
                    <a:ext uri="{A12FA001-AC4F-418D-AE19-62706E023703}">
                      <ahyp:hlinkClr xmlns:ahyp="http://schemas.microsoft.com/office/drawing/2018/hyperlinkcolor" val="tx"/>
                    </a:ext>
                  </a:extLst>
                </a:hlinkClick>
              </a:rPr>
              <a:t>Edward R. Pressman Productions</a:t>
            </a:r>
            <a:endParaRPr lang="en-US" b="0" i="0" u="none" dirty="0">
              <a:solidFill>
                <a:schemeClr val="tx1"/>
              </a:solidFill>
              <a:effectLst/>
              <a:latin typeface="Arial" panose="020B0604020202020204" pitchFamily="34" charset="0"/>
            </a:endParaRPr>
          </a:p>
          <a:p>
            <a:pPr algn="l">
              <a:buFont typeface="Arial" panose="020B0604020202020204" pitchFamily="34" charset="0"/>
              <a:buChar char="•"/>
            </a:pPr>
            <a:r>
              <a:rPr lang="en-US" b="0" i="0" u="none" strike="noStrike" dirty="0">
                <a:solidFill>
                  <a:schemeClr val="tx1"/>
                </a:solidFill>
                <a:effectLst/>
                <a:latin typeface="Arial" panose="020B0604020202020204" pitchFamily="34" charset="0"/>
                <a:hlinkClick r:id="rId4" tooltip="Muse Entertainment">
                  <a:extLst>
                    <a:ext uri="{A12FA001-AC4F-418D-AE19-62706E023703}">
                      <ahyp:hlinkClr xmlns:ahyp="http://schemas.microsoft.com/office/drawing/2018/hyperlinkcolor" val="tx"/>
                    </a:ext>
                  </a:extLst>
                </a:hlinkClick>
              </a:rPr>
              <a:t>Muse Productions</a:t>
            </a:r>
            <a:r>
              <a:rPr lang="en-US" b="0" i="0" u="none" strike="noStrike" dirty="0">
                <a:solidFill>
                  <a:schemeClr val="tx1"/>
                </a:solidFill>
                <a:effectLst/>
                <a:latin typeface="Arial" panose="020B0604020202020204" pitchFamily="34" charset="0"/>
              </a:rPr>
              <a:t>.  </a:t>
            </a:r>
            <a:r>
              <a:rPr lang="en-US" b="0" i="1" u="none" strike="noStrike" dirty="0">
                <a:solidFill>
                  <a:schemeClr val="tx1"/>
                </a:solidFill>
                <a:effectLst/>
                <a:latin typeface="Arial" panose="020B0604020202020204" pitchFamily="34" charset="0"/>
              </a:rPr>
              <a:t>American Psycho </a:t>
            </a:r>
            <a:r>
              <a:rPr lang="en-US" b="0" i="0" u="none" strike="noStrike" dirty="0">
                <a:solidFill>
                  <a:schemeClr val="tx1"/>
                </a:solidFill>
                <a:effectLst/>
                <a:latin typeface="Arial" panose="020B0604020202020204" pitchFamily="34" charset="0"/>
              </a:rPr>
              <a:t>(2000)</a:t>
            </a:r>
          </a:p>
          <a:p>
            <a:endParaRPr lang="en-US" b="1" dirty="0">
              <a:effectLst/>
              <a:latin typeface="inherit"/>
            </a:endParaRPr>
          </a:p>
          <a:p>
            <a:r>
              <a:rPr lang="en-US" b="0" dirty="0">
                <a:effectLst/>
                <a:latin typeface="inherit"/>
              </a:rPr>
              <a:t>American Psycho novel image source:  Picador Publishing</a:t>
            </a:r>
          </a:p>
          <a:p>
            <a:endParaRPr lang="en-US" b="1" dirty="0">
              <a:effectLst/>
              <a:latin typeface="inherit"/>
            </a:endParaRPr>
          </a:p>
          <a:p>
            <a:r>
              <a:rPr lang="en-US" b="1" dirty="0">
                <a:effectLst/>
                <a:latin typeface="inherit"/>
              </a:rPr>
              <a:t>Choose</a:t>
            </a:r>
            <a:r>
              <a:rPr lang="en-US" b="0" dirty="0">
                <a:effectLst/>
                <a:latin typeface="inherit"/>
              </a:rPr>
              <a:t> a character from a movie, television show, or fictional story with a possible personality disorder. You may use any of the characters listed on the </a:t>
            </a:r>
            <a:r>
              <a:rPr lang="en-US" b="0" u="sng" dirty="0">
                <a:solidFill>
                  <a:srgbClr val="1A5E82"/>
                </a:solidFill>
                <a:effectLst/>
                <a:latin typeface="inherit"/>
                <a:hlinkClick r:id="rId5"/>
              </a:rPr>
              <a:t>Personality Disorders: Character Cases</a:t>
            </a:r>
            <a:r>
              <a:rPr lang="en-US" b="0" dirty="0">
                <a:effectLst/>
                <a:latin typeface="inherit"/>
              </a:rPr>
              <a:t> list, or use a different one of your choosing, with instructor approval.</a:t>
            </a:r>
          </a:p>
          <a:p>
            <a:br>
              <a:rPr lang="en-US" b="0" dirty="0">
                <a:effectLst/>
                <a:latin typeface="inherit"/>
              </a:rPr>
            </a:br>
            <a:endParaRPr lang="en-US" b="0" dirty="0">
              <a:effectLst/>
              <a:latin typeface="inherit"/>
            </a:endParaRPr>
          </a:p>
          <a:p>
            <a:r>
              <a:rPr lang="en-US" b="1" dirty="0">
                <a:effectLst/>
                <a:latin typeface="inherit"/>
              </a:rPr>
              <a:t>Develop</a:t>
            </a:r>
            <a:r>
              <a:rPr lang="en-US" b="0" dirty="0">
                <a:effectLst/>
                <a:latin typeface="inherit"/>
              </a:rPr>
              <a:t> a DSM-5 diagnosis for the character based on your assessment of the presenting symptoms and behaviors.</a:t>
            </a:r>
          </a:p>
          <a:p>
            <a:br>
              <a:rPr lang="en-US" b="0" dirty="0">
                <a:effectLst/>
                <a:latin typeface="inherit"/>
              </a:rPr>
            </a:br>
            <a:endParaRPr lang="en-US" b="0" dirty="0">
              <a:effectLst/>
              <a:latin typeface="inherit"/>
            </a:endParaRPr>
          </a:p>
          <a:p>
            <a:r>
              <a:rPr lang="en-US" b="1" dirty="0">
                <a:effectLst/>
                <a:latin typeface="inherit"/>
              </a:rPr>
              <a:t>Present</a:t>
            </a:r>
            <a:r>
              <a:rPr lang="en-US" b="0" dirty="0">
                <a:effectLst/>
                <a:latin typeface="inherit"/>
              </a:rPr>
              <a:t> your assessment and diagnosis of your character in a 10- to 15-slide Microsoft</a:t>
            </a:r>
            <a:r>
              <a:rPr lang="en-US" b="0" baseline="30000" dirty="0">
                <a:effectLst/>
                <a:latin typeface="inherit"/>
              </a:rPr>
              <a:t>®</a:t>
            </a:r>
            <a:r>
              <a:rPr lang="en-US" b="0" dirty="0">
                <a:effectLst/>
                <a:latin typeface="inherit"/>
              </a:rPr>
              <a:t> PowerPoint</a:t>
            </a:r>
            <a:r>
              <a:rPr lang="en-US" b="0" baseline="30000" dirty="0">
                <a:effectLst/>
                <a:latin typeface="inherit"/>
              </a:rPr>
              <a:t>®</a:t>
            </a:r>
            <a:r>
              <a:rPr lang="en-US" b="0" dirty="0">
                <a:effectLst/>
                <a:latin typeface="inherit"/>
              </a:rPr>
              <a:t> presentation.</a:t>
            </a:r>
          </a:p>
          <a:p>
            <a:br>
              <a:rPr lang="en-US" b="0" dirty="0">
                <a:effectLst/>
                <a:latin typeface="inherit"/>
              </a:rPr>
            </a:br>
            <a:endParaRPr lang="en-US" b="0" dirty="0">
              <a:effectLst/>
              <a:latin typeface="inherit"/>
            </a:endParaRPr>
          </a:p>
          <a:p>
            <a:r>
              <a:rPr lang="en-US" b="1" dirty="0">
                <a:effectLst/>
                <a:latin typeface="inherit"/>
              </a:rPr>
              <a:t>Support</a:t>
            </a:r>
            <a:r>
              <a:rPr lang="en-US" b="0" dirty="0">
                <a:effectLst/>
                <a:latin typeface="inherit"/>
              </a:rPr>
              <a:t> the diagnosis with excerpts from the movie, show, or story. These could be clips embedded into the presentation or quotes with descriptions of the behaviors.</a:t>
            </a:r>
          </a:p>
          <a:p>
            <a:br>
              <a:rPr lang="en-US" b="0" dirty="0">
                <a:effectLst/>
                <a:latin typeface="inherit"/>
              </a:rPr>
            </a:br>
            <a:endParaRPr lang="en-US" b="0" dirty="0">
              <a:effectLst/>
              <a:latin typeface="inherit"/>
            </a:endParaRPr>
          </a:p>
          <a:p>
            <a:r>
              <a:rPr lang="en-US" b="1" dirty="0">
                <a:effectLst/>
                <a:latin typeface="inherit"/>
              </a:rPr>
              <a:t>Include</a:t>
            </a:r>
            <a:r>
              <a:rPr lang="en-US" b="0" dirty="0">
                <a:effectLst/>
                <a:latin typeface="inherit"/>
              </a:rPr>
              <a:t> any assessment tools you might use for diagnosis or rule-outs of differential diagnosis.</a:t>
            </a:r>
          </a:p>
          <a:p>
            <a:br>
              <a:rPr lang="en-US" b="0" dirty="0">
                <a:effectLst/>
                <a:latin typeface="inherit"/>
              </a:rPr>
            </a:br>
            <a:endParaRPr lang="en-US" b="0" dirty="0">
              <a:effectLst/>
              <a:latin typeface="inherit"/>
            </a:endParaRPr>
          </a:p>
          <a:p>
            <a:r>
              <a:rPr lang="en-US" b="1" dirty="0">
                <a:effectLst/>
                <a:latin typeface="inherit"/>
              </a:rPr>
              <a:t>Include</a:t>
            </a:r>
            <a:r>
              <a:rPr lang="en-US" b="0" dirty="0">
                <a:effectLst/>
                <a:latin typeface="inherit"/>
              </a:rPr>
              <a:t> any specifiers with your diagnosis.</a:t>
            </a:r>
          </a:p>
          <a:p>
            <a:br>
              <a:rPr lang="en-US" b="0" dirty="0">
                <a:effectLst/>
                <a:latin typeface="inherit"/>
              </a:rPr>
            </a:br>
            <a:endParaRPr lang="en-US" b="0" dirty="0">
              <a:effectLst/>
              <a:latin typeface="inherit"/>
            </a:endParaRPr>
          </a:p>
          <a:p>
            <a:r>
              <a:rPr lang="en-US" b="1" dirty="0">
                <a:effectLst/>
                <a:latin typeface="inherit"/>
              </a:rPr>
              <a:t>Write</a:t>
            </a:r>
            <a:r>
              <a:rPr lang="en-US" b="0" dirty="0">
                <a:effectLst/>
                <a:latin typeface="inherit"/>
              </a:rPr>
              <a:t> a case conceptualization for your character based on a theoretical perspective.</a:t>
            </a:r>
          </a:p>
          <a:p>
            <a:br>
              <a:rPr lang="en-US" b="0" dirty="0">
                <a:effectLst/>
                <a:latin typeface="inherit"/>
              </a:rPr>
            </a:br>
            <a:endParaRPr lang="en-US" b="0" i="0" u="none" strike="noStrike" dirty="0">
              <a:solidFill>
                <a:schemeClr val="tx1"/>
              </a:solidFill>
              <a:effectLst/>
              <a:latin typeface="Arial" panose="020B0604020202020204" pitchFamily="34" charset="0"/>
            </a:endParaRPr>
          </a:p>
          <a:p>
            <a:pPr algn="l">
              <a:buFont typeface="Arial" panose="020B0604020202020204" pitchFamily="34" charset="0"/>
              <a:buChar char="•"/>
            </a:pPr>
            <a:endParaRPr lang="en-US" b="0" i="0" u="none" dirty="0">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1</a:t>
            </a:fld>
            <a:endParaRPr lang="en-US"/>
          </a:p>
        </p:txBody>
      </p:sp>
    </p:spTree>
    <p:extLst>
      <p:ext uri="{BB962C8B-B14F-4D97-AF65-F5344CB8AC3E}">
        <p14:creationId xmlns:p14="http://schemas.microsoft.com/office/powerpoint/2010/main" val="94859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sz="1200" b="0" i="0" dirty="0">
                <a:solidFill>
                  <a:srgbClr val="212529"/>
                </a:solidFill>
                <a:effectLst/>
                <a:latin typeface="Red Hat Display"/>
              </a:rPr>
              <a:t>Porn is an Addiction image source:  geeksundergrace.com </a:t>
            </a:r>
          </a:p>
          <a:p>
            <a:pPr algn="l">
              <a:buFontTx/>
              <a:buNone/>
            </a:pPr>
            <a:r>
              <a:rPr lang="en-US" sz="1200" b="0" i="0" dirty="0">
                <a:solidFill>
                  <a:srgbClr val="212529"/>
                </a:solidFill>
                <a:effectLst/>
                <a:latin typeface="Red Hat Display"/>
              </a:rPr>
              <a:t>Blockbuster video image source:  www.nytimes.com</a:t>
            </a:r>
          </a:p>
          <a:p>
            <a:pPr algn="l">
              <a:buFontTx/>
              <a:buNone/>
            </a:pPr>
            <a:r>
              <a:rPr lang="en-US" sz="1200" b="0" i="0" dirty="0">
                <a:solidFill>
                  <a:srgbClr val="212529"/>
                </a:solidFill>
                <a:effectLst/>
                <a:latin typeface="Red Hat Display"/>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529"/>
                </a:solidFill>
                <a:effectLst/>
              </a:rPr>
              <a:t>For addictions not related to substance abuse or gambling, formal criteria have been suggested along lines strictly analogous to the [DSM] criteria for alcohol and other substance addictions (Goodman, 1990, Irons and Schneider, 1996)</a:t>
            </a:r>
          </a:p>
          <a:p>
            <a:pPr algn="l">
              <a:buFont typeface="+mj-lt"/>
              <a:buAutoNum type="arabicPeriod"/>
            </a:pPr>
            <a:endParaRPr lang="en-US" sz="1200" b="0" i="0" dirty="0">
              <a:solidFill>
                <a:srgbClr val="212529"/>
              </a:solidFill>
              <a:effectLst/>
              <a:latin typeface="Red Hat Display"/>
            </a:endParaRPr>
          </a:p>
          <a:p>
            <a:pPr algn="l">
              <a:buFont typeface="+mj-lt"/>
              <a:buAutoNum type="arabicPeriod"/>
            </a:pPr>
            <a:r>
              <a:rPr lang="en-US" sz="1200" b="0" i="0" dirty="0">
                <a:solidFill>
                  <a:srgbClr val="212529"/>
                </a:solidFill>
                <a:effectLst/>
                <a:latin typeface="Red Hat Display"/>
              </a:rPr>
              <a:t>Recurrent failure to resist impulses to engage in a specified behavior.</a:t>
            </a:r>
          </a:p>
          <a:p>
            <a:pPr algn="l">
              <a:buFont typeface="+mj-lt"/>
              <a:buAutoNum type="arabicPeriod"/>
            </a:pPr>
            <a:r>
              <a:rPr lang="en-US" sz="1200" b="0" i="0" dirty="0">
                <a:solidFill>
                  <a:srgbClr val="212529"/>
                </a:solidFill>
                <a:effectLst/>
                <a:latin typeface="Red Hat Display"/>
              </a:rPr>
              <a:t>Increasing sense of tension immediately prior to initiating the behavior.</a:t>
            </a:r>
          </a:p>
          <a:p>
            <a:pPr algn="l">
              <a:buFont typeface="+mj-lt"/>
              <a:buAutoNum type="arabicPeriod"/>
            </a:pPr>
            <a:r>
              <a:rPr lang="en-US" sz="1200" b="0" i="0" dirty="0">
                <a:solidFill>
                  <a:srgbClr val="212529"/>
                </a:solidFill>
                <a:effectLst/>
                <a:latin typeface="Red Hat Display"/>
              </a:rPr>
              <a:t>Pleasure or relief at the time of engaging in the behavior.</a:t>
            </a:r>
          </a:p>
          <a:p>
            <a:pPr algn="l">
              <a:buFont typeface="+mj-lt"/>
              <a:buAutoNum type="arabicPeriod"/>
            </a:pPr>
            <a:endParaRPr lang="en-US" sz="1200" b="0" i="0" dirty="0">
              <a:solidFill>
                <a:srgbClr val="212529"/>
              </a:solidFill>
              <a:effectLst/>
              <a:latin typeface="Red Hat Display"/>
            </a:endParaRPr>
          </a:p>
          <a:p>
            <a:pPr algn="l">
              <a:buFont typeface="+mj-lt"/>
              <a:buAutoNum type="arabicPeriod"/>
            </a:pPr>
            <a:r>
              <a:rPr lang="en-US" sz="1200" b="0" i="0" dirty="0">
                <a:solidFill>
                  <a:srgbClr val="212529"/>
                </a:solidFill>
                <a:effectLst/>
                <a:latin typeface="Red Hat Display"/>
              </a:rPr>
              <a:t>At least five of the following:</a:t>
            </a:r>
          </a:p>
          <a:p>
            <a:pPr marL="742950" lvl="1" indent="-285750" algn="l">
              <a:buFont typeface="+mj-lt"/>
              <a:buAutoNum type="arabicPeriod"/>
            </a:pPr>
            <a:r>
              <a:rPr lang="en-US" sz="1200" b="0" i="0" dirty="0">
                <a:solidFill>
                  <a:srgbClr val="212529"/>
                </a:solidFill>
                <a:effectLst/>
                <a:latin typeface="Red Hat Display"/>
              </a:rPr>
              <a:t>Frequent engaging in the behavior to a greater extent or over a longer period than intended.</a:t>
            </a:r>
          </a:p>
          <a:p>
            <a:pPr marL="742950" lvl="1" indent="-285750" algn="l">
              <a:buFont typeface="+mj-lt"/>
              <a:buAutoNum type="arabicPeriod"/>
            </a:pPr>
            <a:r>
              <a:rPr lang="en-US" sz="1200" b="0" i="0" dirty="0">
                <a:solidFill>
                  <a:srgbClr val="212529"/>
                </a:solidFill>
                <a:effectLst/>
                <a:latin typeface="Red Hat Display"/>
              </a:rPr>
              <a:t>Repeated efforts to reduce, control, or stop the behavior.</a:t>
            </a:r>
          </a:p>
          <a:p>
            <a:pPr marL="742950" lvl="1" indent="-285750" algn="l">
              <a:buFont typeface="+mj-lt"/>
              <a:buAutoNum type="arabicPeriod"/>
            </a:pPr>
            <a:r>
              <a:rPr lang="en-US" sz="1200" b="0" i="0" dirty="0">
                <a:solidFill>
                  <a:srgbClr val="212529"/>
                </a:solidFill>
                <a:effectLst/>
                <a:latin typeface="Red Hat Display"/>
              </a:rPr>
              <a:t>A great deal of time spent in activities necessary for the behavior, engaging in the behavior, or recovering from its effects.</a:t>
            </a:r>
          </a:p>
          <a:p>
            <a:pPr marL="742950" lvl="1" indent="-285750" algn="l">
              <a:buFont typeface="+mj-lt"/>
              <a:buAutoNum type="arabicPeriod"/>
            </a:pPr>
            <a:r>
              <a:rPr lang="en-US" sz="1200" b="0" i="0" dirty="0">
                <a:solidFill>
                  <a:srgbClr val="212529"/>
                </a:solidFill>
                <a:effectLst/>
                <a:latin typeface="Red Hat Display"/>
              </a:rPr>
              <a:t>Frequent engaging in the behavior when expected to fulfill occupational, academic, domestic or social obligations.</a:t>
            </a:r>
          </a:p>
          <a:p>
            <a:pPr marL="742950" lvl="1" indent="-285750" algn="l">
              <a:buFont typeface="+mj-lt"/>
              <a:buAutoNum type="arabicPeriod"/>
            </a:pPr>
            <a:r>
              <a:rPr lang="en-US" sz="1200" b="0" i="0" dirty="0">
                <a:solidFill>
                  <a:srgbClr val="212529"/>
                </a:solidFill>
                <a:effectLst/>
                <a:latin typeface="Red Hat Display"/>
              </a:rPr>
              <a:t>Important social, occupational, or recreational activities given up or reduced because of the behavior.</a:t>
            </a:r>
          </a:p>
          <a:p>
            <a:pPr marL="742950" lvl="1" indent="-285750" algn="l">
              <a:buFont typeface="+mj-lt"/>
              <a:buAutoNum type="arabicPeriod"/>
            </a:pPr>
            <a:r>
              <a:rPr lang="en-US" sz="1200" b="0" i="0" dirty="0">
                <a:solidFill>
                  <a:srgbClr val="212529"/>
                </a:solidFill>
                <a:effectLst/>
                <a:latin typeface="Red Hat Display"/>
              </a:rPr>
              <a:t>Continuation of the behavior despite knowledge of having a persistent or recurrent social, financial, psychological, or physical problem that is caused or exacerbated by the behavior.</a:t>
            </a:r>
          </a:p>
          <a:p>
            <a:pPr marL="742950" lvl="1" indent="-285750" algn="l">
              <a:buFont typeface="+mj-lt"/>
              <a:buAutoNum type="arabicPeriod"/>
            </a:pPr>
            <a:r>
              <a:rPr lang="en-US" sz="1200" b="0" i="0" dirty="0">
                <a:solidFill>
                  <a:srgbClr val="212529"/>
                </a:solidFill>
                <a:effectLst/>
                <a:latin typeface="Red Hat Display"/>
              </a:rPr>
              <a:t>Tolerance: need to increase the intensity or frequency of the behavior in order to achieve the desired effect or diminished effect with continued behavior of the same intensity.</a:t>
            </a:r>
          </a:p>
          <a:p>
            <a:pPr marL="742950" lvl="1" indent="-285750" algn="l">
              <a:buFont typeface="+mj-lt"/>
              <a:buAutoNum type="arabicPeriod"/>
            </a:pPr>
            <a:r>
              <a:rPr lang="en-US" sz="1200" b="0" i="0" dirty="0">
                <a:solidFill>
                  <a:srgbClr val="212529"/>
                </a:solidFill>
                <a:effectLst/>
                <a:latin typeface="Red Hat Display"/>
              </a:rPr>
              <a:t>Restlessness or irritability if unable to engage in the behavior.</a:t>
            </a:r>
          </a:p>
          <a:p>
            <a:endParaRPr lang="en-US" dirty="0"/>
          </a:p>
          <a:p>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10</a:t>
            </a:fld>
            <a:endParaRPr lang="en-US"/>
          </a:p>
        </p:txBody>
      </p:sp>
    </p:spTree>
    <p:extLst>
      <p:ext uri="{BB962C8B-B14F-4D97-AF65-F5344CB8AC3E}">
        <p14:creationId xmlns:p14="http://schemas.microsoft.com/office/powerpoint/2010/main" val="1538532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Stabbing icon image source: https://town-of-salem.fandom.com/wiki/User:Viliusr </a:t>
            </a:r>
          </a:p>
          <a:p>
            <a:endParaRPr lang="en-US" dirty="0"/>
          </a:p>
          <a:p>
            <a:r>
              <a:rPr lang="en-US" sz="1800" dirty="0">
                <a:effectLst/>
                <a:latin typeface="Times" panose="02020603050405020304" pitchFamily="18" charset="0"/>
                <a:ea typeface="Times New Roman" panose="02020603050405020304" pitchFamily="18" charset="0"/>
                <a:cs typeface="Times New Roman" panose="02020603050405020304" pitchFamily="18" charset="0"/>
              </a:rPr>
              <a:t> For a purposefully shallow character, the sociopath Patrick Bateman proves to be rather complex.  In Bateman’s final monologue, he states, “my pain is constant and sharp and I do not hope for a better world for anyone.  In fact, I want my pain to be inflicted on others . . .” (</a:t>
            </a:r>
            <a:r>
              <a:rPr lang="en-US" sz="1800" dirty="0" err="1">
                <a:effectLst/>
                <a:latin typeface="Times" panose="02020603050405020304" pitchFamily="18" charset="0"/>
                <a:ea typeface="Times New Roman" panose="02020603050405020304" pitchFamily="18" charset="0"/>
                <a:cs typeface="Times New Roman" panose="02020603050405020304" pitchFamily="18" charset="0"/>
              </a:rPr>
              <a:t>Harron</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2000). </a:t>
            </a:r>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11</a:t>
            </a:fld>
            <a:endParaRPr lang="en-US"/>
          </a:p>
        </p:txBody>
      </p:sp>
    </p:spTree>
    <p:extLst>
      <p:ext uri="{BB962C8B-B14F-4D97-AF65-F5344CB8AC3E}">
        <p14:creationId xmlns:p14="http://schemas.microsoft.com/office/powerpoint/2010/main" val="307151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panose="02020603050405020304" pitchFamily="18" charset="0"/>
                <a:ea typeface="Times New Roman" panose="02020603050405020304" pitchFamily="18" charset="0"/>
                <a:cs typeface="Times New Roman" panose="02020603050405020304" pitchFamily="18" charset="0"/>
              </a:rPr>
              <a:t>In </a:t>
            </a:r>
            <a:r>
              <a:rPr lang="en-US" sz="1800" dirty="0" err="1">
                <a:effectLst/>
                <a:latin typeface="Times" panose="02020603050405020304" pitchFamily="18" charset="0"/>
                <a:ea typeface="Times New Roman" panose="02020603050405020304" pitchFamily="18" charset="0"/>
                <a:cs typeface="Times New Roman" panose="02020603050405020304" pitchFamily="18" charset="0"/>
              </a:rPr>
              <a:t>Leistedt</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and </a:t>
            </a:r>
            <a:r>
              <a:rPr lang="en-US" sz="1800" dirty="0" err="1">
                <a:effectLst/>
                <a:latin typeface="Times" panose="02020603050405020304" pitchFamily="18" charset="0"/>
                <a:ea typeface="Times New Roman" panose="02020603050405020304" pitchFamily="18" charset="0"/>
                <a:cs typeface="Times New Roman" panose="02020603050405020304" pitchFamily="18" charset="0"/>
              </a:rPr>
              <a:t>Linkowski’s</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(2014) prolific study reviewing 126 psychopathic characters from 400 films, the researchers along with senior forensic psychiatrists and cinema critics categorized Patrick Bateman as a primary psychopath of the classic/idiopathic typology, but evidently did not investigate additional diagnoses for Bateman.  With a few exceptions, the majority of cinematic psychopaths were judged to be stereotypical villains, unrealistic and sensationalistic.  One of the most notable exceptions is the character of Anton Chigurh, portrayed by Javier Bardem in the neo-western psychological thriller, </a:t>
            </a:r>
            <a:r>
              <a:rPr lang="en-US" sz="1800" i="1" dirty="0">
                <a:effectLst/>
                <a:latin typeface="Times" panose="02020603050405020304" pitchFamily="18" charset="0"/>
                <a:ea typeface="Times New Roman" panose="02020603050405020304" pitchFamily="18" charset="0"/>
                <a:cs typeface="Times New Roman" panose="02020603050405020304" pitchFamily="18" charset="0"/>
              </a:rPr>
              <a:t>No Country for Old Men</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(2007), based on the          </a:t>
            </a:r>
          </a:p>
          <a:p>
            <a:r>
              <a:rPr lang="en-US" dirty="0"/>
              <a:t>Cormac McCarthy (2005) novel of the same name. </a:t>
            </a:r>
          </a:p>
          <a:p>
            <a:endParaRPr lang="en-US" dirty="0"/>
          </a:p>
          <a:p>
            <a:r>
              <a:rPr lang="en-US" dirty="0"/>
              <a:t>“Moreover, some of the most famous “psychos” in films are not psychopaths, but psychotics. Well-known examples of these are found in the films Psycho (Norman Bates) and Taxi Driver (Travis Bickel). These characters are, in varying ways, disconnected from reality and suffer from delusional ideation” (</a:t>
            </a:r>
            <a:r>
              <a:rPr lang="en-US" dirty="0" err="1"/>
              <a:t>Leistedt</a:t>
            </a:r>
            <a:r>
              <a:rPr lang="en-US" dirty="0"/>
              <a:t> and </a:t>
            </a:r>
            <a:r>
              <a:rPr lang="en-US" dirty="0" err="1"/>
              <a:t>Linkowski</a:t>
            </a:r>
            <a:r>
              <a:rPr lang="en-US" dirty="0"/>
              <a:t>, 2014, p. 172)</a:t>
            </a:r>
          </a:p>
        </p:txBody>
      </p:sp>
      <p:sp>
        <p:nvSpPr>
          <p:cNvPr id="4" name="Slide Number Placeholder 3"/>
          <p:cNvSpPr>
            <a:spLocks noGrp="1"/>
          </p:cNvSpPr>
          <p:nvPr>
            <p:ph type="sldNum" sz="quarter" idx="5"/>
          </p:nvPr>
        </p:nvSpPr>
        <p:spPr/>
        <p:txBody>
          <a:bodyPr/>
          <a:lstStyle/>
          <a:p>
            <a:fld id="{C001A735-FF3F-4DEA-8C0A-D5E6FA544A5D}" type="slidenum">
              <a:rPr lang="en-US" smtClean="0"/>
              <a:t>12</a:t>
            </a:fld>
            <a:endParaRPr lang="en-US"/>
          </a:p>
        </p:txBody>
      </p:sp>
    </p:spTree>
    <p:extLst>
      <p:ext uri="{BB962C8B-B14F-4D97-AF65-F5344CB8AC3E}">
        <p14:creationId xmlns:p14="http://schemas.microsoft.com/office/powerpoint/2010/main" val="234029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Bloody Patrick Bateman image source:  Rogerebert.com  </a:t>
            </a:r>
          </a:p>
        </p:txBody>
      </p:sp>
      <p:sp>
        <p:nvSpPr>
          <p:cNvPr id="4" name="Slide Number Placeholder 3"/>
          <p:cNvSpPr>
            <a:spLocks noGrp="1"/>
          </p:cNvSpPr>
          <p:nvPr>
            <p:ph type="sldNum" sz="quarter" idx="5"/>
          </p:nvPr>
        </p:nvSpPr>
        <p:spPr/>
        <p:txBody>
          <a:bodyPr/>
          <a:lstStyle/>
          <a:p>
            <a:fld id="{C001A735-FF3F-4DEA-8C0A-D5E6FA544A5D}" type="slidenum">
              <a:rPr lang="en-US" smtClean="0"/>
              <a:t>13</a:t>
            </a:fld>
            <a:endParaRPr lang="en-US"/>
          </a:p>
        </p:txBody>
      </p:sp>
    </p:spTree>
    <p:extLst>
      <p:ext uri="{BB962C8B-B14F-4D97-AF65-F5344CB8AC3E}">
        <p14:creationId xmlns:p14="http://schemas.microsoft.com/office/powerpoint/2010/main" val="347104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Huey Lewis and the News source image:    https://www.discogs.com/release/911255-Huey-Lewis-And-The-News-Hip-To-Be-Square</a:t>
            </a:r>
          </a:p>
          <a:p>
            <a:endParaRPr lang="en-US" dirty="0"/>
          </a:p>
          <a:p>
            <a:r>
              <a:rPr lang="en-US" dirty="0"/>
              <a:t>Genesis </a:t>
            </a:r>
            <a:r>
              <a:rPr lang="en-US" dirty="0" err="1"/>
              <a:t>Abacab</a:t>
            </a:r>
            <a:r>
              <a:rPr lang="en-US" dirty="0"/>
              <a:t> image source:   https://www.discogs.com/release/5973584-Genesis-Abacab</a:t>
            </a:r>
          </a:p>
          <a:p>
            <a:endParaRPr lang="en-US" dirty="0"/>
          </a:p>
          <a:p>
            <a:r>
              <a:rPr lang="en-US" dirty="0"/>
              <a:t>Whitney Houston, The Bodyguard image source:  https://romantic-moments-songs.blogspot.com/2014/09/whitney-houston-i-will-always-love-you.html</a:t>
            </a:r>
          </a:p>
          <a:p>
            <a:endParaRPr lang="en-US" dirty="0"/>
          </a:p>
          <a:p>
            <a:r>
              <a:rPr lang="en-US" dirty="0"/>
              <a:t>Donald Trump image source:  https://www.politico.com/story/2017/12/18/trump-foreign-policy-security-302242</a:t>
            </a:r>
          </a:p>
        </p:txBody>
      </p:sp>
      <p:sp>
        <p:nvSpPr>
          <p:cNvPr id="4" name="Slide Number Placeholder 3"/>
          <p:cNvSpPr>
            <a:spLocks noGrp="1"/>
          </p:cNvSpPr>
          <p:nvPr>
            <p:ph type="sldNum" sz="quarter" idx="5"/>
          </p:nvPr>
        </p:nvSpPr>
        <p:spPr/>
        <p:txBody>
          <a:bodyPr/>
          <a:lstStyle/>
          <a:p>
            <a:fld id="{C001A735-FF3F-4DEA-8C0A-D5E6FA544A5D}" type="slidenum">
              <a:rPr lang="en-US" smtClean="0"/>
              <a:t>14</a:t>
            </a:fld>
            <a:endParaRPr lang="en-US"/>
          </a:p>
        </p:txBody>
      </p:sp>
    </p:spTree>
    <p:extLst>
      <p:ext uri="{BB962C8B-B14F-4D97-AF65-F5344CB8AC3E}">
        <p14:creationId xmlns:p14="http://schemas.microsoft.com/office/powerpoint/2010/main" val="367267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Huey Lewis and the News source image:    https://www.discogs.com/release/911255-Huey-Lewis-And-The-News-Hip-To-Be-Square</a:t>
            </a:r>
          </a:p>
          <a:p>
            <a:endParaRPr lang="en-US" dirty="0"/>
          </a:p>
          <a:p>
            <a:r>
              <a:rPr lang="en-US" dirty="0"/>
              <a:t>Genesis </a:t>
            </a:r>
            <a:r>
              <a:rPr lang="en-US" dirty="0" err="1"/>
              <a:t>Abacab</a:t>
            </a:r>
            <a:r>
              <a:rPr lang="en-US" dirty="0"/>
              <a:t> image source:   https://www.discogs.com/release/5973584-Genesis-Abacab</a:t>
            </a:r>
          </a:p>
          <a:p>
            <a:endParaRPr lang="en-US" dirty="0"/>
          </a:p>
          <a:p>
            <a:r>
              <a:rPr lang="en-US" dirty="0"/>
              <a:t>Whitney Houston, The Bodyguard image source:  https://romantic-moments-songs.blogspot.com/2014/09/whitney-houston-i-will-always-love-you.html</a:t>
            </a:r>
          </a:p>
          <a:p>
            <a:endParaRPr lang="en-US" dirty="0"/>
          </a:p>
          <a:p>
            <a:r>
              <a:rPr lang="en-US" dirty="0"/>
              <a:t>Donald Trump image source:  https://www.politico.com/story/2017/12/18/trump-foreign-policy-security-302242</a:t>
            </a:r>
          </a:p>
        </p:txBody>
      </p:sp>
      <p:sp>
        <p:nvSpPr>
          <p:cNvPr id="4" name="Slide Number Placeholder 3"/>
          <p:cNvSpPr>
            <a:spLocks noGrp="1"/>
          </p:cNvSpPr>
          <p:nvPr>
            <p:ph type="sldNum" sz="quarter" idx="5"/>
          </p:nvPr>
        </p:nvSpPr>
        <p:spPr/>
        <p:txBody>
          <a:bodyPr/>
          <a:lstStyle/>
          <a:p>
            <a:fld id="{C001A735-FF3F-4DEA-8C0A-D5E6FA544A5D}" type="slidenum">
              <a:rPr lang="en-US" smtClean="0"/>
              <a:t>15</a:t>
            </a:fld>
            <a:endParaRPr lang="en-US"/>
          </a:p>
        </p:txBody>
      </p:sp>
    </p:spTree>
    <p:extLst>
      <p:ext uri="{BB962C8B-B14F-4D97-AF65-F5344CB8AC3E}">
        <p14:creationId xmlns:p14="http://schemas.microsoft.com/office/powerpoint/2010/main" val="118797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For those who have never seen the 2000 psychological horror film, </a:t>
            </a:r>
            <a:r>
              <a:rPr lang="en-US" sz="1800" i="1" dirty="0">
                <a:effectLst/>
                <a:latin typeface="Times New Roman" panose="02020603050405020304" pitchFamily="18" charset="0"/>
                <a:ea typeface="Times New Roman" panose="02020603050405020304" pitchFamily="18" charset="0"/>
              </a:rPr>
              <a:t>American Psycho,</a:t>
            </a:r>
            <a:r>
              <a:rPr lang="en-US" sz="1800" dirty="0">
                <a:effectLst/>
                <a:latin typeface="Times New Roman" panose="02020603050405020304" pitchFamily="18" charset="0"/>
                <a:ea typeface="Times New Roman" panose="02020603050405020304" pitchFamily="18" charset="0"/>
              </a:rPr>
              <a:t> starring Christian Bale, based on the 1991 novel by Brett Easton Ellis, it is all about Patrick Bateman, a wealthy sociopath who darkly inhabits the uber-superficial high society of 1980s Manhattan (</a:t>
            </a:r>
            <a:r>
              <a:rPr lang="en-US" sz="1800" dirty="0" err="1">
                <a:effectLst/>
                <a:latin typeface="Times New Roman" panose="02020603050405020304" pitchFamily="18" charset="0"/>
                <a:ea typeface="Times New Roman" panose="02020603050405020304" pitchFamily="18" charset="0"/>
              </a:rPr>
              <a:t>Harron</a:t>
            </a:r>
            <a:r>
              <a:rPr lang="en-US" sz="1800" dirty="0">
                <a:effectLst/>
                <a:latin typeface="Times New Roman" panose="02020603050405020304" pitchFamily="18" charset="0"/>
                <a:ea typeface="Times New Roman" panose="02020603050405020304" pitchFamily="18" charset="0"/>
              </a:rPr>
              <a:t>, 2000).  Patrick Bateman is a vane, highly narcissistic, self-obsessed and solipsistic high-level Wall Street investment banker, the prototypical NYC Yuppie on steroids, metaphorically speaking.  But perhaps literally (although this is pure speculation).  Bateman is proudly obsessed with his compulsive daily routine of self-beautification and top-shelf product application, his rigorous exercise regimen, his high-end designer clothes, furniture, high-tech electronic devices and other postmodern accouterments, along with impressing his gorgeous socialite fiancée (Reese Witherspoon) and his shallow circle of Yuppie peers, most of whom he secretly despises.  Interestingly, he idolizes New York real estate mogul, Donald Trump (Ellis, 1991).  </a:t>
            </a:r>
          </a:p>
          <a:p>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p>
            <a:r>
              <a:rPr lang="en-US" sz="1800" dirty="0">
                <a:effectLst/>
                <a:latin typeface="Times" panose="02020603050405020304" pitchFamily="18" charset="0"/>
                <a:ea typeface="Times New Roman" panose="02020603050405020304" pitchFamily="18" charset="0"/>
                <a:cs typeface="Times New Roman" panose="02020603050405020304" pitchFamily="18" charset="0"/>
              </a:rPr>
              <a:t>Bateman enjoys watching video horror (</a:t>
            </a:r>
            <a:r>
              <a:rPr lang="en-US" sz="1800" i="1" dirty="0">
                <a:effectLst/>
                <a:latin typeface="Times" panose="02020603050405020304" pitchFamily="18" charset="0"/>
                <a:ea typeface="Times New Roman" panose="02020603050405020304" pitchFamily="18" charset="0"/>
                <a:cs typeface="Times New Roman" panose="02020603050405020304" pitchFamily="18" charset="0"/>
              </a:rPr>
              <a:t>Texas Chain Saw Massacre</a:t>
            </a:r>
            <a:r>
              <a:rPr lang="en-US" sz="1800" dirty="0">
                <a:effectLst/>
                <a:latin typeface="Times" panose="02020603050405020304" pitchFamily="18" charset="0"/>
                <a:ea typeface="Times New Roman" panose="02020603050405020304" pitchFamily="18" charset="0"/>
                <a:cs typeface="Times New Roman" panose="02020603050405020304" pitchFamily="18" charset="0"/>
              </a:rPr>
              <a:t>) compulsively as he works out with an Uber-human vigor; frequently discusses serial killers in casual conversation; and openly admits to killing people, which his vapid friends take as an ongoing joke from wacky Patrick.  As the insightful and often graphic narrative unfolds, it becomes soon apparent that Patrick is an unabashed sociopath, yet those around him, including his almost-equally self-absorbed fiancée, are ignorant of and oblivious to the fact. </a:t>
            </a:r>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2</a:t>
            </a:fld>
            <a:endParaRPr lang="en-US"/>
          </a:p>
        </p:txBody>
      </p:sp>
    </p:spTree>
    <p:extLst>
      <p:ext uri="{BB962C8B-B14F-4D97-AF65-F5344CB8AC3E}">
        <p14:creationId xmlns:p14="http://schemas.microsoft.com/office/powerpoint/2010/main" val="128780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Amidst yet another mundane business meeting, Bateman becomes quietly enraged by what he perceives to be the finer quality of the handsome business card presented by his rival co-worker, Paul (Jared Leto).  Afterwards, to vent his frustrations, Bateman, after mockingly insulting a homeless man, stabs him and his dog to death in a dark, steamy alley.  (Or imagines doing so?)  At a Christmas party, Paul further agitates Bateman by mistaking him for another co-worker as Bateman’s furious envy is further fueled by Paul’s maddening ease at securing a coveted reservation at the exclusive restaurant Patrick is unable to get into.  Bateman shortly extracts his revenge, getting Paul drunk and luring him back to Bateman’s apartment.  </a:t>
            </a:r>
          </a:p>
          <a:p>
            <a:pPr marL="0" marR="0" indent="45720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perhaps the most pivotal scene in the film, carelessly grooving to the sounds of Huey Lewis’s “Hip To Be Square,” which he greatly admires, Patrick proceeds to murder Paul with an ax, clearly an act of unbridled premeditation in which the almost-vampiric Bateman has drawn a great, sadistic satisfaction.  Rarely one to leave a mess, the obsessive-compulsive Patrick disposes of the body in the basement furnace of his apartment building.  He then breaks into his victim’s apartment and promptly leaves a phony message on the man’s answering machine, informing his callers that Paul has taken an extensive business trip to London.            </a:t>
            </a:r>
          </a:p>
          <a:p>
            <a:pPr marL="0" marR="0" indent="45720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Later on, Patrick is once again driven to a murderous rage by the presentation of another co-worker’s more attractive business card.  Patrick attempts to strangle the man in a restaurant bathroom but when his next would-be victim mistakes the attack for a homosexual come-on, Patrick flees in a panic, and later murders a model.  After a pair of suspenseful meetings with a detective (Willem Dafoe) regarding Paul Allen’s disappearance, the detective reveals he received a report that Allen was actually spotted in London.  Although his later proves to be false information, even better, the detective informs Patrick he has an alibi, a dinner party with his high society friends.  This revelation temporarily takes him off the hook but only serves to confuse Patrick even further.  During a rendezvous with one of his regular prostitutes, Christie, and another sex pal Elizabeth, in Paul Allen’s apartment, Patrick drugs, rapes and murders Elizabeth before chasing Christie, who ends up discovering a stash of female corpses.  In his bloody, naked pursuit of Christie, Patrick drops a chainsaw on her as she flees down a staircase  </a:t>
            </a:r>
          </a:p>
          <a:p>
            <a:pPr marL="0" marR="0" indent="45720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mayhem in Bateman’s life continues to escalate, becoming more farcical and ultra-violent.  Patrick sees a cat while using an ATM, and imagines it instructing him to feed it a cat.  As he attempts to shoot the cat, he is confronted by a woman whom he shoots before killing several cops pursuing him and blowing up their police car.  He stumbles into a random office, killing a security guard and janitor to cover his tracks and ends up hiding under his desk evading (imaginary?) police helicopters.  And around this point in the narrative, it appears that these bizarre events must be a complex of wild murder fantasies and/or homicidal hallucinations as the line between fantasy and reality is blurred beyond recognition for both Patrick and the movie viewer.            </a:t>
            </a:r>
          </a:p>
          <a:p>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3</a:t>
            </a:fld>
            <a:endParaRPr lang="en-US"/>
          </a:p>
        </p:txBody>
      </p:sp>
    </p:spTree>
    <p:extLst>
      <p:ext uri="{BB962C8B-B14F-4D97-AF65-F5344CB8AC3E}">
        <p14:creationId xmlns:p14="http://schemas.microsoft.com/office/powerpoint/2010/main" val="280663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panose="02020603050405020304" pitchFamily="18" charset="0"/>
                <a:ea typeface="Times New Roman" panose="02020603050405020304" pitchFamily="18" charset="0"/>
                <a:cs typeface="Times New Roman" panose="02020603050405020304" pitchFamily="18" charset="0"/>
              </a:rPr>
              <a:t>When dealing with a fictional character one may have to rely on certain presumptions.  In the case of Patrick Bateman, it is safe to presume that the majority of his myriad symptoms have been present for at least six months, but probably a year or even much longer.  A significant question to consider is whether Patrick suffers from hallucinations, which he most likely does, all things considered.  But if so, which of his experiences are real and which are only imagined?  Here, we can only speculate. </a:t>
            </a:r>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4</a:t>
            </a:fld>
            <a:endParaRPr lang="en-US"/>
          </a:p>
        </p:txBody>
      </p:sp>
    </p:spTree>
    <p:extLst>
      <p:ext uri="{BB962C8B-B14F-4D97-AF65-F5344CB8AC3E}">
        <p14:creationId xmlns:p14="http://schemas.microsoft.com/office/powerpoint/2010/main" val="72335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BlinkMacSystemFont"/>
              </a:rPr>
              <a:t>“The Schizotypal Personality Questionnaire-Brief (SPQ-B) was developed with the aim of examining variations in healthy trait </a:t>
            </a:r>
            <a:r>
              <a:rPr lang="en-US" b="0" i="0" dirty="0" err="1">
                <a:solidFill>
                  <a:srgbClr val="212121"/>
                </a:solidFill>
                <a:effectLst/>
                <a:latin typeface="BlinkMacSystemFont"/>
              </a:rPr>
              <a:t>schizotypy</a:t>
            </a:r>
            <a:r>
              <a:rPr lang="en-US" b="0" i="0" dirty="0">
                <a:solidFill>
                  <a:srgbClr val="212121"/>
                </a:solidFill>
                <a:effectLst/>
                <a:latin typeface="BlinkMacSystemFont"/>
              </a:rPr>
              <a:t>, as well as latent vulnerability to psychotic-spectrum disorders” (Fonseca-</a:t>
            </a:r>
            <a:r>
              <a:rPr lang="en-US" b="0" i="0" dirty="0" err="1">
                <a:solidFill>
                  <a:srgbClr val="212121"/>
                </a:solidFill>
                <a:effectLst/>
                <a:latin typeface="BlinkMacSystemFont"/>
              </a:rPr>
              <a:t>Pedrero</a:t>
            </a:r>
            <a:r>
              <a:rPr lang="en-US" b="0" i="0" dirty="0">
                <a:solidFill>
                  <a:srgbClr val="212121"/>
                </a:solidFill>
                <a:effectLst/>
                <a:latin typeface="BlinkMacSystemFont"/>
              </a:rPr>
              <a:t> E, et al, 2018, p 182).  </a:t>
            </a:r>
          </a:p>
          <a:p>
            <a:endParaRPr lang="en-US" b="0" i="0" dirty="0">
              <a:solidFill>
                <a:srgbClr val="212121"/>
              </a:solidFill>
              <a:effectLst/>
              <a:latin typeface="BlinkMacSystemFont"/>
            </a:endParaRPr>
          </a:p>
          <a:p>
            <a:r>
              <a:rPr lang="en-US" b="0" i="0" dirty="0">
                <a:solidFill>
                  <a:srgbClr val="212121"/>
                </a:solidFill>
                <a:effectLst/>
                <a:latin typeface="BlinkMacSystemFont"/>
              </a:rPr>
              <a:t>The </a:t>
            </a:r>
            <a:r>
              <a:rPr lang="en-US" b="0" i="0" dirty="0" err="1">
                <a:solidFill>
                  <a:srgbClr val="212121"/>
                </a:solidFill>
                <a:effectLst/>
                <a:latin typeface="BlinkMacSystemFont"/>
              </a:rPr>
              <a:t>Schizotypy</a:t>
            </a:r>
            <a:r>
              <a:rPr lang="en-US" b="0" i="0" dirty="0">
                <a:solidFill>
                  <a:srgbClr val="212121"/>
                </a:solidFill>
                <a:effectLst/>
                <a:latin typeface="BlinkMacSystemFont"/>
              </a:rPr>
              <a:t> Personality Scale is a subscale of the Schizotypal Questionnaire developed by Claridge and Brooks (1984).  This scale measures the presence of schizotypal traits including psychotic episodes, irrational beliefs, cognitive disorganization, anxiety, reality distortion, blunted emotions, hostility, and asocial behavior.      </a:t>
            </a:r>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5</a:t>
            </a:fld>
            <a:endParaRPr lang="en-US"/>
          </a:p>
        </p:txBody>
      </p:sp>
    </p:spTree>
    <p:extLst>
      <p:ext uri="{BB962C8B-B14F-4D97-AF65-F5344CB8AC3E}">
        <p14:creationId xmlns:p14="http://schemas.microsoft.com/office/powerpoint/2010/main" val="226882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rgbClr val="000000"/>
                </a:solidFill>
                <a:effectLst/>
                <a:latin typeface="Times New Roman" panose="02020603050405020304" pitchFamily="18" charset="0"/>
                <a:ea typeface="Times New Roman" panose="02020603050405020304" pitchFamily="18" charset="0"/>
              </a:rPr>
              <a:t>Accessible to professional clinicians, a wide variety of psychological assessment tools are utilized </a:t>
            </a:r>
            <a:r>
              <a:rPr lang="en-US" sz="1200" dirty="0">
                <a:solidFill>
                  <a:srgbClr val="000000"/>
                </a:solidFill>
                <a:effectLst/>
                <a:latin typeface="Times New Roman" panose="02020603050405020304" pitchFamily="18" charset="0"/>
                <a:ea typeface="Times New Roman" panose="02020603050405020304" pitchFamily="18" charset="0"/>
              </a:rPr>
              <a:t> to assess a client’s personality, present disorders, social skills, cognitive abilities, emotions, behavioral responses, or interests and can be administered either individually or to groups</a:t>
            </a:r>
            <a:r>
              <a:rPr lang="en-US" dirty="0"/>
              <a:t>   These assessments include the </a:t>
            </a:r>
            <a:r>
              <a:rPr lang="en-US" b="1" dirty="0"/>
              <a:t>SCID-II </a:t>
            </a:r>
            <a:r>
              <a:rPr lang="en-US" dirty="0"/>
              <a:t>or </a:t>
            </a:r>
            <a:r>
              <a:rPr lang="en-US" b="1" dirty="0"/>
              <a:t>Structured Clinical Interview for DSM-IV Axis II personality disorders; </a:t>
            </a:r>
            <a:r>
              <a:rPr lang="en-US" sz="1200" b="1" dirty="0">
                <a:solidFill>
                  <a:srgbClr val="000000"/>
                </a:solidFill>
                <a:effectLst/>
                <a:latin typeface="Times New Roman" panose="02020603050405020304" pitchFamily="18" charset="0"/>
                <a:ea typeface="Times New Roman" panose="02020603050405020304" pitchFamily="18" charset="0"/>
              </a:rPr>
              <a:t>the MMPI or Minnesota Multiphasic Personality Inventory </a:t>
            </a:r>
            <a:r>
              <a:rPr lang="en-US" sz="1200" dirty="0">
                <a:solidFill>
                  <a:srgbClr val="000000"/>
                </a:solidFill>
                <a:effectLst/>
                <a:latin typeface="Times New Roman" panose="02020603050405020304" pitchFamily="18" charset="0"/>
                <a:ea typeface="Times New Roman" panose="02020603050405020304" pitchFamily="18" charset="0"/>
              </a:rPr>
              <a:t>and the </a:t>
            </a:r>
            <a:r>
              <a:rPr lang="en-US" sz="1200" b="1" dirty="0">
                <a:solidFill>
                  <a:srgbClr val="000000"/>
                </a:solidFill>
                <a:effectLst/>
                <a:latin typeface="Times New Roman" panose="02020603050405020304" pitchFamily="18" charset="0"/>
                <a:ea typeface="Times New Roman" panose="02020603050405020304" pitchFamily="18" charset="0"/>
              </a:rPr>
              <a:t>NEO-PI-R</a:t>
            </a:r>
            <a:r>
              <a:rPr lang="en-US" sz="1200" dirty="0">
                <a:solidFill>
                  <a:srgbClr val="000000"/>
                </a:solidFill>
                <a:effectLst/>
                <a:latin typeface="Times New Roman" panose="02020603050405020304" pitchFamily="18" charset="0"/>
                <a:ea typeface="Times New Roman" panose="02020603050405020304" pitchFamily="18" charset="0"/>
              </a:rPr>
              <a:t> which is a concise measure of the five major domains of personality – Neuroticism, Extroversion, Openness, Agreeableness, and Conscientiousness (Pomeroy, 2015).  </a:t>
            </a:r>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6</a:t>
            </a:fld>
            <a:endParaRPr lang="en-US"/>
          </a:p>
        </p:txBody>
      </p:sp>
    </p:spTree>
    <p:extLst>
      <p:ext uri="{BB962C8B-B14F-4D97-AF65-F5344CB8AC3E}">
        <p14:creationId xmlns:p14="http://schemas.microsoft.com/office/powerpoint/2010/main" val="335524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eorgia" panose="02040502050405020303" pitchFamily="18" charset="0"/>
              </a:rPr>
              <a:t>Psychotic conditions present a wide range of cognitive impairments.  The DSM-5 offers emerging measures for use in research and evaluation.  As the DSM-5, Section 3 describes: “The Clinician-Rated Dimensions of Psychosis Symptom Severity provides scales for the dimensional assessment of the primary symptoms of psychosis, including hallucinations, delusions, disorganized speech, abnormal psychomotor behavior, and negative symptoms. A scale for the dimensional assessment of cognitive impairment is also included” (APA, 2013).   </a:t>
            </a:r>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7</a:t>
            </a:fld>
            <a:endParaRPr lang="en-US"/>
          </a:p>
        </p:txBody>
      </p:sp>
    </p:spTree>
    <p:extLst>
      <p:ext uri="{BB962C8B-B14F-4D97-AF65-F5344CB8AC3E}">
        <p14:creationId xmlns:p14="http://schemas.microsoft.com/office/powerpoint/2010/main" val="352347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Presuming that Bateman does experience visual hallucinations, he does fit Criteria A for schizophrenia, in addition displaying the positive symptoms of disorganized thinking and behavior, as well as delusions of grandeur and persecution (American Psychological Association, 2013).  While Bateman does experience mild anxiety and a significant degree of existential distress, mainly in the form of inner angst, dissatisfaction and ennui, for the most part he is essentially functional within his overly vapid and materialistic world, thus failing to meet Criterion B.  (At least relatively functional, until things go quite bad, whether in his own mind or in so-called reality, at least temporarily.)  </a:t>
            </a:r>
          </a:p>
          <a:p>
            <a:pPr marL="0" marR="0" indent="45720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The normally mild-mannered Bateman likewise displays intermittent symptoms of both mania and depression yet it seems unlikely he presents with pervasive depressed mood despite the presence of intermittent diminished interest or pleasure, thus eliminating schizoaffective disorder.  According to DSM-V, schizoaffective requires </a:t>
            </a:r>
            <a:r>
              <a:rPr lang="en-US" sz="1800" dirty="0">
                <a:solidFill>
                  <a:srgbClr val="000000"/>
                </a:solidFill>
                <a:effectLst/>
                <a:latin typeface="Times New Roman" panose="02020603050405020304" pitchFamily="18" charset="0"/>
                <a:ea typeface="Times New Roman" panose="02020603050405020304" pitchFamily="18" charset="0"/>
              </a:rPr>
              <a:t>that a major depressive or manic episode occur concurrently with the active-phase symptoms and mood symptoms must be present for a majority of the total duration of the active periods (APA, 2013).  Furthermore, delusions and hallucinations must occur exclusively during a major depressive or manic episode for a diagnosis of bipolar disorder with psychotic episodes, which is difficult to argue in Bateman’s case (APA, 2013).  </a:t>
            </a:r>
            <a:r>
              <a:rPr lang="en-US" sz="1800" dirty="0">
                <a:effectLst/>
                <a:latin typeface="Times New Roman" panose="02020603050405020304" pitchFamily="18" charset="0"/>
                <a:ea typeface="Times New Roman" panose="02020603050405020304" pitchFamily="18" charset="0"/>
              </a:rPr>
              <a:t>  </a:t>
            </a:r>
          </a:p>
          <a:p>
            <a:pPr marL="0" marR="0">
              <a:lnSpc>
                <a:spcPct val="200000"/>
              </a:lnSpc>
              <a:spcBef>
                <a:spcPts val="0"/>
              </a:spcBef>
              <a:spcAft>
                <a:spcPts val="0"/>
              </a:spcAft>
            </a:pPr>
            <a:r>
              <a:rPr lang="en-US" sz="1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0"/>
              </a:spcAft>
            </a:pPr>
            <a:r>
              <a:rPr lang="en-US" sz="1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     However, initially, a more appropriate primary diagnosis for Bateman is likely schizotypal personality disorder.  DSM-V describes schizotypal personality disorder as displaying a pervasive pattern of social and interpersonal deficits, including diminished capacity for forming close relationships; presenting cognitive and perceptual distortions; presenting eccentricities of behavior, usually forming in childhood or adolescence but also may not present until early adulthood (APA, 2013).  As DSM-5 describes: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Characteristic difficulties with this disorder present as apparent in identity, self-direction, empathy, and/or intimacy, along with specific maladaptive traits in the domains of Psychoticism and Detachment” (APA, 2013, Schizotypal Personality Disorder).  </a:t>
            </a:r>
            <a:r>
              <a:rPr lang="en-US" sz="1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From the Ellis novel (1991), Bateman remarks, “pornography is much less complicated than actual sex and . . . so much more enjoyable” (p. 254).  While Patrick can be functionally sociable at times, he is only faking it, and eventually reveals himself to be socially inappropriate, nihilistic, misogynistic and psychotic.  Regarding the tentative diagnosis of schizotypal personality disorder as applied to Patrick Bateman, it may also be questionable whether Bateman can distinguish between his own distorted cognition and reality, particularly at the denouement of the film.  </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dirty="0">
                <a:effectLst/>
                <a:latin typeface="Times" panose="02020603050405020304" pitchFamily="18" charset="0"/>
                <a:ea typeface="Times New Roman" panose="02020603050405020304" pitchFamily="18" charset="0"/>
                <a:cs typeface="Times New Roman" panose="02020603050405020304" pitchFamily="18" charset="0"/>
              </a:rPr>
              <a:t>     </a:t>
            </a:r>
          </a:p>
          <a:p>
            <a:pPr marL="0" marR="0">
              <a:lnSpc>
                <a:spcPct val="200000"/>
              </a:lnSpc>
              <a:spcBef>
                <a:spcPts val="0"/>
              </a:spcBef>
              <a:spcAft>
                <a:spcPts val="0"/>
              </a:spcAft>
            </a:pPr>
            <a:r>
              <a:rPr lang="en-US" sz="1800" dirty="0">
                <a:effectLst/>
                <a:latin typeface="Times" panose="02020603050405020304" pitchFamily="18" charset="0"/>
                <a:ea typeface="Times New Roman" panose="02020603050405020304" pitchFamily="18" charset="0"/>
                <a:cs typeface="Times New Roman" panose="02020603050405020304" pitchFamily="18" charset="0"/>
              </a:rPr>
              <a:t>     In this case a more appropriate primary diagnosis may be </a:t>
            </a:r>
            <a:r>
              <a:rPr lang="en-US" sz="1800"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Unspecified Schizophrenia Spectrum and Other Psychotic Disorder (APA, 2013).  If, theoretically, a clinician were to encounter such a character as Bateman as a patient in the ER, for instance, with little to no documentation of the subject’s history, this would be the most appropriate diagnosis, all things considered (Marco and Vaughn, 2005).  </a:t>
            </a:r>
            <a:endParaRPr lang="en-US" sz="1800" dirty="0">
              <a:effectLst/>
              <a:latin typeface="Times"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001A735-FF3F-4DEA-8C0A-D5E6FA544A5D}" type="slidenum">
              <a:rPr lang="en-US" smtClean="0"/>
              <a:t>8</a:t>
            </a:fld>
            <a:endParaRPr lang="en-US"/>
          </a:p>
        </p:txBody>
      </p:sp>
    </p:spTree>
    <p:extLst>
      <p:ext uri="{BB962C8B-B14F-4D97-AF65-F5344CB8AC3E}">
        <p14:creationId xmlns:p14="http://schemas.microsoft.com/office/powerpoint/2010/main" val="2032756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 historically known as psychopathy, but now clinically referred to as anti-social personality disorder, was among the earliest, most recognized of personality disorders.</a:t>
            </a:r>
          </a:p>
          <a:p>
            <a:endParaRPr lang="en-US" dirty="0"/>
          </a:p>
          <a:p>
            <a:r>
              <a:rPr lang="en-US" dirty="0"/>
              <a:t>The general consensus in the realm of psychotherapy is that psychopathy and its structural nature constitute a multi-factorial complex including the four main factors of Interpersonal, Affective, Lifestyle and Antisocial influences (Neumann, Hare and Newman, 2007). </a:t>
            </a:r>
          </a:p>
          <a:p>
            <a:endParaRPr lang="en-US" dirty="0"/>
          </a:p>
          <a:p>
            <a:r>
              <a:rPr lang="en-US" dirty="0"/>
              <a:t>According to the research of Dutton (2013) conducted for his book, The Wisdom of Psychopaths, these individuals who show a distinct lack of empathy towards others and display a far lesser degree of fear of consequences, are drawn to positions of power.  According to Dutton, the top career choices for the psychopath are CEO, attorney, media personality and salesperson.   </a:t>
            </a:r>
          </a:p>
          <a:p>
            <a:endParaRPr lang="en-US" dirty="0"/>
          </a:p>
          <a:p>
            <a:r>
              <a:rPr lang="en-US" dirty="0"/>
              <a:t>Psychopath image source:     https://www.forbes.com/sites/jackmccullough/2019/12/09/the-psychopathic-ceo/?sh=1071a885791e</a:t>
            </a:r>
          </a:p>
        </p:txBody>
      </p:sp>
      <p:sp>
        <p:nvSpPr>
          <p:cNvPr id="4" name="Slide Number Placeholder 3"/>
          <p:cNvSpPr>
            <a:spLocks noGrp="1"/>
          </p:cNvSpPr>
          <p:nvPr>
            <p:ph type="sldNum" sz="quarter" idx="5"/>
          </p:nvPr>
        </p:nvSpPr>
        <p:spPr/>
        <p:txBody>
          <a:bodyPr/>
          <a:lstStyle/>
          <a:p>
            <a:fld id="{C001A735-FF3F-4DEA-8C0A-D5E6FA544A5D}" type="slidenum">
              <a:rPr lang="en-US" smtClean="0"/>
              <a:t>9</a:t>
            </a:fld>
            <a:endParaRPr lang="en-US"/>
          </a:p>
        </p:txBody>
      </p:sp>
    </p:spTree>
    <p:extLst>
      <p:ext uri="{BB962C8B-B14F-4D97-AF65-F5344CB8AC3E}">
        <p14:creationId xmlns:p14="http://schemas.microsoft.com/office/powerpoint/2010/main" val="143313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pPr algn="r"/>
            <a:fld id="{A37D6D71-8B28-4ED6-B932-04B197003D23}" type="datetimeFigureOut">
              <a:rPr lang="en-US" smtClean="0"/>
              <a:pPr algn="r"/>
              <a:t>11/13/2021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solidFill>
                <a:schemeClr val="bg1"/>
              </a:solidFill>
            </a:endParaRPr>
          </a:p>
        </p:txBody>
      </p:sp>
      <p:sp>
        <p:nvSpPr>
          <p:cNvPr id="6" name="Slide Number Placeholder 5"/>
          <p:cNvSpPr>
            <a:spLocks noGrp="1"/>
          </p:cNvSpPr>
          <p:nvPr>
            <p:ph type="sldNum" sz="quarter" idx="12"/>
          </p:nvPr>
        </p:nvSpPr>
        <p:spPr>
          <a:xfrm>
            <a:off x="10469880"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37511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11/13/2021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5986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pPr algn="r"/>
            <a:fld id="{A37D6D71-8B28-4ED6-B932-04B197003D23}" type="datetimeFigureOut">
              <a:rPr lang="en-US" smtClean="0"/>
              <a:pPr algn="r"/>
              <a:t>11/13/2021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solidFill>
                <a:schemeClr val="tx1"/>
              </a:solidFill>
            </a:endParaRPr>
          </a:p>
        </p:txBody>
      </p:sp>
      <p:sp>
        <p:nvSpPr>
          <p:cNvPr id="6" name="Slide Number Placeholder 5"/>
          <p:cNvSpPr>
            <a:spLocks noGrp="1"/>
          </p:cNvSpPr>
          <p:nvPr>
            <p:ph type="sldNum" sz="quarter" idx="12"/>
          </p:nvPr>
        </p:nvSpPr>
        <p:spPr>
          <a:xfrm>
            <a:off x="10469880"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716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11/13/2021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32370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pPr algn="r"/>
            <a:fld id="{A37D6D71-8B28-4ED6-B932-04B197003D23}" type="datetimeFigureOut">
              <a:rPr lang="en-US" smtClean="0"/>
              <a:pPr algn="r"/>
              <a:t>11/13/2021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solidFill>
                <a:schemeClr val="tx1"/>
              </a:solidFill>
            </a:endParaRPr>
          </a:p>
        </p:txBody>
      </p:sp>
      <p:sp>
        <p:nvSpPr>
          <p:cNvPr id="6" name="Slide Number Placeholder 5"/>
          <p:cNvSpPr>
            <a:spLocks noGrp="1"/>
          </p:cNvSpPr>
          <p:nvPr>
            <p:ph type="sldNum" sz="quarter" idx="12"/>
          </p:nvPr>
        </p:nvSpPr>
        <p:spPr>
          <a:xfrm>
            <a:off x="10469880"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6555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pPr algn="r"/>
            <a:fld id="{A37D6D71-8B28-4ED6-B932-04B197003D23}" type="datetimeFigureOut">
              <a:rPr lang="en-US" smtClean="0"/>
              <a:pPr algn="r"/>
              <a:t>11/13/2021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solidFill>
                <a:schemeClr val="tx1"/>
              </a:solidFill>
            </a:endParaRPr>
          </a:p>
        </p:txBody>
      </p:sp>
      <p:sp>
        <p:nvSpPr>
          <p:cNvPr id="7" name="Slide Number Placeholder 6"/>
          <p:cNvSpPr>
            <a:spLocks noGrp="1"/>
          </p:cNvSpPr>
          <p:nvPr>
            <p:ph type="sldNum" sz="quarter" idx="12"/>
          </p:nvPr>
        </p:nvSpPr>
        <p:spPr>
          <a:xfrm>
            <a:off x="10469880"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0667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pPr algn="r"/>
            <a:fld id="{A37D6D71-8B28-4ED6-B932-04B197003D23}" type="datetimeFigureOut">
              <a:rPr lang="en-US" smtClean="0"/>
              <a:pPr algn="r"/>
              <a:t>11/13/2021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solidFill>
                <a:schemeClr val="tx1"/>
              </a:solidFill>
            </a:endParaRPr>
          </a:p>
        </p:txBody>
      </p:sp>
      <p:sp>
        <p:nvSpPr>
          <p:cNvPr id="9" name="Slide Number Placeholder 8"/>
          <p:cNvSpPr>
            <a:spLocks noGrp="1"/>
          </p:cNvSpPr>
          <p:nvPr>
            <p:ph type="sldNum" sz="quarter" idx="12"/>
          </p:nvPr>
        </p:nvSpPr>
        <p:spPr>
          <a:xfrm>
            <a:off x="10469880"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20832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11/13/2021</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4966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pPr algn="r"/>
            <a:fld id="{A37D6D71-8B28-4ED6-B932-04B197003D23}" type="datetimeFigureOut">
              <a:rPr lang="en-US" smtClean="0"/>
              <a:pPr algn="r"/>
              <a:t>11/13/2021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solidFill>
                <a:schemeClr val="tx1"/>
              </a:solidFill>
            </a:endParaRPr>
          </a:p>
        </p:txBody>
      </p:sp>
      <p:sp>
        <p:nvSpPr>
          <p:cNvPr id="4" name="Slide Number Placeholder 3"/>
          <p:cNvSpPr>
            <a:spLocks noGrp="1"/>
          </p:cNvSpPr>
          <p:nvPr>
            <p:ph type="sldNum" sz="quarter" idx="12"/>
          </p:nvPr>
        </p:nvSpPr>
        <p:spPr>
          <a:xfrm>
            <a:off x="10469880"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267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11/13/2021</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398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pPr algn="r"/>
            <a:fld id="{A37D6D71-8B28-4ED6-B932-04B197003D23}" type="datetimeFigureOut">
              <a:rPr lang="en-US" smtClean="0"/>
              <a:pPr algn="r"/>
              <a:t>11/13/2021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a:xfrm>
            <a:off x="5828377" y="320040"/>
            <a:ext cx="914400" cy="320040"/>
          </a:xfrm>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956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fld id="{A37D6D71-8B28-4ED6-B932-04B197003D23}" type="datetimeFigureOut">
              <a:rPr lang="en-US" smtClean="0"/>
              <a:pPr algn="r"/>
              <a:t>11/13/2021</a:t>
            </a:fld>
            <a:endParaRPr lang="en-US" spc="50"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spc="50"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2228301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svg"/><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5EE0-DEEF-40CB-92A3-020C4C740753}"/>
              </a:ext>
            </a:extLst>
          </p:cNvPr>
          <p:cNvSpPr>
            <a:spLocks noGrp="1"/>
          </p:cNvSpPr>
          <p:nvPr>
            <p:ph type="ctrTitle"/>
          </p:nvPr>
        </p:nvSpPr>
        <p:spPr/>
        <p:txBody>
          <a:bodyPr>
            <a:normAutofit fontScale="90000"/>
          </a:bodyPr>
          <a:lstStyle/>
          <a:p>
            <a:r>
              <a:rPr lang="en-US" dirty="0"/>
              <a:t>Clinical Assessment &amp; Case Conceptualization:  </a:t>
            </a:r>
            <a:br>
              <a:rPr lang="en-US" dirty="0"/>
            </a:br>
            <a:endParaRPr lang="en-US" dirty="0"/>
          </a:p>
        </p:txBody>
      </p:sp>
      <p:sp>
        <p:nvSpPr>
          <p:cNvPr id="3" name="Subtitle 2">
            <a:extLst>
              <a:ext uri="{FF2B5EF4-FFF2-40B4-BE49-F238E27FC236}">
                <a16:creationId xmlns:a16="http://schemas.microsoft.com/office/drawing/2014/main" id="{8829AE51-054C-454B-9331-FF97A5C0609C}"/>
              </a:ext>
            </a:extLst>
          </p:cNvPr>
          <p:cNvSpPr>
            <a:spLocks noGrp="1"/>
          </p:cNvSpPr>
          <p:nvPr>
            <p:ph type="subTitle" idx="1"/>
          </p:nvPr>
        </p:nvSpPr>
        <p:spPr/>
        <p:txBody>
          <a:bodyPr>
            <a:normAutofit/>
          </a:bodyPr>
          <a:lstStyle/>
          <a:p>
            <a:r>
              <a:rPr lang="en-US" sz="2800" dirty="0"/>
              <a:t>Patrick Bateman from </a:t>
            </a:r>
            <a:r>
              <a:rPr lang="en-US" sz="2800" i="1" dirty="0"/>
              <a:t>American Psycho (2000)</a:t>
            </a:r>
          </a:p>
        </p:txBody>
      </p:sp>
      <p:sp>
        <p:nvSpPr>
          <p:cNvPr id="5" name="TextBox 4">
            <a:extLst>
              <a:ext uri="{FF2B5EF4-FFF2-40B4-BE49-F238E27FC236}">
                <a16:creationId xmlns:a16="http://schemas.microsoft.com/office/drawing/2014/main" id="{0FE1B00B-EECC-4AF5-B6A1-8271E4A35AD8}"/>
              </a:ext>
            </a:extLst>
          </p:cNvPr>
          <p:cNvSpPr txBox="1"/>
          <p:nvPr/>
        </p:nvSpPr>
        <p:spPr>
          <a:xfrm>
            <a:off x="6758076" y="6296051"/>
            <a:ext cx="6099348" cy="509755"/>
          </a:xfrm>
          <a:prstGeom prst="rect">
            <a:avLst/>
          </a:prstGeom>
          <a:noFill/>
        </p:spPr>
        <p:txBody>
          <a:bodyPr wrap="square">
            <a:spAutoFit/>
          </a:bodyPr>
          <a:lstStyle/>
          <a:p>
            <a:pPr marL="0" marR="0" algn="ctr">
              <a:lnSpc>
                <a:spcPct val="200000"/>
              </a:lnSpc>
              <a:spcBef>
                <a:spcPts val="0"/>
              </a:spcBef>
              <a:spcAft>
                <a:spcPts val="0"/>
              </a:spcAft>
            </a:pPr>
            <a:r>
              <a:rPr lang="en-US" sz="1600" b="1" dirty="0">
                <a:effectLst/>
                <a:latin typeface="Algerian" panose="04020705040A02060702" pitchFamily="82" charset="0"/>
                <a:ea typeface="Times New Roman" panose="02020603050405020304" pitchFamily="18" charset="0"/>
                <a:cs typeface="Times New Roman" panose="02020603050405020304" pitchFamily="18" charset="0"/>
              </a:rPr>
              <a:t>Michael V. Farnum   CCMH/548      11/22/21</a:t>
            </a:r>
          </a:p>
        </p:txBody>
      </p:sp>
      <p:pic>
        <p:nvPicPr>
          <p:cNvPr id="1026" name="Picture 2" descr="AMERICAN PSYCHO • Explication de Film">
            <a:extLst>
              <a:ext uri="{FF2B5EF4-FFF2-40B4-BE49-F238E27FC236}">
                <a16:creationId xmlns:a16="http://schemas.microsoft.com/office/drawing/2014/main" id="{9FC704E9-E236-4564-97AA-C6842250B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434" y="5559717"/>
            <a:ext cx="2339248" cy="1298283"/>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Knife with solid fill">
            <a:extLst>
              <a:ext uri="{FF2B5EF4-FFF2-40B4-BE49-F238E27FC236}">
                <a16:creationId xmlns:a16="http://schemas.microsoft.com/office/drawing/2014/main" id="{C931F5B2-9BBE-4680-B2C6-8D5F688B62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008" y="680775"/>
            <a:ext cx="1237243" cy="1690636"/>
          </a:xfrm>
          <a:prstGeom prst="rect">
            <a:avLst/>
          </a:prstGeom>
        </p:spPr>
      </p:pic>
      <p:pic>
        <p:nvPicPr>
          <p:cNvPr id="1028" name="Picture 4" descr="Gun vector icon 552290 - Download Free Vectors, Clipart ...">
            <a:extLst>
              <a:ext uri="{FF2B5EF4-FFF2-40B4-BE49-F238E27FC236}">
                <a16:creationId xmlns:a16="http://schemas.microsoft.com/office/drawing/2014/main" id="{F6A12CD5-576F-4758-BEA7-59DE809023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69388">
            <a:off x="10696215" y="649237"/>
            <a:ext cx="1203991" cy="1203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insaw Svg Png Icon Free Download (#450008 ...">
            <a:extLst>
              <a:ext uri="{FF2B5EF4-FFF2-40B4-BE49-F238E27FC236}">
                <a16:creationId xmlns:a16="http://schemas.microsoft.com/office/drawing/2014/main" id="{07ACBD33-2497-4487-B1D3-6432054541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9019" y="4714271"/>
            <a:ext cx="1341921" cy="12158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merican Psycho Bret Easton Ellis (Picador, 1991 ...">
            <a:extLst>
              <a:ext uri="{FF2B5EF4-FFF2-40B4-BE49-F238E27FC236}">
                <a16:creationId xmlns:a16="http://schemas.microsoft.com/office/drawing/2014/main" id="{3F1C098F-CE47-4727-B1F7-9437075462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63" y="4777452"/>
            <a:ext cx="1323595" cy="20283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58C8FB-BE36-4F52-8593-0C3DEB13C066}"/>
              </a:ext>
            </a:extLst>
          </p:cNvPr>
          <p:cNvSpPr txBox="1"/>
          <p:nvPr/>
        </p:nvSpPr>
        <p:spPr>
          <a:xfrm>
            <a:off x="0" y="6528807"/>
            <a:ext cx="2082800" cy="276999"/>
          </a:xfrm>
          <a:prstGeom prst="rect">
            <a:avLst/>
          </a:prstGeom>
          <a:noFill/>
        </p:spPr>
        <p:txBody>
          <a:bodyPr wrap="square" rtlCol="0">
            <a:spAutoFit/>
          </a:bodyPr>
          <a:lstStyle/>
          <a:p>
            <a:r>
              <a:rPr lang="en-US" sz="1200" dirty="0">
                <a:solidFill>
                  <a:schemeClr val="bg1"/>
                </a:solidFill>
              </a:rPr>
              <a:t>Picador Publishing</a:t>
            </a:r>
          </a:p>
        </p:txBody>
      </p:sp>
      <p:pic>
        <p:nvPicPr>
          <p:cNvPr id="4" name="Picture 2" descr="Axe Vector Icon 348160 Vector Art at Vecteezy">
            <a:extLst>
              <a:ext uri="{FF2B5EF4-FFF2-40B4-BE49-F238E27FC236}">
                <a16:creationId xmlns:a16="http://schemas.microsoft.com/office/drawing/2014/main" id="{ABC7AE42-448D-495E-90D0-7B9A11071D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205" y="3514848"/>
            <a:ext cx="1215835" cy="121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2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7A8884-6EC5-4ED3-BC3F-0E01463F79CA}"/>
              </a:ext>
            </a:extLst>
          </p:cNvPr>
          <p:cNvSpPr/>
          <p:nvPr/>
        </p:nvSpPr>
        <p:spPr>
          <a:xfrm>
            <a:off x="1973269" y="300762"/>
            <a:ext cx="5232400" cy="880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Clinical Addendum</a:t>
            </a:r>
          </a:p>
        </p:txBody>
      </p:sp>
      <p:sp>
        <p:nvSpPr>
          <p:cNvPr id="3" name="TextBox 2">
            <a:extLst>
              <a:ext uri="{FF2B5EF4-FFF2-40B4-BE49-F238E27FC236}">
                <a16:creationId xmlns:a16="http://schemas.microsoft.com/office/drawing/2014/main" id="{59346E6B-6FF4-4D09-833A-9FED74D430A6}"/>
              </a:ext>
            </a:extLst>
          </p:cNvPr>
          <p:cNvSpPr txBox="1"/>
          <p:nvPr/>
        </p:nvSpPr>
        <p:spPr>
          <a:xfrm>
            <a:off x="372532" y="1356976"/>
            <a:ext cx="5884333" cy="369332"/>
          </a:xfrm>
          <a:prstGeom prst="rect">
            <a:avLst/>
          </a:prstGeom>
          <a:noFill/>
        </p:spPr>
        <p:txBody>
          <a:bodyPr wrap="square" rtlCol="0">
            <a:spAutoFit/>
          </a:bodyPr>
          <a:lstStyle/>
          <a:p>
            <a:r>
              <a:rPr lang="en-US" b="1" u="sng" dirty="0"/>
              <a:t>Sex/pornography/horror show addiction  </a:t>
            </a:r>
          </a:p>
        </p:txBody>
      </p:sp>
      <p:sp>
        <p:nvSpPr>
          <p:cNvPr id="4" name="TextBox 3">
            <a:extLst>
              <a:ext uri="{FF2B5EF4-FFF2-40B4-BE49-F238E27FC236}">
                <a16:creationId xmlns:a16="http://schemas.microsoft.com/office/drawing/2014/main" id="{FA3AA029-38E8-4D45-9AFD-8C714BB622B2}"/>
              </a:ext>
            </a:extLst>
          </p:cNvPr>
          <p:cNvSpPr txBox="1"/>
          <p:nvPr/>
        </p:nvSpPr>
        <p:spPr>
          <a:xfrm>
            <a:off x="245534" y="2667000"/>
            <a:ext cx="8085666" cy="2585323"/>
          </a:xfrm>
          <a:prstGeom prst="rect">
            <a:avLst/>
          </a:prstGeom>
          <a:noFill/>
        </p:spPr>
        <p:txBody>
          <a:bodyPr wrap="square" rtlCol="0">
            <a:spAutoFit/>
          </a:bodyPr>
          <a:lstStyle/>
          <a:p>
            <a:pPr marL="285750" indent="-285750">
              <a:buFont typeface="Wingdings" panose="05000000000000000000" pitchFamily="2" charset="2"/>
              <a:buChar char="Ø"/>
            </a:pPr>
            <a:r>
              <a:rPr lang="en-US" b="0" i="0" dirty="0">
                <a:solidFill>
                  <a:srgbClr val="212529"/>
                </a:solidFill>
                <a:effectLst/>
                <a:cs typeface="Arial" panose="020B0604020202020204" pitchFamily="34" charset="0"/>
              </a:rPr>
              <a:t>The Diagnostic and Statistical Manual of Mental Disorders does not presently provide a formal definition for sex/pornography/horror film addiction.</a:t>
            </a:r>
          </a:p>
          <a:p>
            <a:pPr marL="285750" indent="-285750">
              <a:buFont typeface="Wingdings" panose="05000000000000000000" pitchFamily="2" charset="2"/>
              <a:buChar char="Ø"/>
            </a:pPr>
            <a:endParaRPr lang="en-US" dirty="0">
              <a:solidFill>
                <a:srgbClr val="212529"/>
              </a:solidFill>
              <a:cs typeface="Arial" panose="020B0604020202020204" pitchFamily="34" charset="0"/>
            </a:endParaRPr>
          </a:p>
          <a:p>
            <a:pPr marL="285750" indent="-285750">
              <a:buFont typeface="Wingdings" panose="05000000000000000000" pitchFamily="2" charset="2"/>
              <a:buChar char="Ø"/>
            </a:pPr>
            <a:r>
              <a:rPr lang="en-US" b="0" i="0" dirty="0">
                <a:solidFill>
                  <a:srgbClr val="212529"/>
                </a:solidFill>
                <a:effectLst/>
              </a:rPr>
              <a:t>Formal criteria have been suggested along lines strictly analogous to DSM criteria for alcohol and other substance addictions (Goodman, 1990; Irons and Schneider, 1996).</a:t>
            </a:r>
          </a:p>
          <a:p>
            <a:pPr marL="285750" indent="-285750">
              <a:buFont typeface="Wingdings" panose="05000000000000000000" pitchFamily="2" charset="2"/>
              <a:buChar char="Ø"/>
            </a:pPr>
            <a:endParaRPr lang="en-US" dirty="0">
              <a:solidFill>
                <a:srgbClr val="212529"/>
              </a:solidFill>
              <a:cs typeface="Arial" panose="020B0604020202020204" pitchFamily="34" charset="0"/>
            </a:endParaRPr>
          </a:p>
          <a:p>
            <a:pPr marL="285750" indent="-285750">
              <a:buFont typeface="Wingdings" panose="05000000000000000000" pitchFamily="2" charset="2"/>
              <a:buChar char="Ø"/>
            </a:pPr>
            <a:endParaRPr lang="en-US" dirty="0">
              <a:cs typeface="Arial" panose="020B0604020202020204" pitchFamily="34" charset="0"/>
            </a:endParaRPr>
          </a:p>
        </p:txBody>
      </p:sp>
      <p:sp>
        <p:nvSpPr>
          <p:cNvPr id="5" name="TextBox 4">
            <a:extLst>
              <a:ext uri="{FF2B5EF4-FFF2-40B4-BE49-F238E27FC236}">
                <a16:creationId xmlns:a16="http://schemas.microsoft.com/office/drawing/2014/main" id="{87C02D04-33EA-4AEB-AD73-9A1E6179F7B7}"/>
              </a:ext>
            </a:extLst>
          </p:cNvPr>
          <p:cNvSpPr txBox="1"/>
          <p:nvPr/>
        </p:nvSpPr>
        <p:spPr>
          <a:xfrm>
            <a:off x="372532" y="4952428"/>
            <a:ext cx="7686661" cy="2185214"/>
          </a:xfrm>
          <a:prstGeom prst="rect">
            <a:avLst/>
          </a:prstGeom>
          <a:noFill/>
        </p:spPr>
        <p:txBody>
          <a:bodyPr wrap="square" rtlCol="0">
            <a:spAutoFit/>
          </a:bodyPr>
          <a:lstStyle/>
          <a:p>
            <a:pPr>
              <a:buFont typeface="+mj-lt"/>
              <a:buAutoNum type="arabicPeriod"/>
            </a:pPr>
            <a:r>
              <a:rPr lang="en-US" sz="2000" b="0" i="0" dirty="0">
                <a:solidFill>
                  <a:srgbClr val="212529"/>
                </a:solidFill>
                <a:effectLst/>
                <a:latin typeface="Red Hat Display"/>
              </a:rPr>
              <a:t> Recurrent failure to resist impulses to engage in a specified behavior.</a:t>
            </a:r>
          </a:p>
          <a:p>
            <a:pPr algn="l">
              <a:buFont typeface="+mj-lt"/>
              <a:buAutoNum type="arabicPeriod"/>
            </a:pPr>
            <a:r>
              <a:rPr lang="en-US" sz="2000" b="0" i="0" dirty="0">
                <a:solidFill>
                  <a:srgbClr val="212529"/>
                </a:solidFill>
                <a:effectLst/>
                <a:latin typeface="Red Hat Display"/>
              </a:rPr>
              <a:t> Increasing sense of tension immediately prior to initiating the behavior.</a:t>
            </a:r>
          </a:p>
          <a:p>
            <a:pPr algn="l">
              <a:buFont typeface="+mj-lt"/>
              <a:buAutoNum type="arabicPeriod"/>
            </a:pPr>
            <a:r>
              <a:rPr lang="en-US" sz="2000" b="0" i="0" dirty="0">
                <a:solidFill>
                  <a:srgbClr val="212529"/>
                </a:solidFill>
                <a:effectLst/>
                <a:latin typeface="Red Hat Display"/>
              </a:rPr>
              <a:t> Pleasure or relief at the time of engaging in the behavior.</a:t>
            </a:r>
          </a:p>
          <a:p>
            <a:pPr algn="l">
              <a:buFont typeface="+mj-lt"/>
              <a:buAutoNum type="arabicPeriod"/>
            </a:pPr>
            <a:r>
              <a:rPr lang="en-US" sz="2000" dirty="0">
                <a:solidFill>
                  <a:srgbClr val="212529"/>
                </a:solidFill>
                <a:latin typeface="Red Hat Display"/>
              </a:rPr>
              <a:t>  At least 5 of 8 items from additional criteria  (listed in speaker notes) </a:t>
            </a:r>
            <a:endParaRPr lang="en-US" sz="2000" b="0" i="0" dirty="0">
              <a:solidFill>
                <a:srgbClr val="212529"/>
              </a:solidFill>
              <a:effectLst/>
              <a:latin typeface="Red Hat Display"/>
            </a:endParaRPr>
          </a:p>
          <a:p>
            <a:br>
              <a:rPr lang="en-US" dirty="0"/>
            </a:br>
            <a:endParaRPr lang="en-US" dirty="0"/>
          </a:p>
        </p:txBody>
      </p:sp>
      <p:sp>
        <p:nvSpPr>
          <p:cNvPr id="8" name="TextBox 7">
            <a:extLst>
              <a:ext uri="{FF2B5EF4-FFF2-40B4-BE49-F238E27FC236}">
                <a16:creationId xmlns:a16="http://schemas.microsoft.com/office/drawing/2014/main" id="{7812E51B-3332-4237-B8BC-DC32D241BA90}"/>
              </a:ext>
            </a:extLst>
          </p:cNvPr>
          <p:cNvSpPr txBox="1"/>
          <p:nvPr/>
        </p:nvSpPr>
        <p:spPr>
          <a:xfrm>
            <a:off x="8923865" y="1910235"/>
            <a:ext cx="2496595" cy="646331"/>
          </a:xfrm>
          <a:prstGeom prst="rect">
            <a:avLst/>
          </a:prstGeom>
          <a:noFill/>
        </p:spPr>
        <p:txBody>
          <a:bodyPr wrap="square" rtlCol="0">
            <a:spAutoFit/>
          </a:bodyPr>
          <a:lstStyle/>
          <a:p>
            <a:pPr algn="ctr"/>
            <a:r>
              <a:rPr lang="en-US" b="1" u="sng" dirty="0"/>
              <a:t>Progressive Model of Porn Addiction</a:t>
            </a:r>
          </a:p>
        </p:txBody>
      </p:sp>
      <p:sp>
        <p:nvSpPr>
          <p:cNvPr id="9" name="TextBox 8">
            <a:extLst>
              <a:ext uri="{FF2B5EF4-FFF2-40B4-BE49-F238E27FC236}">
                <a16:creationId xmlns:a16="http://schemas.microsoft.com/office/drawing/2014/main" id="{E5CE53F8-11D8-4121-9E1C-8767930E6923}"/>
              </a:ext>
            </a:extLst>
          </p:cNvPr>
          <p:cNvSpPr txBox="1"/>
          <p:nvPr/>
        </p:nvSpPr>
        <p:spPr>
          <a:xfrm>
            <a:off x="9330268" y="2667000"/>
            <a:ext cx="2311400" cy="2308324"/>
          </a:xfrm>
          <a:prstGeom prst="rect">
            <a:avLst/>
          </a:prstGeom>
          <a:noFill/>
        </p:spPr>
        <p:txBody>
          <a:bodyPr wrap="square" rtlCol="0">
            <a:spAutoFit/>
          </a:bodyPr>
          <a:lstStyle/>
          <a:p>
            <a:r>
              <a:rPr lang="en-US" b="1" dirty="0"/>
              <a:t>Addiction</a:t>
            </a:r>
          </a:p>
          <a:p>
            <a:endParaRPr lang="en-US" b="1" dirty="0"/>
          </a:p>
          <a:p>
            <a:r>
              <a:rPr lang="en-US" b="1" dirty="0"/>
              <a:t>Escalation</a:t>
            </a:r>
          </a:p>
          <a:p>
            <a:endParaRPr lang="en-US" b="1" dirty="0"/>
          </a:p>
          <a:p>
            <a:r>
              <a:rPr lang="en-US" b="1" dirty="0"/>
              <a:t>Desensitization</a:t>
            </a:r>
          </a:p>
          <a:p>
            <a:endParaRPr lang="en-US" b="1" dirty="0"/>
          </a:p>
          <a:p>
            <a:r>
              <a:rPr lang="en-US" b="1" dirty="0"/>
              <a:t>Acting Out</a:t>
            </a:r>
          </a:p>
          <a:p>
            <a:r>
              <a:rPr lang="en-US" dirty="0"/>
              <a:t>(Cline, 1996.)</a:t>
            </a:r>
          </a:p>
        </p:txBody>
      </p:sp>
      <p:pic>
        <p:nvPicPr>
          <p:cNvPr id="1026" name="Picture 2" descr="Strike News: DVD Demands May Boost DVD Sales - The New ...">
            <a:extLst>
              <a:ext uri="{FF2B5EF4-FFF2-40B4-BE49-F238E27FC236}">
                <a16:creationId xmlns:a16="http://schemas.microsoft.com/office/drawing/2014/main" id="{A6D4218E-4A65-4BBA-861F-2FDCC3159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6479" y="135731"/>
            <a:ext cx="3151369" cy="14643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7E9E76-E069-4BED-9DE9-103D7CD868F6}"/>
              </a:ext>
            </a:extLst>
          </p:cNvPr>
          <p:cNvSpPr txBox="1"/>
          <p:nvPr/>
        </p:nvSpPr>
        <p:spPr>
          <a:xfrm>
            <a:off x="9058261" y="1368218"/>
            <a:ext cx="2362200" cy="261610"/>
          </a:xfrm>
          <a:prstGeom prst="rect">
            <a:avLst/>
          </a:prstGeom>
          <a:noFill/>
        </p:spPr>
        <p:txBody>
          <a:bodyPr wrap="square" rtlCol="0">
            <a:spAutoFit/>
          </a:bodyPr>
          <a:lstStyle/>
          <a:p>
            <a:r>
              <a:rPr lang="en-US" sz="1100" dirty="0">
                <a:solidFill>
                  <a:schemeClr val="bg1"/>
                </a:solidFill>
              </a:rPr>
              <a:t>Image :New York Times</a:t>
            </a:r>
          </a:p>
        </p:txBody>
      </p:sp>
      <p:pic>
        <p:nvPicPr>
          <p:cNvPr id="1028" name="Picture 4" descr="Porn Is An Addiction - YouTube">
            <a:extLst>
              <a:ext uri="{FF2B5EF4-FFF2-40B4-BE49-F238E27FC236}">
                <a16:creationId xmlns:a16="http://schemas.microsoft.com/office/drawing/2014/main" id="{9172B2C5-57FB-4801-956A-879F0D8AA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8666" y="5292560"/>
            <a:ext cx="2675467" cy="1504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BB89D1-2FC1-4E81-9692-E05BE79626FA}"/>
              </a:ext>
            </a:extLst>
          </p:cNvPr>
          <p:cNvSpPr txBox="1"/>
          <p:nvPr/>
        </p:nvSpPr>
        <p:spPr>
          <a:xfrm>
            <a:off x="2015067" y="1901988"/>
            <a:ext cx="6815667" cy="923330"/>
          </a:xfrm>
          <a:prstGeom prst="rect">
            <a:avLst/>
          </a:prstGeom>
          <a:noFill/>
        </p:spPr>
        <p:txBody>
          <a:bodyPr wrap="square" rtlCol="0">
            <a:spAutoFit/>
          </a:bodyPr>
          <a:lstStyle/>
          <a:p>
            <a:r>
              <a:rPr lang="en-US" i="1" dirty="0"/>
              <a:t>“I </a:t>
            </a:r>
            <a:r>
              <a:rPr lang="en-US" i="1" dirty="0" err="1"/>
              <a:t>gotta</a:t>
            </a:r>
            <a:r>
              <a:rPr lang="en-US" i="1" dirty="0"/>
              <a:t> return some videotapes.”</a:t>
            </a:r>
          </a:p>
          <a:p>
            <a:r>
              <a:rPr lang="en-US" dirty="0"/>
              <a:t>                                -Patrick Bateman (</a:t>
            </a:r>
            <a:r>
              <a:rPr lang="en-US" dirty="0" err="1"/>
              <a:t>Harron</a:t>
            </a:r>
            <a:r>
              <a:rPr lang="en-US" dirty="0"/>
              <a:t>, 2000)</a:t>
            </a:r>
          </a:p>
          <a:p>
            <a:endParaRPr lang="en-US" dirty="0"/>
          </a:p>
        </p:txBody>
      </p:sp>
    </p:spTree>
    <p:extLst>
      <p:ext uri="{BB962C8B-B14F-4D97-AF65-F5344CB8AC3E}">
        <p14:creationId xmlns:p14="http://schemas.microsoft.com/office/powerpoint/2010/main" val="1719640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3ED7-266A-42D5-930E-ABB6205850DA}"/>
              </a:ext>
            </a:extLst>
          </p:cNvPr>
          <p:cNvSpPr>
            <a:spLocks noGrp="1"/>
          </p:cNvSpPr>
          <p:nvPr>
            <p:ph type="title"/>
          </p:nvPr>
        </p:nvSpPr>
        <p:spPr/>
        <p:txBody>
          <a:bodyPr/>
          <a:lstStyle/>
          <a:p>
            <a:r>
              <a:rPr lang="en-US" dirty="0"/>
              <a:t>Existential Angst of Patrick Bateman</a:t>
            </a:r>
          </a:p>
        </p:txBody>
      </p:sp>
      <p:pic>
        <p:nvPicPr>
          <p:cNvPr id="3074" name="Picture 2" descr="American Psycho Trailer - IGN Video">
            <a:extLst>
              <a:ext uri="{FF2B5EF4-FFF2-40B4-BE49-F238E27FC236}">
                <a16:creationId xmlns:a16="http://schemas.microsoft.com/office/drawing/2014/main" id="{3323FD01-A37C-4210-987D-152D6438E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190" y="452176"/>
            <a:ext cx="2652765" cy="1492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1CAE5C-2BFE-4DF0-AB12-A28F82E88457}"/>
              </a:ext>
            </a:extLst>
          </p:cNvPr>
          <p:cNvSpPr txBox="1"/>
          <p:nvPr/>
        </p:nvSpPr>
        <p:spPr>
          <a:xfrm>
            <a:off x="1718268" y="1667357"/>
            <a:ext cx="2833635" cy="276999"/>
          </a:xfrm>
          <a:prstGeom prst="rect">
            <a:avLst/>
          </a:prstGeom>
          <a:noFill/>
        </p:spPr>
        <p:txBody>
          <a:bodyPr wrap="square" rtlCol="0">
            <a:spAutoFit/>
          </a:bodyPr>
          <a:lstStyle/>
          <a:p>
            <a:r>
              <a:rPr lang="en-US" sz="1200" dirty="0">
                <a:solidFill>
                  <a:schemeClr val="bg1"/>
                </a:solidFill>
              </a:rPr>
              <a:t>Image source:  IGN Video</a:t>
            </a:r>
          </a:p>
        </p:txBody>
      </p:sp>
      <p:pic>
        <p:nvPicPr>
          <p:cNvPr id="3076" name="Picture 4">
            <a:extLst>
              <a:ext uri="{FF2B5EF4-FFF2-40B4-BE49-F238E27FC236}">
                <a16:creationId xmlns:a16="http://schemas.microsoft.com/office/drawing/2014/main" id="{BEC1CB01-599A-4C85-98FD-91D85F92D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8763" y="5465336"/>
            <a:ext cx="931192" cy="1008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9A6F08-C888-4670-9FD0-A15FD5D5D089}"/>
              </a:ext>
            </a:extLst>
          </p:cNvPr>
          <p:cNvSpPr txBox="1"/>
          <p:nvPr/>
        </p:nvSpPr>
        <p:spPr>
          <a:xfrm>
            <a:off x="5833533" y="428623"/>
            <a:ext cx="5690065" cy="369332"/>
          </a:xfrm>
          <a:prstGeom prst="rect">
            <a:avLst/>
          </a:prstGeom>
          <a:noFill/>
        </p:spPr>
        <p:txBody>
          <a:bodyPr wrap="square" rtlCol="0">
            <a:spAutoFit/>
          </a:bodyPr>
          <a:lstStyle/>
          <a:p>
            <a:r>
              <a:rPr lang="en-US" b="1" dirty="0">
                <a:solidFill>
                  <a:srgbClr val="FF0000"/>
                </a:solidFill>
              </a:rPr>
              <a:t>Abandon hope, all ye who enter here . . . </a:t>
            </a:r>
          </a:p>
        </p:txBody>
      </p:sp>
      <p:sp>
        <p:nvSpPr>
          <p:cNvPr id="5" name="TextBox 4">
            <a:extLst>
              <a:ext uri="{FF2B5EF4-FFF2-40B4-BE49-F238E27FC236}">
                <a16:creationId xmlns:a16="http://schemas.microsoft.com/office/drawing/2014/main" id="{1499E3CD-03AB-4A61-A795-D4481C1A1A7A}"/>
              </a:ext>
            </a:extLst>
          </p:cNvPr>
          <p:cNvSpPr txBox="1"/>
          <p:nvPr/>
        </p:nvSpPr>
        <p:spPr>
          <a:xfrm>
            <a:off x="668867" y="5679699"/>
            <a:ext cx="1888066" cy="646331"/>
          </a:xfrm>
          <a:prstGeom prst="rect">
            <a:avLst/>
          </a:prstGeom>
          <a:noFill/>
        </p:spPr>
        <p:txBody>
          <a:bodyPr wrap="square" rtlCol="0">
            <a:spAutoFit/>
          </a:bodyPr>
          <a:lstStyle/>
          <a:p>
            <a:r>
              <a:rPr lang="en-US" sz="3600" b="1" dirty="0">
                <a:solidFill>
                  <a:schemeClr val="accent1"/>
                </a:solidFill>
                <a:latin typeface="Jokerman" panose="04090605060D06020702" pitchFamily="82" charset="0"/>
              </a:rPr>
              <a:t>Fear</a:t>
            </a:r>
          </a:p>
        </p:txBody>
      </p:sp>
      <p:sp>
        <p:nvSpPr>
          <p:cNvPr id="6" name="TextBox 5">
            <a:extLst>
              <a:ext uri="{FF2B5EF4-FFF2-40B4-BE49-F238E27FC236}">
                <a16:creationId xmlns:a16="http://schemas.microsoft.com/office/drawing/2014/main" id="{0D0ECDA7-CC1D-4FE0-B1ED-4DA8E709B8C4}"/>
              </a:ext>
            </a:extLst>
          </p:cNvPr>
          <p:cNvSpPr txBox="1"/>
          <p:nvPr/>
        </p:nvSpPr>
        <p:spPr>
          <a:xfrm>
            <a:off x="5232399" y="1130243"/>
            <a:ext cx="4538134" cy="400110"/>
          </a:xfrm>
          <a:prstGeom prst="rect">
            <a:avLst/>
          </a:prstGeom>
          <a:noFill/>
        </p:spPr>
        <p:txBody>
          <a:bodyPr wrap="square" rtlCol="0">
            <a:spAutoFit/>
          </a:bodyPr>
          <a:lstStyle/>
          <a:p>
            <a:r>
              <a:rPr lang="en-US" sz="2000" u="sng" dirty="0"/>
              <a:t>Notable quotes and paraphrases:  </a:t>
            </a:r>
          </a:p>
        </p:txBody>
      </p:sp>
      <p:sp>
        <p:nvSpPr>
          <p:cNvPr id="7" name="TextBox 6">
            <a:extLst>
              <a:ext uri="{FF2B5EF4-FFF2-40B4-BE49-F238E27FC236}">
                <a16:creationId xmlns:a16="http://schemas.microsoft.com/office/drawing/2014/main" id="{418E4E97-6091-425C-9784-5868681DD6BE}"/>
              </a:ext>
            </a:extLst>
          </p:cNvPr>
          <p:cNvSpPr txBox="1"/>
          <p:nvPr/>
        </p:nvSpPr>
        <p:spPr>
          <a:xfrm>
            <a:off x="5950346" y="1857619"/>
            <a:ext cx="5353021" cy="369332"/>
          </a:xfrm>
          <a:prstGeom prst="rect">
            <a:avLst/>
          </a:prstGeom>
          <a:noFill/>
        </p:spPr>
        <p:txBody>
          <a:bodyPr wrap="square" rtlCol="0">
            <a:spAutoFit/>
          </a:bodyPr>
          <a:lstStyle/>
          <a:p>
            <a:r>
              <a:rPr lang="en-US" dirty="0"/>
              <a:t>“Everybody hates their job . . .” (Ellis, 1991)</a:t>
            </a:r>
          </a:p>
        </p:txBody>
      </p:sp>
      <p:sp>
        <p:nvSpPr>
          <p:cNvPr id="8" name="TextBox 7">
            <a:extLst>
              <a:ext uri="{FF2B5EF4-FFF2-40B4-BE49-F238E27FC236}">
                <a16:creationId xmlns:a16="http://schemas.microsoft.com/office/drawing/2014/main" id="{DEC48D5C-BCB0-4349-B952-FC20C51F3D58}"/>
              </a:ext>
            </a:extLst>
          </p:cNvPr>
          <p:cNvSpPr txBox="1"/>
          <p:nvPr/>
        </p:nvSpPr>
        <p:spPr>
          <a:xfrm>
            <a:off x="6206297" y="5823632"/>
            <a:ext cx="5113868" cy="830997"/>
          </a:xfrm>
          <a:prstGeom prst="rect">
            <a:avLst/>
          </a:prstGeom>
          <a:noFill/>
        </p:spPr>
        <p:txBody>
          <a:bodyPr wrap="square" rtlCol="0">
            <a:spAutoFit/>
          </a:bodyPr>
          <a:lstStyle/>
          <a:p>
            <a:r>
              <a:rPr lang="en-US" sz="2400" b="1" i="1" dirty="0">
                <a:solidFill>
                  <a:srgbClr val="FF0000"/>
                </a:solidFill>
              </a:rPr>
              <a:t>Even my confession meant nothing . . . </a:t>
            </a:r>
          </a:p>
        </p:txBody>
      </p:sp>
      <p:sp>
        <p:nvSpPr>
          <p:cNvPr id="9" name="TextBox 8">
            <a:extLst>
              <a:ext uri="{FF2B5EF4-FFF2-40B4-BE49-F238E27FC236}">
                <a16:creationId xmlns:a16="http://schemas.microsoft.com/office/drawing/2014/main" id="{4CB375BF-7FB0-4558-9912-BE7E453E59FB}"/>
              </a:ext>
            </a:extLst>
          </p:cNvPr>
          <p:cNvSpPr txBox="1"/>
          <p:nvPr/>
        </p:nvSpPr>
        <p:spPr>
          <a:xfrm>
            <a:off x="2091267" y="2187302"/>
            <a:ext cx="1591733" cy="646331"/>
          </a:xfrm>
          <a:prstGeom prst="rect">
            <a:avLst/>
          </a:prstGeom>
          <a:noFill/>
        </p:spPr>
        <p:txBody>
          <a:bodyPr wrap="square" rtlCol="0">
            <a:spAutoFit/>
          </a:bodyPr>
          <a:lstStyle/>
          <a:p>
            <a:r>
              <a:rPr lang="en-US" sz="3600" dirty="0"/>
              <a:t>The</a:t>
            </a:r>
          </a:p>
        </p:txBody>
      </p:sp>
      <p:sp>
        <p:nvSpPr>
          <p:cNvPr id="10" name="TextBox 9">
            <a:extLst>
              <a:ext uri="{FF2B5EF4-FFF2-40B4-BE49-F238E27FC236}">
                <a16:creationId xmlns:a16="http://schemas.microsoft.com/office/drawing/2014/main" id="{F32ADAF7-4895-420A-9A0A-BACBCE3B6807}"/>
              </a:ext>
            </a:extLst>
          </p:cNvPr>
          <p:cNvSpPr txBox="1"/>
          <p:nvPr/>
        </p:nvSpPr>
        <p:spPr>
          <a:xfrm>
            <a:off x="5529101" y="3168587"/>
            <a:ext cx="5638431" cy="923330"/>
          </a:xfrm>
          <a:prstGeom prst="rect">
            <a:avLst/>
          </a:prstGeom>
          <a:noFill/>
        </p:spPr>
        <p:txBody>
          <a:bodyPr wrap="square" rtlCol="0">
            <a:spAutoFit/>
          </a:bodyPr>
          <a:lstStyle/>
          <a:p>
            <a:r>
              <a:rPr lang="en-US" sz="1800" b="1" dirty="0">
                <a:effectLst/>
                <a:latin typeface="Times" panose="02020603050405020304" pitchFamily="18" charset="0"/>
                <a:ea typeface="Times New Roman" panose="02020603050405020304" pitchFamily="18" charset="0"/>
                <a:cs typeface="Times New Roman" panose="02020603050405020304" pitchFamily="18" charset="0"/>
              </a:rPr>
              <a:t>“My pain is constant and sharp and I do not hope for a better world for anyone.  In fact, I want my pain to be inflicted on others . . .” (</a:t>
            </a:r>
            <a:r>
              <a:rPr lang="en-US" sz="1800" b="1" dirty="0" err="1">
                <a:effectLst/>
                <a:latin typeface="Times" panose="02020603050405020304" pitchFamily="18" charset="0"/>
                <a:ea typeface="Times New Roman" panose="02020603050405020304" pitchFamily="18" charset="0"/>
                <a:cs typeface="Times New Roman" panose="02020603050405020304" pitchFamily="18" charset="0"/>
              </a:rPr>
              <a:t>Harron</a:t>
            </a:r>
            <a:r>
              <a:rPr lang="en-US" sz="1800" b="1" dirty="0">
                <a:effectLst/>
                <a:latin typeface="Times" panose="02020603050405020304" pitchFamily="18" charset="0"/>
                <a:ea typeface="Times New Roman" panose="02020603050405020304" pitchFamily="18" charset="0"/>
                <a:cs typeface="Times New Roman" panose="02020603050405020304" pitchFamily="18" charset="0"/>
              </a:rPr>
              <a:t>, 2000). </a:t>
            </a:r>
            <a:endParaRPr lang="en-US" b="1" dirty="0"/>
          </a:p>
        </p:txBody>
      </p:sp>
      <p:sp>
        <p:nvSpPr>
          <p:cNvPr id="11" name="TextBox 10">
            <a:extLst>
              <a:ext uri="{FF2B5EF4-FFF2-40B4-BE49-F238E27FC236}">
                <a16:creationId xmlns:a16="http://schemas.microsoft.com/office/drawing/2014/main" id="{753034E1-B273-4C64-971A-B6E2A61E04A1}"/>
              </a:ext>
            </a:extLst>
          </p:cNvPr>
          <p:cNvSpPr txBox="1"/>
          <p:nvPr/>
        </p:nvSpPr>
        <p:spPr>
          <a:xfrm>
            <a:off x="6790266" y="2507767"/>
            <a:ext cx="4224866" cy="369332"/>
          </a:xfrm>
          <a:prstGeom prst="rect">
            <a:avLst/>
          </a:prstGeom>
          <a:noFill/>
        </p:spPr>
        <p:txBody>
          <a:bodyPr wrap="square" rtlCol="0">
            <a:spAutoFit/>
          </a:bodyPr>
          <a:lstStyle/>
          <a:p>
            <a:r>
              <a:rPr lang="en-US" i="1" dirty="0"/>
              <a:t>New York City is a pigsty.  </a:t>
            </a:r>
          </a:p>
        </p:txBody>
      </p:sp>
      <p:sp>
        <p:nvSpPr>
          <p:cNvPr id="12" name="TextBox 11">
            <a:extLst>
              <a:ext uri="{FF2B5EF4-FFF2-40B4-BE49-F238E27FC236}">
                <a16:creationId xmlns:a16="http://schemas.microsoft.com/office/drawing/2014/main" id="{5F96E69B-8CF1-4933-A519-E154C1411CF3}"/>
              </a:ext>
            </a:extLst>
          </p:cNvPr>
          <p:cNvSpPr txBox="1"/>
          <p:nvPr/>
        </p:nvSpPr>
        <p:spPr>
          <a:xfrm>
            <a:off x="5304432" y="4496109"/>
            <a:ext cx="6087767" cy="923330"/>
          </a:xfrm>
          <a:prstGeom prst="rect">
            <a:avLst/>
          </a:prstGeom>
          <a:noFill/>
        </p:spPr>
        <p:txBody>
          <a:bodyPr wrap="square" rtlCol="0">
            <a:spAutoFit/>
          </a:bodyPr>
          <a:lstStyle/>
          <a:p>
            <a:r>
              <a:rPr lang="en-US" dirty="0"/>
              <a:t>“There is an idea of Patrick Bateman, some kind of abstraction—but there is no real me; only an entity, something illusory . . .” (</a:t>
            </a:r>
            <a:r>
              <a:rPr lang="en-US" dirty="0" err="1"/>
              <a:t>Harron</a:t>
            </a:r>
            <a:r>
              <a:rPr lang="en-US" dirty="0"/>
              <a:t>, 2000).</a:t>
            </a:r>
          </a:p>
        </p:txBody>
      </p:sp>
    </p:spTree>
    <p:extLst>
      <p:ext uri="{BB962C8B-B14F-4D97-AF65-F5344CB8AC3E}">
        <p14:creationId xmlns:p14="http://schemas.microsoft.com/office/powerpoint/2010/main" val="48959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673A-22C9-4F69-90C4-851A908EC115}"/>
              </a:ext>
            </a:extLst>
          </p:cNvPr>
          <p:cNvSpPr>
            <a:spLocks noGrp="1"/>
          </p:cNvSpPr>
          <p:nvPr>
            <p:ph type="title"/>
          </p:nvPr>
        </p:nvSpPr>
        <p:spPr/>
        <p:txBody>
          <a:bodyPr/>
          <a:lstStyle/>
          <a:p>
            <a:r>
              <a:rPr lang="en-US" b="1" dirty="0"/>
              <a:t>Psychopathy in Cinema: Fact or Fiction?  </a:t>
            </a:r>
          </a:p>
        </p:txBody>
      </p:sp>
      <p:sp>
        <p:nvSpPr>
          <p:cNvPr id="3" name="TextBox 2">
            <a:extLst>
              <a:ext uri="{FF2B5EF4-FFF2-40B4-BE49-F238E27FC236}">
                <a16:creationId xmlns:a16="http://schemas.microsoft.com/office/drawing/2014/main" id="{5D0804AB-E5C6-42A6-B285-12761B203CA1}"/>
              </a:ext>
            </a:extLst>
          </p:cNvPr>
          <p:cNvSpPr txBox="1"/>
          <p:nvPr/>
        </p:nvSpPr>
        <p:spPr>
          <a:xfrm>
            <a:off x="2320955" y="62023"/>
            <a:ext cx="9659378" cy="461665"/>
          </a:xfrm>
          <a:prstGeom prst="rect">
            <a:avLst/>
          </a:prstGeom>
          <a:noFill/>
        </p:spPr>
        <p:txBody>
          <a:bodyPr wrap="square" rtlCol="0">
            <a:spAutoFit/>
          </a:bodyPr>
          <a:lstStyle/>
          <a:p>
            <a:r>
              <a:rPr lang="en-US" sz="2400" b="1" u="sng" dirty="0"/>
              <a:t>A prolific study of psychopaths in cinema  </a:t>
            </a:r>
            <a:r>
              <a:rPr lang="en-US" sz="1600" b="1" u="sng" dirty="0"/>
              <a:t>(</a:t>
            </a:r>
            <a:r>
              <a:rPr lang="en-US" sz="1600" b="1" u="sng" dirty="0" err="1"/>
              <a:t>Leistedt</a:t>
            </a:r>
            <a:r>
              <a:rPr lang="en-US" sz="1600" b="1" u="sng" dirty="0"/>
              <a:t> &amp; </a:t>
            </a:r>
            <a:r>
              <a:rPr lang="en-US" sz="1600" b="1" u="sng" dirty="0" err="1"/>
              <a:t>Linkowski</a:t>
            </a:r>
            <a:r>
              <a:rPr lang="en-US" sz="1600" b="1" u="sng" dirty="0"/>
              <a:t>, 2014)</a:t>
            </a:r>
          </a:p>
        </p:txBody>
      </p:sp>
      <p:pic>
        <p:nvPicPr>
          <p:cNvPr id="5" name="Graphic 4" descr="Video camera with solid fill">
            <a:extLst>
              <a:ext uri="{FF2B5EF4-FFF2-40B4-BE49-F238E27FC236}">
                <a16:creationId xmlns:a16="http://schemas.microsoft.com/office/drawing/2014/main" id="{52F52546-FD23-4A95-8116-2686885FE3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0675" y="1149355"/>
            <a:ext cx="1495667" cy="1495667"/>
          </a:xfrm>
          <a:prstGeom prst="rect">
            <a:avLst/>
          </a:prstGeom>
        </p:spPr>
      </p:pic>
      <p:sp>
        <p:nvSpPr>
          <p:cNvPr id="6" name="TextBox 5">
            <a:extLst>
              <a:ext uri="{FF2B5EF4-FFF2-40B4-BE49-F238E27FC236}">
                <a16:creationId xmlns:a16="http://schemas.microsoft.com/office/drawing/2014/main" id="{BAD95AB8-4C06-4857-92F3-B2575FCF0D2E}"/>
              </a:ext>
            </a:extLst>
          </p:cNvPr>
          <p:cNvSpPr txBox="1"/>
          <p:nvPr/>
        </p:nvSpPr>
        <p:spPr>
          <a:xfrm>
            <a:off x="3657552" y="755383"/>
            <a:ext cx="5054321" cy="646331"/>
          </a:xfrm>
          <a:prstGeom prst="rect">
            <a:avLst/>
          </a:prstGeom>
          <a:noFill/>
        </p:spPr>
        <p:txBody>
          <a:bodyPr wrap="square" rtlCol="0">
            <a:spAutoFit/>
          </a:bodyPr>
          <a:lstStyle/>
          <a:p>
            <a:r>
              <a:rPr lang="en-US" b="1" u="sng" dirty="0"/>
              <a:t>Patrick Bateman</a:t>
            </a:r>
            <a:r>
              <a:rPr lang="en-US" dirty="0"/>
              <a:t>:  Primary psychopath: classic/idiopathic typology  </a:t>
            </a:r>
          </a:p>
        </p:txBody>
      </p:sp>
      <p:sp>
        <p:nvSpPr>
          <p:cNvPr id="8" name="TextBox 7">
            <a:extLst>
              <a:ext uri="{FF2B5EF4-FFF2-40B4-BE49-F238E27FC236}">
                <a16:creationId xmlns:a16="http://schemas.microsoft.com/office/drawing/2014/main" id="{E07E3487-D034-48EF-905E-B73BE85B0593}"/>
              </a:ext>
            </a:extLst>
          </p:cNvPr>
          <p:cNvSpPr txBox="1"/>
          <p:nvPr/>
        </p:nvSpPr>
        <p:spPr>
          <a:xfrm>
            <a:off x="6269553" y="1828032"/>
            <a:ext cx="5968721" cy="1200329"/>
          </a:xfrm>
          <a:prstGeom prst="rect">
            <a:avLst/>
          </a:prstGeom>
          <a:noFill/>
        </p:spPr>
        <p:txBody>
          <a:bodyPr wrap="square" rtlCol="0">
            <a:spAutoFit/>
          </a:bodyPr>
          <a:lstStyle/>
          <a:p>
            <a:pPr algn="ctr"/>
            <a:r>
              <a:rPr lang="en-US" b="1" u="sng" dirty="0"/>
              <a:t>The Most Frighteningly Realistic:  </a:t>
            </a:r>
          </a:p>
          <a:p>
            <a:pPr marL="342900" indent="-342900" algn="ctr">
              <a:buAutoNum type="arabicParenR"/>
            </a:pPr>
            <a:r>
              <a:rPr lang="en-US" dirty="0"/>
              <a:t>Anton Chigurh, </a:t>
            </a:r>
            <a:r>
              <a:rPr lang="en-US" i="1" dirty="0"/>
              <a:t>No Country For Old Men </a:t>
            </a:r>
            <a:r>
              <a:rPr lang="en-US" dirty="0"/>
              <a:t>(2007 film</a:t>
            </a:r>
            <a:r>
              <a:rPr lang="en-US" u="sng" dirty="0"/>
              <a:t>)</a:t>
            </a:r>
          </a:p>
          <a:p>
            <a:pPr algn="ctr"/>
            <a:r>
              <a:rPr lang="en-US" u="sng" dirty="0"/>
              <a:t>Diagnosis: </a:t>
            </a:r>
            <a:r>
              <a:rPr lang="en-US" dirty="0"/>
              <a:t>Primary psychopath:</a:t>
            </a:r>
          </a:p>
          <a:p>
            <a:pPr algn="ctr"/>
            <a:r>
              <a:rPr lang="en-US" dirty="0"/>
              <a:t> classic/idiopathic typology</a:t>
            </a:r>
          </a:p>
        </p:txBody>
      </p:sp>
      <p:pic>
        <p:nvPicPr>
          <p:cNvPr id="10" name="Picture 9" descr="A group of men&#10;&#10;Description automatically generated with low confidence">
            <a:extLst>
              <a:ext uri="{FF2B5EF4-FFF2-40B4-BE49-F238E27FC236}">
                <a16:creationId xmlns:a16="http://schemas.microsoft.com/office/drawing/2014/main" id="{F9C02142-FA14-4115-8F69-E87DDB49C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385" y="1886300"/>
            <a:ext cx="1449848" cy="1087386"/>
          </a:xfrm>
          <a:prstGeom prst="rect">
            <a:avLst/>
          </a:prstGeom>
        </p:spPr>
      </p:pic>
      <p:sp>
        <p:nvSpPr>
          <p:cNvPr id="11" name="TextBox 10">
            <a:extLst>
              <a:ext uri="{FF2B5EF4-FFF2-40B4-BE49-F238E27FC236}">
                <a16:creationId xmlns:a16="http://schemas.microsoft.com/office/drawing/2014/main" id="{0B119B4C-6A59-4666-9574-304FAA78E65B}"/>
              </a:ext>
            </a:extLst>
          </p:cNvPr>
          <p:cNvSpPr txBox="1"/>
          <p:nvPr/>
        </p:nvSpPr>
        <p:spPr>
          <a:xfrm>
            <a:off x="7670732" y="3786294"/>
            <a:ext cx="3600845" cy="369332"/>
          </a:xfrm>
          <a:prstGeom prst="rect">
            <a:avLst/>
          </a:prstGeom>
          <a:noFill/>
        </p:spPr>
        <p:txBody>
          <a:bodyPr wrap="square" rtlCol="0">
            <a:spAutoFit/>
          </a:bodyPr>
          <a:lstStyle/>
          <a:p>
            <a:r>
              <a:rPr lang="en-US" b="1" u="sng" dirty="0"/>
              <a:t>Scary but not realistic:</a:t>
            </a:r>
          </a:p>
        </p:txBody>
      </p:sp>
      <p:sp>
        <p:nvSpPr>
          <p:cNvPr id="12" name="TextBox 11">
            <a:extLst>
              <a:ext uri="{FF2B5EF4-FFF2-40B4-BE49-F238E27FC236}">
                <a16:creationId xmlns:a16="http://schemas.microsoft.com/office/drawing/2014/main" id="{CEDD2EF1-3B6F-4353-A024-BAAEA7518EFA}"/>
              </a:ext>
            </a:extLst>
          </p:cNvPr>
          <p:cNvSpPr txBox="1"/>
          <p:nvPr/>
        </p:nvSpPr>
        <p:spPr>
          <a:xfrm>
            <a:off x="7515462" y="4160816"/>
            <a:ext cx="3825352" cy="135421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Tommy Udo, </a:t>
            </a:r>
            <a:r>
              <a:rPr lang="en-US" sz="1600" i="1" dirty="0"/>
              <a:t>Kiss of Death</a:t>
            </a:r>
            <a:r>
              <a:rPr lang="en-US" sz="1600" dirty="0"/>
              <a:t> </a:t>
            </a:r>
            <a:r>
              <a:rPr lang="en-US" sz="1600" i="1" dirty="0"/>
              <a:t>(1947)</a:t>
            </a:r>
          </a:p>
          <a:p>
            <a:pPr marL="285750" indent="-285750">
              <a:buFont typeface="Wingdings" panose="05000000000000000000" pitchFamily="2" charset="2"/>
              <a:buChar char="Ø"/>
            </a:pPr>
            <a:r>
              <a:rPr lang="en-US" sz="1600" dirty="0"/>
              <a:t>Norman Bates, </a:t>
            </a:r>
            <a:r>
              <a:rPr lang="en-US" sz="1600" i="1" dirty="0"/>
              <a:t>Psycho (1960)</a:t>
            </a:r>
          </a:p>
          <a:p>
            <a:pPr marL="285750" indent="-285750">
              <a:buFont typeface="Wingdings" panose="05000000000000000000" pitchFamily="2" charset="2"/>
              <a:buChar char="Ø"/>
            </a:pPr>
            <a:r>
              <a:rPr lang="en-US" sz="1600" dirty="0"/>
              <a:t>Hannibal Lecter, </a:t>
            </a:r>
            <a:r>
              <a:rPr lang="en-US" sz="1600" i="1" dirty="0"/>
              <a:t>Silence of the Lambs (1991)  </a:t>
            </a:r>
          </a:p>
          <a:p>
            <a:endParaRPr lang="en-US" dirty="0"/>
          </a:p>
        </p:txBody>
      </p:sp>
      <p:pic>
        <p:nvPicPr>
          <p:cNvPr id="1026" name="Picture 2" descr="Why I Love NBC’s Hannibal – Part I | Soft Disturbances">
            <a:extLst>
              <a:ext uri="{FF2B5EF4-FFF2-40B4-BE49-F238E27FC236}">
                <a16:creationId xmlns:a16="http://schemas.microsoft.com/office/drawing/2014/main" id="{1662AB57-E9D7-4A5A-AAB6-78FDA71CDF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315" y="4197242"/>
            <a:ext cx="1318701" cy="9955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04AE12C-45C7-4627-AE58-8192CC350E73}"/>
              </a:ext>
            </a:extLst>
          </p:cNvPr>
          <p:cNvSpPr txBox="1"/>
          <p:nvPr/>
        </p:nvSpPr>
        <p:spPr>
          <a:xfrm>
            <a:off x="5477606" y="5201834"/>
            <a:ext cx="3225800" cy="253916"/>
          </a:xfrm>
          <a:prstGeom prst="rect">
            <a:avLst/>
          </a:prstGeom>
          <a:noFill/>
        </p:spPr>
        <p:txBody>
          <a:bodyPr wrap="square" rtlCol="0">
            <a:spAutoFit/>
          </a:bodyPr>
          <a:lstStyle/>
          <a:p>
            <a:r>
              <a:rPr lang="en-US" sz="1050" dirty="0"/>
              <a:t>Image source:  Strong Heart Productions</a:t>
            </a:r>
          </a:p>
        </p:txBody>
      </p:sp>
      <p:sp>
        <p:nvSpPr>
          <p:cNvPr id="14" name="TextBox 13">
            <a:extLst>
              <a:ext uri="{FF2B5EF4-FFF2-40B4-BE49-F238E27FC236}">
                <a16:creationId xmlns:a16="http://schemas.microsoft.com/office/drawing/2014/main" id="{176A1226-A800-476C-9988-E4C3955A1F98}"/>
              </a:ext>
            </a:extLst>
          </p:cNvPr>
          <p:cNvSpPr txBox="1"/>
          <p:nvPr/>
        </p:nvSpPr>
        <p:spPr>
          <a:xfrm>
            <a:off x="4706627" y="3022098"/>
            <a:ext cx="1592606" cy="577081"/>
          </a:xfrm>
          <a:prstGeom prst="rect">
            <a:avLst/>
          </a:prstGeom>
          <a:noFill/>
        </p:spPr>
        <p:txBody>
          <a:bodyPr wrap="square" rtlCol="0">
            <a:spAutoFit/>
          </a:bodyPr>
          <a:lstStyle/>
          <a:p>
            <a:r>
              <a:rPr lang="en-US" sz="1050" dirty="0"/>
              <a:t>Image source: Scott Rudin/Mike </a:t>
            </a:r>
            <a:r>
              <a:rPr lang="en-US" sz="1050" dirty="0" err="1"/>
              <a:t>Zoss</a:t>
            </a:r>
            <a:r>
              <a:rPr lang="en-US" sz="1050" dirty="0"/>
              <a:t> Productions</a:t>
            </a:r>
          </a:p>
        </p:txBody>
      </p:sp>
      <p:pic>
        <p:nvPicPr>
          <p:cNvPr id="1028" name="Picture 4" descr="Pin on Wes Anderson Movie Characters">
            <a:extLst>
              <a:ext uri="{FF2B5EF4-FFF2-40B4-BE49-F238E27FC236}">
                <a16:creationId xmlns:a16="http://schemas.microsoft.com/office/drawing/2014/main" id="{313C3607-81D1-41E2-9824-87C2E80C6C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638" y="5209578"/>
            <a:ext cx="1852494" cy="123499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289D597-F506-480C-B43B-C263D6EB1816}"/>
              </a:ext>
            </a:extLst>
          </p:cNvPr>
          <p:cNvSpPr txBox="1"/>
          <p:nvPr/>
        </p:nvSpPr>
        <p:spPr>
          <a:xfrm>
            <a:off x="244068" y="6522768"/>
            <a:ext cx="5541572" cy="307777"/>
          </a:xfrm>
          <a:prstGeom prst="rect">
            <a:avLst/>
          </a:prstGeom>
          <a:noFill/>
        </p:spPr>
        <p:txBody>
          <a:bodyPr wrap="square" rtlCol="0">
            <a:spAutoFit/>
          </a:bodyPr>
          <a:lstStyle/>
          <a:p>
            <a:r>
              <a:rPr lang="en-US" sz="1400" dirty="0"/>
              <a:t>Bill Murray as Dr. Raleigh St. Clair, </a:t>
            </a:r>
            <a:r>
              <a:rPr lang="en-US" sz="1400" i="1" dirty="0"/>
              <a:t>Royal Tenenbaums (2001)</a:t>
            </a:r>
          </a:p>
        </p:txBody>
      </p:sp>
      <p:sp>
        <p:nvSpPr>
          <p:cNvPr id="16" name="TextBox 15">
            <a:extLst>
              <a:ext uri="{FF2B5EF4-FFF2-40B4-BE49-F238E27FC236}">
                <a16:creationId xmlns:a16="http://schemas.microsoft.com/office/drawing/2014/main" id="{C50239C4-D2D1-4E73-9832-8A5BD4CAB93C}"/>
              </a:ext>
            </a:extLst>
          </p:cNvPr>
          <p:cNvSpPr txBox="1"/>
          <p:nvPr/>
        </p:nvSpPr>
        <p:spPr>
          <a:xfrm>
            <a:off x="904450" y="5561401"/>
            <a:ext cx="897188" cy="738664"/>
          </a:xfrm>
          <a:prstGeom prst="rect">
            <a:avLst/>
          </a:prstGeom>
          <a:noFill/>
        </p:spPr>
        <p:txBody>
          <a:bodyPr wrap="square" rtlCol="0">
            <a:spAutoFit/>
          </a:bodyPr>
          <a:lstStyle/>
          <a:p>
            <a:r>
              <a:rPr lang="en-US" sz="1050" dirty="0"/>
              <a:t>Image source: Touchstone Pictures</a:t>
            </a:r>
          </a:p>
        </p:txBody>
      </p:sp>
      <p:sp>
        <p:nvSpPr>
          <p:cNvPr id="17" name="TextBox 16">
            <a:extLst>
              <a:ext uri="{FF2B5EF4-FFF2-40B4-BE49-F238E27FC236}">
                <a16:creationId xmlns:a16="http://schemas.microsoft.com/office/drawing/2014/main" id="{F02F40CA-8D76-49B7-969C-D93BA4B37A97}"/>
              </a:ext>
            </a:extLst>
          </p:cNvPr>
          <p:cNvSpPr txBox="1"/>
          <p:nvPr/>
        </p:nvSpPr>
        <p:spPr>
          <a:xfrm>
            <a:off x="6197599" y="5624207"/>
            <a:ext cx="5957276" cy="369332"/>
          </a:xfrm>
          <a:prstGeom prst="rect">
            <a:avLst/>
          </a:prstGeom>
          <a:noFill/>
        </p:spPr>
        <p:txBody>
          <a:bodyPr wrap="square" rtlCol="0">
            <a:spAutoFit/>
          </a:bodyPr>
          <a:lstStyle/>
          <a:p>
            <a:r>
              <a:rPr lang="en-US" b="1" u="sng" dirty="0"/>
              <a:t>Notable sociopath/psychopaths since the study:</a:t>
            </a:r>
          </a:p>
        </p:txBody>
      </p:sp>
      <p:sp>
        <p:nvSpPr>
          <p:cNvPr id="18" name="TextBox 17">
            <a:extLst>
              <a:ext uri="{FF2B5EF4-FFF2-40B4-BE49-F238E27FC236}">
                <a16:creationId xmlns:a16="http://schemas.microsoft.com/office/drawing/2014/main" id="{BD05B005-BDF0-4094-A397-580695933F94}"/>
              </a:ext>
            </a:extLst>
          </p:cNvPr>
          <p:cNvSpPr txBox="1"/>
          <p:nvPr/>
        </p:nvSpPr>
        <p:spPr>
          <a:xfrm>
            <a:off x="7090506" y="5951660"/>
            <a:ext cx="5011614" cy="830997"/>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t>Arthur Fleck/</a:t>
            </a:r>
            <a:r>
              <a:rPr lang="en-US" sz="1600" i="1" dirty="0"/>
              <a:t>The Joker (2019)</a:t>
            </a:r>
          </a:p>
          <a:p>
            <a:pPr marL="285750" indent="-285750">
              <a:buFont typeface="Wingdings" panose="05000000000000000000" pitchFamily="2" charset="2"/>
              <a:buChar char="Ø"/>
            </a:pPr>
            <a:r>
              <a:rPr lang="en-US" sz="1600" dirty="0"/>
              <a:t>Jordan Belfort</a:t>
            </a:r>
            <a:r>
              <a:rPr lang="en-US" sz="1600" i="1" dirty="0"/>
              <a:t>/Wolf of Wall Street (2013)</a:t>
            </a:r>
          </a:p>
          <a:p>
            <a:pPr marL="285750" indent="-285750">
              <a:buFont typeface="Wingdings" panose="05000000000000000000" pitchFamily="2" charset="2"/>
              <a:buChar char="Ø"/>
            </a:pPr>
            <a:r>
              <a:rPr lang="en-US" sz="1600" dirty="0"/>
              <a:t>Amy Elliot Dunne</a:t>
            </a:r>
            <a:r>
              <a:rPr lang="en-US" sz="1600" i="1" dirty="0"/>
              <a:t>/Gone Girl (2014) </a:t>
            </a:r>
          </a:p>
        </p:txBody>
      </p:sp>
      <p:pic>
        <p:nvPicPr>
          <p:cNvPr id="20" name="Picture 19" descr="A picture containing text, mask, cosmetic&#10;&#10;Description automatically generated">
            <a:extLst>
              <a:ext uri="{FF2B5EF4-FFF2-40B4-BE49-F238E27FC236}">
                <a16:creationId xmlns:a16="http://schemas.microsoft.com/office/drawing/2014/main" id="{2DD88C63-B139-4C78-8F5E-109026D1AA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59" y="49876"/>
            <a:ext cx="1820416" cy="1025424"/>
          </a:xfrm>
          <a:prstGeom prst="rect">
            <a:avLst/>
          </a:prstGeom>
        </p:spPr>
      </p:pic>
      <p:sp>
        <p:nvSpPr>
          <p:cNvPr id="21" name="TextBox 20">
            <a:extLst>
              <a:ext uri="{FF2B5EF4-FFF2-40B4-BE49-F238E27FC236}">
                <a16:creationId xmlns:a16="http://schemas.microsoft.com/office/drawing/2014/main" id="{FF60C287-F36C-4736-B936-B642B870E61F}"/>
              </a:ext>
            </a:extLst>
          </p:cNvPr>
          <p:cNvSpPr txBox="1"/>
          <p:nvPr/>
        </p:nvSpPr>
        <p:spPr>
          <a:xfrm>
            <a:off x="132147" y="1075300"/>
            <a:ext cx="2188808" cy="253916"/>
          </a:xfrm>
          <a:prstGeom prst="rect">
            <a:avLst/>
          </a:prstGeom>
          <a:noFill/>
        </p:spPr>
        <p:txBody>
          <a:bodyPr wrap="square" rtlCol="0">
            <a:spAutoFit/>
          </a:bodyPr>
          <a:lstStyle/>
          <a:p>
            <a:r>
              <a:rPr lang="en-US" sz="1050" dirty="0"/>
              <a:t>Image: Warner Brothers</a:t>
            </a:r>
          </a:p>
        </p:txBody>
      </p:sp>
      <p:sp>
        <p:nvSpPr>
          <p:cNvPr id="22" name="TextBox 21">
            <a:extLst>
              <a:ext uri="{FF2B5EF4-FFF2-40B4-BE49-F238E27FC236}">
                <a16:creationId xmlns:a16="http://schemas.microsoft.com/office/drawing/2014/main" id="{607FB808-FCF6-44A2-AD8D-E5DD005D77BA}"/>
              </a:ext>
            </a:extLst>
          </p:cNvPr>
          <p:cNvSpPr txBox="1"/>
          <p:nvPr/>
        </p:nvSpPr>
        <p:spPr>
          <a:xfrm>
            <a:off x="6389874" y="2984331"/>
            <a:ext cx="5709676" cy="584775"/>
          </a:xfrm>
          <a:prstGeom prst="rect">
            <a:avLst/>
          </a:prstGeom>
          <a:noFill/>
        </p:spPr>
        <p:txBody>
          <a:bodyPr wrap="square" rtlCol="0">
            <a:spAutoFit/>
          </a:bodyPr>
          <a:lstStyle/>
          <a:p>
            <a:r>
              <a:rPr lang="en-US" sz="1600" dirty="0"/>
              <a:t>Runners-up:  Gordon Gecko, </a:t>
            </a:r>
            <a:r>
              <a:rPr lang="en-US" sz="1600" i="1" dirty="0"/>
              <a:t>Wall Street (1987) </a:t>
            </a:r>
          </a:p>
          <a:p>
            <a:r>
              <a:rPr lang="en-US" sz="1600" dirty="0"/>
              <a:t>Henry Lee Lucas, </a:t>
            </a:r>
            <a:r>
              <a:rPr lang="en-US" sz="1600" i="1" dirty="0"/>
              <a:t>Henry-Portrait of a Serial Killer (1991)</a:t>
            </a:r>
          </a:p>
        </p:txBody>
      </p:sp>
      <p:pic>
        <p:nvPicPr>
          <p:cNvPr id="1030" name="Picture 6" descr="Bret Easton Ellis Reveals What Patrick Bateman Would Be Up ...">
            <a:extLst>
              <a:ext uri="{FF2B5EF4-FFF2-40B4-BE49-F238E27FC236}">
                <a16:creationId xmlns:a16="http://schemas.microsoft.com/office/drawing/2014/main" id="{A216494E-9E77-484A-8756-7D7D966ECE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2586" y="655339"/>
            <a:ext cx="1318020" cy="9555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55BBD73-5645-4BC8-B061-D48C1E3A63A4}"/>
              </a:ext>
            </a:extLst>
          </p:cNvPr>
          <p:cNvSpPr txBox="1"/>
          <p:nvPr/>
        </p:nvSpPr>
        <p:spPr>
          <a:xfrm>
            <a:off x="9710391" y="733550"/>
            <a:ext cx="1561186" cy="577081"/>
          </a:xfrm>
          <a:prstGeom prst="rect">
            <a:avLst/>
          </a:prstGeom>
          <a:noFill/>
        </p:spPr>
        <p:txBody>
          <a:bodyPr wrap="square" rtlCol="0">
            <a:spAutoFit/>
          </a:bodyPr>
          <a:lstStyle/>
          <a:p>
            <a:r>
              <a:rPr lang="en-US" sz="1050" dirty="0"/>
              <a:t>Image source:  Muse/Edward R Pressman productions</a:t>
            </a:r>
          </a:p>
        </p:txBody>
      </p:sp>
    </p:spTree>
    <p:extLst>
      <p:ext uri="{BB962C8B-B14F-4D97-AF65-F5344CB8AC3E}">
        <p14:creationId xmlns:p14="http://schemas.microsoft.com/office/powerpoint/2010/main" val="112433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969768-BF7B-4C43-A15E-F5F9953715CE}"/>
              </a:ext>
            </a:extLst>
          </p:cNvPr>
          <p:cNvSpPr txBox="1"/>
          <p:nvPr/>
        </p:nvSpPr>
        <p:spPr>
          <a:xfrm>
            <a:off x="3556406" y="372059"/>
            <a:ext cx="5850467" cy="400110"/>
          </a:xfrm>
          <a:prstGeom prst="rect">
            <a:avLst/>
          </a:prstGeom>
          <a:noFill/>
        </p:spPr>
        <p:txBody>
          <a:bodyPr wrap="square" rtlCol="0">
            <a:spAutoFit/>
          </a:bodyPr>
          <a:lstStyle/>
          <a:p>
            <a:r>
              <a:rPr lang="en-US" sz="2000" b="1" u="sng" dirty="0"/>
              <a:t>A Good Day to Call in </a:t>
            </a:r>
            <a:r>
              <a:rPr lang="en-US" sz="2000" b="1" u="sng" dirty="0">
                <a:solidFill>
                  <a:srgbClr val="FF0000"/>
                </a:solidFill>
              </a:rPr>
              <a:t>Sick . . .</a:t>
            </a:r>
          </a:p>
        </p:txBody>
      </p:sp>
      <p:pic>
        <p:nvPicPr>
          <p:cNvPr id="1026" name="Picture 2" descr="Female-Doctor-Avatar | TrueLearn">
            <a:extLst>
              <a:ext uri="{FF2B5EF4-FFF2-40B4-BE49-F238E27FC236}">
                <a16:creationId xmlns:a16="http://schemas.microsoft.com/office/drawing/2014/main" id="{02F32CE6-1DEA-4EC5-8C34-10DD0FF0F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83" y="3603438"/>
            <a:ext cx="2179550" cy="2975162"/>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6035D8E5-1018-4548-8412-FFD8B75E2E1D}"/>
              </a:ext>
            </a:extLst>
          </p:cNvPr>
          <p:cNvSpPr/>
          <p:nvPr/>
        </p:nvSpPr>
        <p:spPr>
          <a:xfrm>
            <a:off x="68755" y="1283661"/>
            <a:ext cx="6323578" cy="2474181"/>
          </a:xfrm>
          <a:prstGeom prst="wedgeEllipseCallout">
            <a:avLst>
              <a:gd name="adj1" fmla="val -20699"/>
              <a:gd name="adj2" fmla="val 68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a:p>
            <a:pPr algn="ctr"/>
            <a:r>
              <a:rPr lang="en-US" sz="1600" b="1" dirty="0"/>
              <a:t>Good morning, Mr. Farnum.  Just calling to let you know you have a new therapy  client on your itinerary.  Lovely fellow, is the word on the street.  Harvard grad, and a  highly respectable Wall Street investor I believe,  Mr. Patrick .. . Batman, no Bateman, sorry.  Sounds super charming on the phone, he does  . . .    </a:t>
            </a:r>
          </a:p>
        </p:txBody>
      </p:sp>
      <p:pic>
        <p:nvPicPr>
          <p:cNvPr id="9" name="Graphic 8" descr="Speaker phone with solid fill">
            <a:extLst>
              <a:ext uri="{FF2B5EF4-FFF2-40B4-BE49-F238E27FC236}">
                <a16:creationId xmlns:a16="http://schemas.microsoft.com/office/drawing/2014/main" id="{D5D5ABEA-50BF-4BB3-B1EC-12A50E6F98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0813" y="4488932"/>
            <a:ext cx="1627381" cy="1627381"/>
          </a:xfrm>
          <a:prstGeom prst="rect">
            <a:avLst/>
          </a:prstGeom>
        </p:spPr>
      </p:pic>
      <p:sp>
        <p:nvSpPr>
          <p:cNvPr id="10" name="Speech Bubble: Oval 9">
            <a:extLst>
              <a:ext uri="{FF2B5EF4-FFF2-40B4-BE49-F238E27FC236}">
                <a16:creationId xmlns:a16="http://schemas.microsoft.com/office/drawing/2014/main" id="{3CC9BCFF-BCA2-4551-8636-8CBB98EEB08B}"/>
              </a:ext>
            </a:extLst>
          </p:cNvPr>
          <p:cNvSpPr/>
          <p:nvPr/>
        </p:nvSpPr>
        <p:spPr>
          <a:xfrm>
            <a:off x="7954839" y="2618859"/>
            <a:ext cx="3500561" cy="1627381"/>
          </a:xfrm>
          <a:prstGeom prst="wedgeEllipseCallou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We’re sorry.</a:t>
            </a:r>
          </a:p>
          <a:p>
            <a:pPr algn="ctr"/>
            <a:r>
              <a:rPr lang="en-US" b="1" dirty="0"/>
              <a:t>This number is no longer in service . . . </a:t>
            </a:r>
          </a:p>
        </p:txBody>
      </p:sp>
      <p:pic>
        <p:nvPicPr>
          <p:cNvPr id="1028" name="Picture 4" descr="A psychopath and the Female Gaze | Far Flungers | Roger Ebert">
            <a:extLst>
              <a:ext uri="{FF2B5EF4-FFF2-40B4-BE49-F238E27FC236}">
                <a16:creationId xmlns:a16="http://schemas.microsoft.com/office/drawing/2014/main" id="{C44EC528-3367-4F26-B370-9F7BF3898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1949" y="194733"/>
            <a:ext cx="3300373" cy="13745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DAA36B-A199-43B8-AAE1-6BFEEC700CF6}"/>
              </a:ext>
            </a:extLst>
          </p:cNvPr>
          <p:cNvSpPr txBox="1"/>
          <p:nvPr/>
        </p:nvSpPr>
        <p:spPr>
          <a:xfrm>
            <a:off x="8281949" y="1254699"/>
            <a:ext cx="2379133" cy="307777"/>
          </a:xfrm>
          <a:prstGeom prst="rect">
            <a:avLst/>
          </a:prstGeom>
          <a:noFill/>
        </p:spPr>
        <p:txBody>
          <a:bodyPr wrap="square" rtlCol="0">
            <a:spAutoFit/>
          </a:bodyPr>
          <a:lstStyle/>
          <a:p>
            <a:r>
              <a:rPr lang="en-US" sz="1400" dirty="0" err="1">
                <a:solidFill>
                  <a:schemeClr val="bg1"/>
                </a:solidFill>
              </a:rPr>
              <a:t>Rogerebert</a:t>
            </a:r>
            <a:r>
              <a:rPr lang="en-US" sz="1400" dirty="0">
                <a:solidFill>
                  <a:schemeClr val="bg1"/>
                </a:solidFill>
              </a:rPr>
              <a:t>..com</a:t>
            </a:r>
          </a:p>
        </p:txBody>
      </p:sp>
      <p:sp>
        <p:nvSpPr>
          <p:cNvPr id="12" name="Speech Bubble: Oval 11">
            <a:extLst>
              <a:ext uri="{FF2B5EF4-FFF2-40B4-BE49-F238E27FC236}">
                <a16:creationId xmlns:a16="http://schemas.microsoft.com/office/drawing/2014/main" id="{769E4F5B-7AAA-47B1-9A72-DF42B1624AD8}"/>
              </a:ext>
            </a:extLst>
          </p:cNvPr>
          <p:cNvSpPr/>
          <p:nvPr/>
        </p:nvSpPr>
        <p:spPr>
          <a:xfrm rot="1609212">
            <a:off x="2216271" y="3988978"/>
            <a:ext cx="2028548" cy="13403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PS:  He appears to be kind of a nihilist . . .</a:t>
            </a:r>
          </a:p>
        </p:txBody>
      </p:sp>
      <p:sp>
        <p:nvSpPr>
          <p:cNvPr id="13" name="TextBox 12">
            <a:extLst>
              <a:ext uri="{FF2B5EF4-FFF2-40B4-BE49-F238E27FC236}">
                <a16:creationId xmlns:a16="http://schemas.microsoft.com/office/drawing/2014/main" id="{F54580A4-4663-4E61-8489-CF4B0B32E7FE}"/>
              </a:ext>
            </a:extLst>
          </p:cNvPr>
          <p:cNvSpPr txBox="1"/>
          <p:nvPr/>
        </p:nvSpPr>
        <p:spPr>
          <a:xfrm>
            <a:off x="889666" y="5819652"/>
            <a:ext cx="1684867" cy="276999"/>
          </a:xfrm>
          <a:prstGeom prst="rect">
            <a:avLst/>
          </a:prstGeom>
          <a:noFill/>
        </p:spPr>
        <p:txBody>
          <a:bodyPr wrap="square" rtlCol="0">
            <a:spAutoFit/>
          </a:bodyPr>
          <a:lstStyle/>
          <a:p>
            <a:r>
              <a:rPr lang="en-US" sz="1200" dirty="0"/>
              <a:t>Google stock</a:t>
            </a:r>
          </a:p>
        </p:txBody>
      </p:sp>
    </p:spTree>
    <p:extLst>
      <p:ext uri="{BB962C8B-B14F-4D97-AF65-F5344CB8AC3E}">
        <p14:creationId xmlns:p14="http://schemas.microsoft.com/office/powerpoint/2010/main" val="396421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1" name="Rectangle 60">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634BEA6-6176-44CD-8D07-B0F3DC1E673F}"/>
              </a:ext>
            </a:extLst>
          </p:cNvPr>
          <p:cNvSpPr txBox="1"/>
          <p:nvPr/>
        </p:nvSpPr>
        <p:spPr>
          <a:xfrm>
            <a:off x="3396629" y="48762"/>
            <a:ext cx="6535087" cy="665718"/>
          </a:xfrm>
          <a:prstGeom prst="rect">
            <a:avLst/>
          </a:prstGeom>
        </p:spPr>
        <p:txBody>
          <a:bodyPr vert="horz" lIns="228600" tIns="228600" rIns="228600" bIns="228600" rtlCol="0" anchor="t">
            <a:noAutofit/>
          </a:bodyPr>
          <a:lstStyle/>
          <a:p>
            <a:pPr defTabSz="914400">
              <a:lnSpc>
                <a:spcPct val="85000"/>
              </a:lnSpc>
              <a:spcBef>
                <a:spcPct val="0"/>
              </a:spcBef>
              <a:spcAft>
                <a:spcPts val="600"/>
              </a:spcAft>
            </a:pPr>
            <a:r>
              <a:rPr lang="en-US" sz="2400" b="1" u="sng" spc="-150" dirty="0">
                <a:solidFill>
                  <a:schemeClr val="accent1"/>
                </a:solidFill>
                <a:latin typeface="+mj-lt"/>
                <a:ea typeface="+mj-ea"/>
                <a:cs typeface="+mj-cs"/>
              </a:rPr>
              <a:t>References</a:t>
            </a:r>
          </a:p>
        </p:txBody>
      </p:sp>
      <p:sp>
        <p:nvSpPr>
          <p:cNvPr id="63" name="Isosceles Triangle 62">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519D4AE7-344F-4D56-9851-FE44948F2CDF}"/>
              </a:ext>
            </a:extLst>
          </p:cNvPr>
          <p:cNvSpPr txBox="1"/>
          <p:nvPr/>
        </p:nvSpPr>
        <p:spPr>
          <a:xfrm>
            <a:off x="2267813" y="685497"/>
            <a:ext cx="9798222" cy="6193235"/>
          </a:xfrm>
          <a:prstGeom prst="rect">
            <a:avLst/>
          </a:prstGeom>
        </p:spPr>
        <p:txBody>
          <a:bodyPr vert="horz" lIns="91440" tIns="45720" rIns="91440" bIns="45720" rtlCol="0" anchor="ctr">
            <a:normAutofit fontScale="70000" lnSpcReduction="20000"/>
          </a:bodyPr>
          <a:lstStyle/>
          <a:p>
            <a:pPr marL="285750" marR="0" indent="-285750">
              <a:lnSpc>
                <a:spcPct val="160000"/>
              </a:lnSpc>
              <a:spcBef>
                <a:spcPts val="0"/>
              </a:spcBef>
              <a:spcAft>
                <a:spcPts val="0"/>
              </a:spcAft>
              <a:buClr>
                <a:srgbClr val="FF0000"/>
              </a:buClr>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American Psychological Association. (2013).  Diagnostic and Statistical Manual </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of </a:t>
            </a:r>
          </a:p>
          <a:p>
            <a:pPr marR="0">
              <a:lnSpc>
                <a:spcPct val="160000"/>
              </a:lnSpc>
              <a:spcBef>
                <a:spcPts val="0"/>
              </a:spcBef>
              <a:spcAft>
                <a:spcPts val="0"/>
              </a:spcAft>
              <a:buClr>
                <a:srgbClr val="FF0000"/>
              </a:buClr>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Mental Disorders (5</a:t>
            </a:r>
            <a:r>
              <a:rPr lang="en-US" sz="15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 ed.)  </a:t>
            </a:r>
            <a:r>
              <a:rPr lang="en-US" sz="1500" u="sng"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https://doi.org/10.1176/appi.books.9780890425596</a:t>
            </a:r>
            <a:r>
              <a:rPr lang="en-US" sz="1500" dirty="0">
                <a:latin typeface="Times New Roman" panose="02020603050405020304" pitchFamily="18" charset="0"/>
                <a:cs typeface="Times New Roman" panose="02020603050405020304" pitchFamily="18" charset="0"/>
              </a:rPr>
              <a:t>. </a:t>
            </a: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Claridge, Gordon, &amp; Brooks, Paul. (1984). </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Schizotypy</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hemisphere function: I. Theoretical considerations and the measurement of </a:t>
            </a:r>
          </a:p>
          <a:p>
            <a:pPr marR="0" defTabSz="914400">
              <a:lnSpc>
                <a:spcPct val="160000"/>
              </a:lnSpc>
              <a:spcBef>
                <a:spcPts val="0"/>
              </a:spcBef>
              <a:spcAft>
                <a:spcPts val="0"/>
              </a:spcAft>
              <a:buClr>
                <a:schemeClr val="accent1"/>
              </a:buClr>
              <a:buSzPct val="110000"/>
            </a:pPr>
            <a:r>
              <a:rPr lang="en-US"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5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t>
            </a:r>
            <a:r>
              <a:rPr lang="en-US" sz="15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chizotypy</a:t>
            </a:r>
            <a:r>
              <a:rPr lang="en-US"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Personality and Individual Differences, Vol 5(6), 633-648</a:t>
            </a:r>
            <a:endParaRPr lang="en-US" sz="1500" dirty="0">
              <a:latin typeface="Times New Roman" panose="02020603050405020304" pitchFamily="18" charset="0"/>
              <a:cs typeface="Times New Roman" panose="02020603050405020304" pitchFamily="18" charset="0"/>
            </a:endParaRP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b="0" i="0" dirty="0">
                <a:solidFill>
                  <a:srgbClr val="333333"/>
                </a:solidFill>
                <a:effectLst/>
                <a:latin typeface="Times New Roman" panose="02020603050405020304" pitchFamily="18" charset="0"/>
                <a:cs typeface="Times New Roman" panose="02020603050405020304" pitchFamily="18" charset="0"/>
              </a:rPr>
              <a:t>Cline, V. B.  (1996).  Pornography and Sexual Addictions.  Christian Counseling Today, 4, 58.  </a:t>
            </a:r>
          </a:p>
          <a:p>
            <a:pPr marR="0" defTabSz="914400">
              <a:lnSpc>
                <a:spcPct val="160000"/>
              </a:lnSpc>
              <a:spcBef>
                <a:spcPts val="0"/>
              </a:spcBef>
              <a:spcAft>
                <a:spcPts val="0"/>
              </a:spcAft>
              <a:buClr>
                <a:schemeClr val="accent1"/>
              </a:buClr>
              <a:buSzPct val="110000"/>
            </a:pPr>
            <a:r>
              <a:rPr lang="en-US" sz="1500" dirty="0">
                <a:latin typeface="Times New Roman" panose="02020603050405020304" pitchFamily="18" charset="0"/>
                <a:cs typeface="Times New Roman" panose="02020603050405020304" pitchFamily="18" charset="0"/>
              </a:rPr>
              <a:t> </a:t>
            </a: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Cohen, A.S., Callaway, D.A., Matthews, R.A., </a:t>
            </a:r>
            <a:r>
              <a:rPr lang="en-US" sz="1500" dirty="0" err="1">
                <a:latin typeface="Times New Roman" panose="02020603050405020304" pitchFamily="18" charset="0"/>
                <a:cs typeface="Times New Roman" panose="02020603050405020304" pitchFamily="18" charset="0"/>
              </a:rPr>
              <a:t>Dinzeo</a:t>
            </a:r>
            <a:r>
              <a:rPr lang="en-US" sz="1500" dirty="0">
                <a:latin typeface="Times New Roman" panose="02020603050405020304" pitchFamily="18" charset="0"/>
                <a:cs typeface="Times New Roman" panose="02020603050405020304" pitchFamily="18" charset="0"/>
              </a:rPr>
              <a:t>, T. (2014). Schizotypal Personality Questionnaire—Brief revised: </a:t>
            </a:r>
          </a:p>
          <a:p>
            <a:pPr marR="0" defTabSz="914400">
              <a:lnSpc>
                <a:spcPct val="160000"/>
              </a:lnSpc>
              <a:spcBef>
                <a:spcPts val="0"/>
              </a:spcBef>
              <a:spcAft>
                <a:spcPts val="0"/>
              </a:spcAft>
              <a:buClr>
                <a:schemeClr val="accent1"/>
              </a:buClr>
              <a:buSzPct val="110000"/>
            </a:pPr>
            <a:r>
              <a:rPr lang="en-US" sz="1500" dirty="0">
                <a:latin typeface="Times New Roman" panose="02020603050405020304" pitchFamily="18" charset="0"/>
                <a:cs typeface="Times New Roman" panose="02020603050405020304" pitchFamily="18" charset="0"/>
              </a:rPr>
              <a:t>                  Psychometric Replication and Extension. Personality Disorders: Theory, Research and Treatment. 5(1), 32-38. </a:t>
            </a:r>
          </a:p>
          <a:p>
            <a:pPr marR="0" defTabSz="914400">
              <a:lnSpc>
                <a:spcPct val="160000"/>
              </a:lnSpc>
              <a:spcBef>
                <a:spcPts val="0"/>
              </a:spcBef>
              <a:spcAft>
                <a:spcPts val="0"/>
              </a:spcAft>
              <a:buClr>
                <a:schemeClr val="accent1"/>
              </a:buClr>
              <a:buSzPct val="110000"/>
            </a:pPr>
            <a:endParaRPr lang="en-US" sz="1500" dirty="0">
              <a:latin typeface="Times New Roman" panose="02020603050405020304" pitchFamily="18" charset="0"/>
              <a:cs typeface="Times New Roman" panose="02020603050405020304" pitchFamily="18" charset="0"/>
            </a:endParaRPr>
          </a:p>
          <a:p>
            <a:pPr marL="285750" marR="0" indent="-28575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Dutton, K. (2013).  </a:t>
            </a:r>
            <a:r>
              <a:rPr lang="en-US" sz="1500" i="1" dirty="0">
                <a:latin typeface="Times New Roman" panose="02020603050405020304" pitchFamily="18" charset="0"/>
                <a:cs typeface="Times New Roman" panose="02020603050405020304" pitchFamily="18" charset="0"/>
              </a:rPr>
              <a:t>The Wisdom of Psychopaths.  </a:t>
            </a:r>
            <a:r>
              <a:rPr lang="en-US" sz="1500" dirty="0">
                <a:latin typeface="Times New Roman" panose="02020603050405020304" pitchFamily="18" charset="0"/>
                <a:cs typeface="Times New Roman" panose="02020603050405020304" pitchFamily="18" charset="0"/>
              </a:rPr>
              <a:t>Arrow Publishing.  </a:t>
            </a: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Ellis, B.E. (1991).  </a:t>
            </a:r>
            <a:r>
              <a:rPr lang="en-US" sz="1500" i="1" dirty="0">
                <a:latin typeface="Times New Roman" panose="02020603050405020304" pitchFamily="18" charset="0"/>
                <a:cs typeface="Times New Roman" panose="02020603050405020304" pitchFamily="18" charset="0"/>
              </a:rPr>
              <a:t>American Psycho. </a:t>
            </a:r>
            <a:r>
              <a:rPr lang="en-US" sz="1500" dirty="0">
                <a:latin typeface="Times New Roman" panose="02020603050405020304" pitchFamily="18" charset="0"/>
                <a:cs typeface="Times New Roman" panose="02020603050405020304" pitchFamily="18" charset="0"/>
              </a:rPr>
              <a:t>Vintage Publishing.</a:t>
            </a: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Fonseca-</a:t>
            </a:r>
            <a:r>
              <a:rPr lang="en-US" sz="1500" dirty="0" err="1">
                <a:latin typeface="Times New Roman" panose="02020603050405020304" pitchFamily="18" charset="0"/>
                <a:cs typeface="Times New Roman" panose="02020603050405020304" pitchFamily="18" charset="0"/>
              </a:rPr>
              <a:t>Pedrero</a:t>
            </a:r>
            <a:r>
              <a:rPr lang="en-US" sz="1500" dirty="0">
                <a:latin typeface="Times New Roman" panose="02020603050405020304" pitchFamily="18" charset="0"/>
                <a:cs typeface="Times New Roman" panose="02020603050405020304" pitchFamily="18" charset="0"/>
              </a:rPr>
              <a:t> et al. (2018).  Brief assessment of schizotypal traits: a multi-national study. </a:t>
            </a:r>
            <a:r>
              <a:rPr lang="en-US" sz="1500" dirty="0" err="1">
                <a:latin typeface="Times New Roman" panose="02020603050405020304" pitchFamily="18" charset="0"/>
                <a:cs typeface="Times New Roman" panose="02020603050405020304" pitchFamily="18" charset="0"/>
              </a:rPr>
              <a:t>Schizophr</a:t>
            </a:r>
            <a:r>
              <a:rPr lang="en-US" sz="1500" dirty="0">
                <a:latin typeface="Times New Roman" panose="02020603050405020304" pitchFamily="18" charset="0"/>
                <a:cs typeface="Times New Roman" panose="02020603050405020304" pitchFamily="18" charset="0"/>
              </a:rPr>
              <a:t> Res, 197, 182-191, </a:t>
            </a:r>
          </a:p>
          <a:p>
            <a:pPr marR="0" defTabSz="914400">
              <a:lnSpc>
                <a:spcPct val="160000"/>
              </a:lnSpc>
              <a:spcBef>
                <a:spcPts val="0"/>
              </a:spcBef>
              <a:spcAft>
                <a:spcPts val="0"/>
              </a:spcAft>
              <a:buClr>
                <a:schemeClr val="accent1"/>
              </a:buClr>
              <a:buSzPct val="110000"/>
            </a:pP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rPr>
              <a:t>doi:</a:t>
            </a:r>
            <a:r>
              <a:rPr lang="en-US" sz="1500" b="0" i="0" u="sng" dirty="0">
                <a:solidFill>
                  <a:srgbClr val="212121"/>
                </a:solidFill>
                <a:effectLst/>
                <a:latin typeface="Times New Roman" panose="02020603050405020304" pitchFamily="18" charset="0"/>
                <a:cs typeface="Times New Roman" panose="02020603050405020304" pitchFamily="18" charset="0"/>
              </a:rPr>
              <a:t>10.1016/j.schres.2017.10.043</a:t>
            </a:r>
            <a:r>
              <a:rPr lang="en-US" sz="1500" b="0" i="0" dirty="0">
                <a:solidFill>
                  <a:srgbClr val="212121"/>
                </a:solidFill>
                <a:effectLst/>
                <a:latin typeface="Times New Roman" panose="02020603050405020304" pitchFamily="18" charset="0"/>
                <a:cs typeface="Times New Roman" panose="02020603050405020304" pitchFamily="18" charset="0"/>
              </a:rPr>
              <a:t>.</a:t>
            </a:r>
            <a:r>
              <a:rPr lang="en-US" sz="1500" dirty="0">
                <a:latin typeface="Times New Roman" panose="02020603050405020304" pitchFamily="18" charset="0"/>
                <a:cs typeface="Times New Roman" panose="02020603050405020304" pitchFamily="18" charset="0"/>
              </a:rPr>
              <a:t> </a:t>
            </a: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Goodman, A. (1990). Addictions, definition and implications. </a:t>
            </a:r>
            <a:r>
              <a:rPr lang="en-US" sz="1500" i="1" dirty="0">
                <a:latin typeface="Times New Roman" panose="02020603050405020304" pitchFamily="18" charset="0"/>
                <a:cs typeface="Times New Roman" panose="02020603050405020304" pitchFamily="18" charset="0"/>
              </a:rPr>
              <a:t>British journal of Addiction. </a:t>
            </a:r>
            <a:r>
              <a:rPr lang="en-US" sz="1500" dirty="0">
                <a:latin typeface="Times New Roman" panose="02020603050405020304" pitchFamily="18" charset="0"/>
                <a:cs typeface="Times New Roman" panose="02020603050405020304" pitchFamily="18" charset="0"/>
              </a:rPr>
              <a:t>85, 1403.   </a:t>
            </a:r>
          </a:p>
          <a:p>
            <a:pPr marR="0" defTabSz="914400">
              <a:lnSpc>
                <a:spcPct val="160000"/>
              </a:lnSpc>
              <a:spcBef>
                <a:spcPts val="0"/>
              </a:spcBef>
              <a:spcAft>
                <a:spcPts val="0"/>
              </a:spcAft>
              <a:buClr>
                <a:schemeClr val="accent1"/>
              </a:buClr>
              <a:buSzPct val="110000"/>
            </a:pPr>
            <a:endParaRPr lang="en-US" sz="1500" dirty="0">
              <a:latin typeface="Times New Roman" panose="02020603050405020304" pitchFamily="18" charset="0"/>
              <a:cs typeface="Times New Roman" panose="02020603050405020304" pitchFamily="18" charset="0"/>
            </a:endParaRPr>
          </a:p>
          <a:p>
            <a:pPr marL="45720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err="1">
                <a:latin typeface="Times New Roman" panose="02020603050405020304" pitchFamily="18" charset="0"/>
                <a:cs typeface="Times New Roman" panose="02020603050405020304" pitchFamily="18" charset="0"/>
              </a:rPr>
              <a:t>Harron</a:t>
            </a:r>
            <a:r>
              <a:rPr lang="en-US" sz="1500" dirty="0">
                <a:latin typeface="Times New Roman" panose="02020603050405020304" pitchFamily="18" charset="0"/>
                <a:cs typeface="Times New Roman" panose="02020603050405020304" pitchFamily="18" charset="0"/>
              </a:rPr>
              <a:t>, M (Director). (2000). </a:t>
            </a:r>
            <a:r>
              <a:rPr lang="en-US" sz="1500" i="1" dirty="0">
                <a:latin typeface="Times New Roman" panose="02020603050405020304" pitchFamily="18" charset="0"/>
                <a:cs typeface="Times New Roman" panose="02020603050405020304" pitchFamily="18" charset="0"/>
              </a:rPr>
              <a:t>American Psycho </a:t>
            </a:r>
            <a:r>
              <a:rPr lang="en-US" sz="1500" dirty="0">
                <a:latin typeface="Times New Roman" panose="02020603050405020304" pitchFamily="18" charset="0"/>
                <a:cs typeface="Times New Roman" panose="02020603050405020304" pitchFamily="18" charset="0"/>
              </a:rPr>
              <a:t>[Film]. Edward R. Pressman Productions.  Muse Productions.</a:t>
            </a:r>
          </a:p>
          <a:p>
            <a:pPr marL="45720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457200" marR="0" indent="-228600" defTabSz="914400">
              <a:lnSpc>
                <a:spcPct val="160000"/>
              </a:lnSpc>
              <a:spcBef>
                <a:spcPts val="0"/>
              </a:spcBef>
              <a:spcAft>
                <a:spcPts val="0"/>
              </a:spcAft>
              <a:buClr>
                <a:schemeClr val="accent1"/>
              </a:buClr>
              <a:buSzPct val="110000"/>
              <a:buFont typeface="Wingdings" panose="05000000000000000000" pitchFamily="2" charset="2"/>
              <a:buChar char="§"/>
            </a:pPr>
            <a:r>
              <a:rPr lang="en-US" sz="1500" dirty="0">
                <a:latin typeface="Times New Roman" panose="02020603050405020304" pitchFamily="18" charset="0"/>
                <a:cs typeface="Times New Roman" panose="02020603050405020304" pitchFamily="18" charset="0"/>
              </a:rPr>
              <a:t>Irons, R. &amp; Schneider, J.P.  (1996).  Differential Diagnosis of Sexual Disorders using DSM-IV. Sexual Addiction &amp;   </a:t>
            </a:r>
          </a:p>
          <a:p>
            <a:pPr marL="228600" marR="0" defTabSz="914400">
              <a:lnSpc>
                <a:spcPct val="160000"/>
              </a:lnSpc>
              <a:spcBef>
                <a:spcPts val="0"/>
              </a:spcBef>
              <a:spcAft>
                <a:spcPts val="0"/>
              </a:spcAft>
              <a:buClr>
                <a:schemeClr val="accent1"/>
              </a:buClr>
              <a:buSzPct val="110000"/>
            </a:pPr>
            <a:r>
              <a:rPr lang="en-US" sz="1500" dirty="0">
                <a:latin typeface="Times New Roman" panose="02020603050405020304" pitchFamily="18" charset="0"/>
                <a:cs typeface="Times New Roman" panose="02020603050405020304" pitchFamily="18" charset="0"/>
              </a:rPr>
              <a:t>              Compulsivity, 3, 7-21.</a:t>
            </a:r>
          </a:p>
          <a:p>
            <a:pPr marL="457200" marR="0" indent="-228600" defTabSz="914400">
              <a:lnSpc>
                <a:spcPct val="160000"/>
              </a:lnSpc>
              <a:spcBef>
                <a:spcPts val="0"/>
              </a:spcBef>
              <a:spcAft>
                <a:spcPts val="0"/>
              </a:spcAft>
              <a:buClr>
                <a:schemeClr val="accent1"/>
              </a:buClr>
              <a:buSzPct val="110000"/>
              <a:buFont typeface="Wingdings" panose="05000000000000000000" pitchFamily="2" charset="2"/>
              <a:buChar char="§"/>
            </a:pPr>
            <a:endParaRPr lang="en-US" sz="1300" dirty="0">
              <a:latin typeface="Times New Roman" panose="02020603050405020304" pitchFamily="18" charset="0"/>
              <a:cs typeface="Times New Roman" panose="02020603050405020304" pitchFamily="18" charset="0"/>
            </a:endParaRPr>
          </a:p>
          <a:p>
            <a:pPr marR="0">
              <a:lnSpc>
                <a:spcPct val="160000"/>
              </a:lnSpc>
              <a:spcBef>
                <a:spcPts val="0"/>
              </a:spcBef>
              <a:spcAft>
                <a:spcPts val="0"/>
              </a:spcAft>
              <a:buClr>
                <a:srgbClr val="FF0000"/>
              </a:buClr>
            </a:pPr>
            <a:r>
              <a:rPr lang="en-US" sz="130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p>
            <a:pPr marL="228600" marR="0" defTabSz="914400">
              <a:lnSpc>
                <a:spcPct val="110000"/>
              </a:lnSpc>
              <a:spcBef>
                <a:spcPts val="0"/>
              </a:spcBef>
              <a:spcAft>
                <a:spcPts val="0"/>
              </a:spcAft>
              <a:buClr>
                <a:schemeClr val="accent1"/>
              </a:buClr>
              <a:buSzPct val="110000"/>
            </a:pPr>
            <a:endParaRPr lang="en-US" sz="1500" dirty="0">
              <a:latin typeface="Times New Roman" panose="02020603050405020304" pitchFamily="18" charset="0"/>
              <a:cs typeface="Times New Roman" panose="02020603050405020304" pitchFamily="18" charset="0"/>
            </a:endParaRPr>
          </a:p>
        </p:txBody>
      </p:sp>
      <p:pic>
        <p:nvPicPr>
          <p:cNvPr id="1026" name="Picture 2" descr="Huey Lewis &amp; The News - Hip To Be Square (Vinyl, 12 ...">
            <a:extLst>
              <a:ext uri="{FF2B5EF4-FFF2-40B4-BE49-F238E27FC236}">
                <a16:creationId xmlns:a16="http://schemas.microsoft.com/office/drawing/2014/main" id="{52AE997A-30F5-4E8D-9A33-7F5FAEFF1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76" y="192881"/>
            <a:ext cx="1610908" cy="1610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sis - Abacab (CD) | Discogs">
            <a:extLst>
              <a:ext uri="{FF2B5EF4-FFF2-40B4-BE49-F238E27FC236}">
                <a16:creationId xmlns:a16="http://schemas.microsoft.com/office/drawing/2014/main" id="{A99E3156-E718-440E-BC8D-4F6398037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6" y="2527890"/>
            <a:ext cx="1555173" cy="1555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MANTIC MOMENTS SONGS: WHITNEY HOUSTON - I WILL ALWAYS ...">
            <a:extLst>
              <a:ext uri="{FF2B5EF4-FFF2-40B4-BE49-F238E27FC236}">
                <a16:creationId xmlns:a16="http://schemas.microsoft.com/office/drawing/2014/main" id="{87ED8966-844F-4E66-9B0D-AE5CA9940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14" y="5094264"/>
            <a:ext cx="1555173" cy="15551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ump: U.S. can't guard its interests abroad if it doesn't ...">
            <a:extLst>
              <a:ext uri="{FF2B5EF4-FFF2-40B4-BE49-F238E27FC236}">
                <a16:creationId xmlns:a16="http://schemas.microsoft.com/office/drawing/2014/main" id="{EF04F423-75D9-4635-9ECE-87D6D129A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7976" y="165640"/>
            <a:ext cx="1965395" cy="106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2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437F5FC-01F7-4EB4-81E7-C27D917E95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9"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1" name="Rectangle 60">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634BEA6-6176-44CD-8D07-B0F3DC1E673F}"/>
              </a:ext>
            </a:extLst>
          </p:cNvPr>
          <p:cNvSpPr txBox="1"/>
          <p:nvPr/>
        </p:nvSpPr>
        <p:spPr>
          <a:xfrm>
            <a:off x="2642780" y="180949"/>
            <a:ext cx="6535087" cy="665718"/>
          </a:xfrm>
          <a:prstGeom prst="rect">
            <a:avLst/>
          </a:prstGeom>
        </p:spPr>
        <p:txBody>
          <a:bodyPr vert="horz" lIns="228600" tIns="228600" rIns="228600" bIns="228600" rtlCol="0" anchor="t">
            <a:noAutofit/>
          </a:bodyPr>
          <a:lstStyle/>
          <a:p>
            <a:pPr defTabSz="914400">
              <a:lnSpc>
                <a:spcPct val="85000"/>
              </a:lnSpc>
              <a:spcBef>
                <a:spcPct val="0"/>
              </a:spcBef>
              <a:spcAft>
                <a:spcPts val="600"/>
              </a:spcAft>
            </a:pPr>
            <a:r>
              <a:rPr lang="en-US" sz="2400" b="1" u="sng" spc="-150" dirty="0">
                <a:solidFill>
                  <a:schemeClr val="accent1"/>
                </a:solidFill>
                <a:latin typeface="+mj-lt"/>
                <a:ea typeface="+mj-ea"/>
                <a:cs typeface="+mj-cs"/>
              </a:rPr>
              <a:t>References continued</a:t>
            </a:r>
          </a:p>
        </p:txBody>
      </p:sp>
      <p:sp>
        <p:nvSpPr>
          <p:cNvPr id="63" name="Isosceles Triangle 62">
            <a:extLst>
              <a:ext uri="{FF2B5EF4-FFF2-40B4-BE49-F238E27FC236}">
                <a16:creationId xmlns:a16="http://schemas.microsoft.com/office/drawing/2014/main" id="{B8B918B4-AB10-4E3A-916E-A9625586E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519D4AE7-344F-4D56-9851-FE44948F2CDF}"/>
              </a:ext>
            </a:extLst>
          </p:cNvPr>
          <p:cNvSpPr txBox="1"/>
          <p:nvPr/>
        </p:nvSpPr>
        <p:spPr>
          <a:xfrm>
            <a:off x="2425211" y="1241954"/>
            <a:ext cx="9798222" cy="5336646"/>
          </a:xfrm>
          <a:prstGeom prst="rect">
            <a:avLst/>
          </a:prstGeom>
        </p:spPr>
        <p:txBody>
          <a:bodyPr vert="horz" lIns="91440" tIns="45720" rIns="91440" bIns="45720" rtlCol="0" anchor="ctr">
            <a:normAutofit fontScale="62500" lnSpcReduction="20000"/>
          </a:bodyPr>
          <a:lstStyle/>
          <a:p>
            <a:pPr marL="285750" marR="0" indent="-285750">
              <a:lnSpc>
                <a:spcPct val="170000"/>
              </a:lnSpc>
              <a:spcBef>
                <a:spcPts val="0"/>
              </a:spcBef>
              <a:spcAft>
                <a:spcPts val="0"/>
              </a:spcAft>
              <a:buClr>
                <a:srgbClr val="FF0000"/>
              </a:buClr>
              <a:buFont typeface="Wingdings" panose="05000000000000000000" pitchFamily="2" charset="2"/>
              <a:buChar char="§"/>
            </a:pP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Leistedt</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S.J. &amp; </a:t>
            </a:r>
            <a:r>
              <a:rPr lang="en-US" sz="1700" dirty="0" err="1">
                <a:effectLst/>
                <a:latin typeface="Times New Roman" panose="02020603050405020304" pitchFamily="18" charset="0"/>
                <a:ea typeface="Times New Roman" panose="02020603050405020304" pitchFamily="18" charset="0"/>
                <a:cs typeface="Times New Roman" panose="02020603050405020304" pitchFamily="18" charset="0"/>
              </a:rPr>
              <a:t>Linkowski</a:t>
            </a: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P. (2014). Psychopathy and the Cinema: Fact of Fiction? Journal of</a:t>
            </a:r>
            <a:r>
              <a:rPr lang="en-US" sz="1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Forensic   </a:t>
            </a:r>
          </a:p>
          <a:p>
            <a:pPr marR="0">
              <a:lnSpc>
                <a:spcPct val="170000"/>
              </a:lnSpc>
              <a:spcBef>
                <a:spcPts val="0"/>
              </a:spcBef>
              <a:spcAft>
                <a:spcPts val="0"/>
              </a:spcAft>
              <a:buClr>
                <a:srgbClr val="FF0000"/>
              </a:buClr>
            </a:pPr>
            <a:r>
              <a:rPr lang="en-US" sz="17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7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Science, 59(1), 167-174. </a:t>
            </a:r>
            <a:r>
              <a:rPr lang="en-US" sz="1700" u="sng"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700" u="sng" dirty="0">
                <a:effectLst/>
                <a:latin typeface="Times New Roman" panose="02020603050405020304" pitchFamily="18" charset="0"/>
                <a:ea typeface="Times New Roman" panose="02020603050405020304" pitchFamily="18" charset="0"/>
                <a:cs typeface="Times New Roman" panose="02020603050405020304" pitchFamily="18" charset="0"/>
              </a:rPr>
              <a:t>: 10.1111/1556-4029.12359</a:t>
            </a:r>
          </a:p>
          <a:p>
            <a:pPr marL="457200" marR="0" indent="-228600" defTabSz="914400">
              <a:lnSpc>
                <a:spcPct val="170000"/>
              </a:lnSpc>
              <a:spcBef>
                <a:spcPts val="0"/>
              </a:spcBef>
              <a:spcAft>
                <a:spcPts val="0"/>
              </a:spcAft>
              <a:buClr>
                <a:schemeClr val="accent1"/>
              </a:buClr>
              <a:buSzPct val="110000"/>
              <a:buFont typeface="Wingdings" panose="05000000000000000000" pitchFamily="2" charset="2"/>
              <a:buChar char="§"/>
            </a:pPr>
            <a:endParaRPr lang="en-US" sz="1500" dirty="0">
              <a:latin typeface="Times New Roman" panose="02020603050405020304" pitchFamily="18" charset="0"/>
              <a:cs typeface="Times New Roman" panose="02020603050405020304" pitchFamily="18" charset="0"/>
            </a:endParaRPr>
          </a:p>
          <a:p>
            <a:pPr marL="0" marR="0" indent="-228600" defTabSz="914400">
              <a:lnSpc>
                <a:spcPct val="170000"/>
              </a:lnSpc>
              <a:spcBef>
                <a:spcPts val="0"/>
              </a:spcBef>
              <a:spcAft>
                <a:spcPts val="0"/>
              </a:spcAft>
              <a:buClr>
                <a:schemeClr val="accent1"/>
              </a:buClr>
              <a:buSzPct val="110000"/>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Marco, C.A. &amp; Vaughan, J. (2005). Emergency Management of Agitation in Schizophrenia. </a:t>
            </a:r>
            <a:r>
              <a:rPr lang="en-US" sz="1900" i="1" dirty="0">
                <a:latin typeface="Times New Roman" panose="02020603050405020304" pitchFamily="18" charset="0"/>
                <a:cs typeface="Times New Roman" panose="02020603050405020304" pitchFamily="18" charset="0"/>
              </a:rPr>
              <a:t>American Journal of </a:t>
            </a:r>
          </a:p>
          <a:p>
            <a:pPr marR="0" defTabSz="914400">
              <a:lnSpc>
                <a:spcPct val="170000"/>
              </a:lnSpc>
              <a:spcBef>
                <a:spcPts val="0"/>
              </a:spcBef>
              <a:spcAft>
                <a:spcPts val="0"/>
              </a:spcAft>
              <a:buClr>
                <a:schemeClr val="accent1"/>
              </a:buClr>
              <a:buSzPct val="110000"/>
            </a:pPr>
            <a:r>
              <a:rPr lang="en-US" sz="1900" i="1" dirty="0">
                <a:latin typeface="Times New Roman" panose="02020603050405020304" pitchFamily="18" charset="0"/>
                <a:cs typeface="Times New Roman" panose="02020603050405020304" pitchFamily="18" charset="0"/>
              </a:rPr>
              <a:t>               Emergency Medicine,</a:t>
            </a:r>
            <a:r>
              <a:rPr lang="en-US" sz="1900" dirty="0">
                <a:latin typeface="Times New Roman" panose="02020603050405020304" pitchFamily="18" charset="0"/>
                <a:cs typeface="Times New Roman" panose="02020603050405020304" pitchFamily="18" charset="0"/>
              </a:rPr>
              <a:t> 23(6), 767-76.   </a:t>
            </a:r>
          </a:p>
          <a:p>
            <a:pPr marR="0" defTabSz="914400">
              <a:lnSpc>
                <a:spcPct val="170000"/>
              </a:lnSpc>
              <a:spcBef>
                <a:spcPts val="0"/>
              </a:spcBef>
              <a:spcAft>
                <a:spcPts val="0"/>
              </a:spcAft>
              <a:buClr>
                <a:schemeClr val="accent1"/>
              </a:buClr>
              <a:buSzPct val="110000"/>
            </a:pPr>
            <a:r>
              <a:rPr lang="en-US" sz="1900" dirty="0">
                <a:latin typeface="Times New Roman" panose="02020603050405020304" pitchFamily="18" charset="0"/>
                <a:cs typeface="Times New Roman" panose="02020603050405020304" pitchFamily="18" charset="0"/>
              </a:rPr>
              <a:t>                </a:t>
            </a:r>
            <a:r>
              <a:rPr lang="en-US" sz="1900" u="sng" dirty="0">
                <a:latin typeface="Times New Roman" panose="02020603050405020304" pitchFamily="18" charset="0"/>
                <a:cs typeface="Times New Roman" panose="02020603050405020304" pitchFamily="18" charset="0"/>
              </a:rPr>
              <a:t>doi:10.1016/j.ajem.2005.02.050. PMID: 16182986. </a:t>
            </a:r>
          </a:p>
          <a:p>
            <a:pPr marR="0" defTabSz="914400">
              <a:lnSpc>
                <a:spcPct val="170000"/>
              </a:lnSpc>
              <a:spcBef>
                <a:spcPts val="0"/>
              </a:spcBef>
              <a:spcAft>
                <a:spcPts val="0"/>
              </a:spcAft>
              <a:buClr>
                <a:schemeClr val="accent1"/>
              </a:buClr>
              <a:buSzPct val="110000"/>
            </a:pPr>
            <a:endParaRPr lang="en-US" sz="1900" u="sng" dirty="0">
              <a:latin typeface="Times New Roman" panose="02020603050405020304" pitchFamily="18" charset="0"/>
              <a:cs typeface="Times New Roman" panose="02020603050405020304" pitchFamily="18" charset="0"/>
            </a:endParaRPr>
          </a:p>
          <a:p>
            <a:pPr marL="171450" marR="0" indent="-171450">
              <a:lnSpc>
                <a:spcPct val="170000"/>
              </a:lnSpc>
              <a:spcBef>
                <a:spcPts val="0"/>
              </a:spcBef>
              <a:spcAft>
                <a:spcPts val="800"/>
              </a:spcAft>
              <a:buClr>
                <a:srgbClr val="FF0000"/>
              </a:buClr>
              <a:buFont typeface="Wingdings" panose="05000000000000000000" pitchFamily="2" charset="2"/>
              <a:buChar char="§"/>
            </a:pPr>
            <a:r>
              <a:rPr lang="en-US" sz="19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Neumann CS, Hare RD, Newman JP. (2007). The superordinate nature of the psychopathy </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70000"/>
              </a:lnSpc>
              <a:spcBef>
                <a:spcPts val="0"/>
              </a:spcBef>
              <a:spcAft>
                <a:spcPts val="800"/>
              </a:spcAft>
            </a:pPr>
            <a:r>
              <a:rPr lang="en-US" sz="19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checklist-revised. Journal of Personality Disorders. 21(2):102-17. </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70000"/>
              </a:lnSpc>
              <a:spcBef>
                <a:spcPts val="0"/>
              </a:spcBef>
              <a:spcAft>
                <a:spcPts val="800"/>
              </a:spcAft>
            </a:pPr>
            <a:r>
              <a:rPr lang="en-US" sz="1900"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900" u="sng" dirty="0" err="1">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doi</a:t>
            </a:r>
            <a:r>
              <a:rPr lang="en-US" sz="1900" u="sng" dirty="0">
                <a:solidFill>
                  <a:srgbClr val="212121"/>
                </a:solidFill>
                <a:effectLst/>
                <a:latin typeface="Times New Roman" panose="02020603050405020304" pitchFamily="18" charset="0"/>
                <a:ea typeface="Calibri" panose="020F0502020204030204" pitchFamily="34" charset="0"/>
                <a:cs typeface="Times New Roman" panose="02020603050405020304" pitchFamily="18" charset="0"/>
              </a:rPr>
              <a:t>: 10.1521/pedi.2007.21.2.102. </a:t>
            </a:r>
            <a:endParaRPr lang="en-US" sz="1900" u="sng"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defTabSz="914400">
              <a:lnSpc>
                <a:spcPct val="170000"/>
              </a:lnSpc>
              <a:spcBef>
                <a:spcPts val="0"/>
              </a:spcBef>
              <a:spcAft>
                <a:spcPts val="0"/>
              </a:spcAft>
              <a:buClr>
                <a:schemeClr val="accent1"/>
              </a:buClr>
              <a:buSzPct val="110000"/>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Pomeroy, E. (2015). </a:t>
            </a:r>
            <a:r>
              <a:rPr lang="en-US" sz="1900" i="1" dirty="0">
                <a:latin typeface="Times New Roman" panose="02020603050405020304" pitchFamily="18" charset="0"/>
                <a:cs typeface="Times New Roman" panose="02020603050405020304" pitchFamily="18" charset="0"/>
              </a:rPr>
              <a:t>The clinical assessment workbook: Balancing strengths and differential diagnosis</a:t>
            </a:r>
            <a:r>
              <a:rPr lang="en-US" sz="1900" dirty="0">
                <a:latin typeface="Times New Roman" panose="02020603050405020304" pitchFamily="18" charset="0"/>
                <a:cs typeface="Times New Roman" panose="02020603050405020304" pitchFamily="18" charset="0"/>
              </a:rPr>
              <a:t> (2nd ed.). Cengage Learning</a:t>
            </a:r>
          </a:p>
          <a:p>
            <a:pPr marL="342900" marR="0" indent="-342900" defTabSz="914400">
              <a:lnSpc>
                <a:spcPct val="170000"/>
              </a:lnSpc>
              <a:spcBef>
                <a:spcPts val="0"/>
              </a:spcBef>
              <a:spcAft>
                <a:spcPts val="800"/>
              </a:spcAft>
              <a:buClr>
                <a:schemeClr val="accent1"/>
              </a:buClr>
              <a:buSzPct val="110000"/>
              <a:buFont typeface="Wingdings" panose="05000000000000000000" pitchFamily="2" charset="2"/>
              <a:buChar char="§"/>
            </a:pPr>
            <a:endParaRPr lang="en-US" sz="1900" dirty="0">
              <a:latin typeface="Times New Roman" panose="02020603050405020304" pitchFamily="18" charset="0"/>
              <a:cs typeface="Times New Roman" panose="02020603050405020304" pitchFamily="18" charset="0"/>
            </a:endParaRPr>
          </a:p>
          <a:p>
            <a:pPr marL="342900" marR="0" indent="-342900" defTabSz="914400">
              <a:lnSpc>
                <a:spcPct val="170000"/>
              </a:lnSpc>
              <a:spcBef>
                <a:spcPts val="0"/>
              </a:spcBef>
              <a:spcAft>
                <a:spcPts val="800"/>
              </a:spcAft>
              <a:buClr>
                <a:schemeClr val="accent1"/>
              </a:buClr>
              <a:buSzPct val="110000"/>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Robinson, D. (2006). The Unattainable Narrative: Identity, consumerism, and the slasher film in Mary </a:t>
            </a:r>
            <a:r>
              <a:rPr lang="en-US" sz="1900" dirty="0" err="1">
                <a:latin typeface="Times New Roman" panose="02020603050405020304" pitchFamily="18" charset="0"/>
                <a:cs typeface="Times New Roman" panose="02020603050405020304" pitchFamily="18" charset="0"/>
              </a:rPr>
              <a:t>Harron’s</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American Psycho.</a:t>
            </a:r>
            <a:r>
              <a:rPr lang="en-US" sz="1900" dirty="0">
                <a:latin typeface="Times New Roman" panose="02020603050405020304" pitchFamily="18" charset="0"/>
                <a:cs typeface="Times New Roman" panose="02020603050405020304" pitchFamily="18" charset="0"/>
              </a:rPr>
              <a:t> </a:t>
            </a:r>
          </a:p>
          <a:p>
            <a:pPr marL="228600" marR="0" defTabSz="914400">
              <a:lnSpc>
                <a:spcPct val="170000"/>
              </a:lnSpc>
              <a:spcBef>
                <a:spcPts val="0"/>
              </a:spcBef>
              <a:spcAft>
                <a:spcPts val="0"/>
              </a:spcAft>
              <a:buClr>
                <a:schemeClr val="accent1"/>
              </a:buClr>
              <a:buSzPct val="110000"/>
            </a:pP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CineAction</a:t>
            </a:r>
            <a:r>
              <a:rPr lang="en-US" sz="1900" i="1"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68, 26.</a:t>
            </a:r>
          </a:p>
          <a:p>
            <a:pPr marL="228600" marR="0" defTabSz="914400">
              <a:lnSpc>
                <a:spcPct val="170000"/>
              </a:lnSpc>
              <a:spcBef>
                <a:spcPts val="0"/>
              </a:spcBef>
              <a:spcAft>
                <a:spcPts val="0"/>
              </a:spcAft>
              <a:buClr>
                <a:schemeClr val="accent1"/>
              </a:buClr>
              <a:buSzPct val="110000"/>
            </a:pPr>
            <a:endParaRPr lang="en-US" sz="1900" dirty="0">
              <a:latin typeface="Times New Roman" panose="02020603050405020304" pitchFamily="18" charset="0"/>
              <a:cs typeface="Times New Roman" panose="02020603050405020304" pitchFamily="18" charset="0"/>
            </a:endParaRPr>
          </a:p>
          <a:p>
            <a:pPr marL="457200" marR="0" indent="-228600" defTabSz="914400">
              <a:lnSpc>
                <a:spcPct val="170000"/>
              </a:lnSpc>
              <a:spcBef>
                <a:spcPts val="0"/>
              </a:spcBef>
              <a:spcAft>
                <a:spcPts val="0"/>
              </a:spcAft>
              <a:buClr>
                <a:schemeClr val="accent1"/>
              </a:buClr>
              <a:buSzPct val="110000"/>
              <a:buFont typeface="Wingdings" panose="05000000000000000000" pitchFamily="2" charset="2"/>
              <a:buChar char="§"/>
            </a:pPr>
            <a:r>
              <a:rPr lang="en-US" sz="1900" dirty="0">
                <a:latin typeface="Times New Roman" panose="02020603050405020304" pitchFamily="18" charset="0"/>
                <a:cs typeface="Times New Roman" panose="02020603050405020304" pitchFamily="18" charset="0"/>
              </a:rPr>
              <a:t>[</a:t>
            </a:r>
            <a:r>
              <a:rPr lang="en-US" sz="1900" dirty="0" err="1">
                <a:latin typeface="Times New Roman" panose="02020603050405020304" pitchFamily="18" charset="0"/>
                <a:cs typeface="Times New Roman" panose="02020603050405020304" pitchFamily="18" charset="0"/>
              </a:rPr>
              <a:t>Stalinsurfstheweb</a:t>
            </a:r>
            <a:r>
              <a:rPr lang="en-US" sz="1900" dirty="0">
                <a:latin typeface="Times New Roman" panose="02020603050405020304" pitchFamily="18" charset="0"/>
                <a:cs typeface="Times New Roman" panose="02020603050405020304" pitchFamily="18" charset="0"/>
              </a:rPr>
              <a:t>].  (2010, August 17).  </a:t>
            </a:r>
            <a:r>
              <a:rPr lang="en-US" sz="1900" i="1" dirty="0">
                <a:latin typeface="Times New Roman" panose="02020603050405020304" pitchFamily="18" charset="0"/>
                <a:cs typeface="Times New Roman" panose="02020603050405020304" pitchFamily="18" charset="0"/>
              </a:rPr>
              <a:t>American Psycho –homeless guy gets stabbed [Video].     </a:t>
            </a:r>
          </a:p>
          <a:p>
            <a:pPr marL="228600" marR="0" defTabSz="914400">
              <a:lnSpc>
                <a:spcPct val="170000"/>
              </a:lnSpc>
              <a:spcBef>
                <a:spcPts val="0"/>
              </a:spcBef>
              <a:spcAft>
                <a:spcPts val="0"/>
              </a:spcAft>
              <a:buClr>
                <a:schemeClr val="accent1"/>
              </a:buClr>
              <a:buSzPct val="110000"/>
            </a:pP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YouTube:.https</a:t>
            </a:r>
            <a:r>
              <a:rPr lang="en-US" sz="1900" i="1" dirty="0">
                <a:latin typeface="Times New Roman" panose="02020603050405020304" pitchFamily="18" charset="0"/>
                <a:cs typeface="Times New Roman" panose="02020603050405020304" pitchFamily="18" charset="0"/>
              </a:rPr>
              <a:t>://www.youtube.com/watch?v=NY3yzLA-g24           </a:t>
            </a:r>
          </a:p>
        </p:txBody>
      </p:sp>
      <p:pic>
        <p:nvPicPr>
          <p:cNvPr id="1026" name="Picture 2" descr="Huey Lewis &amp; The News - Hip To Be Square (Vinyl, 12 ...">
            <a:extLst>
              <a:ext uri="{FF2B5EF4-FFF2-40B4-BE49-F238E27FC236}">
                <a16:creationId xmlns:a16="http://schemas.microsoft.com/office/drawing/2014/main" id="{52AE997A-30F5-4E8D-9A33-7F5FAEFF1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76" y="192881"/>
            <a:ext cx="1610908" cy="16109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esis - Abacab (CD) | Discogs">
            <a:extLst>
              <a:ext uri="{FF2B5EF4-FFF2-40B4-BE49-F238E27FC236}">
                <a16:creationId xmlns:a16="http://schemas.microsoft.com/office/drawing/2014/main" id="{A99E3156-E718-440E-BC8D-4F6398037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6" y="2527890"/>
            <a:ext cx="1555173" cy="15551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MANTIC MOMENTS SONGS: WHITNEY HOUSTON - I WILL ALWAYS ...">
            <a:extLst>
              <a:ext uri="{FF2B5EF4-FFF2-40B4-BE49-F238E27FC236}">
                <a16:creationId xmlns:a16="http://schemas.microsoft.com/office/drawing/2014/main" id="{87ED8966-844F-4E66-9B0D-AE5CA9940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14" y="5094264"/>
            <a:ext cx="1555173" cy="15551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ump: U.S. can't guard its interests abroad if it doesn't ...">
            <a:extLst>
              <a:ext uri="{FF2B5EF4-FFF2-40B4-BE49-F238E27FC236}">
                <a16:creationId xmlns:a16="http://schemas.microsoft.com/office/drawing/2014/main" id="{EF04F423-75D9-4635-9ECE-87D6D129A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9572" y="175592"/>
            <a:ext cx="2086786" cy="113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84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6090-2807-4749-A64F-3B8ABE321064}"/>
              </a:ext>
            </a:extLst>
          </p:cNvPr>
          <p:cNvSpPr>
            <a:spLocks noGrp="1"/>
          </p:cNvSpPr>
          <p:nvPr>
            <p:ph type="title"/>
          </p:nvPr>
        </p:nvSpPr>
        <p:spPr>
          <a:xfrm>
            <a:off x="829366" y="2443058"/>
            <a:ext cx="3501196" cy="2456442"/>
          </a:xfrm>
        </p:spPr>
        <p:txBody>
          <a:bodyPr/>
          <a:lstStyle/>
          <a:p>
            <a:r>
              <a:rPr lang="en-US" b="1" dirty="0"/>
              <a:t>Meet Patrick Bateman</a:t>
            </a:r>
          </a:p>
        </p:txBody>
      </p:sp>
      <p:pic>
        <p:nvPicPr>
          <p:cNvPr id="2050" name="Picture 2" descr="Patrick Bateman American Psycho Pop Art Poster - Infamous ...">
            <a:extLst>
              <a:ext uri="{FF2B5EF4-FFF2-40B4-BE49-F238E27FC236}">
                <a16:creationId xmlns:a16="http://schemas.microsoft.com/office/drawing/2014/main" id="{1C0F3A36-4D57-4448-8D64-EBC398208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328" y="4627174"/>
            <a:ext cx="2230826" cy="2230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7B6ECC-AC8D-425C-AC2F-70DC801415C7}"/>
              </a:ext>
            </a:extLst>
          </p:cNvPr>
          <p:cNvSpPr txBox="1"/>
          <p:nvPr/>
        </p:nvSpPr>
        <p:spPr>
          <a:xfrm>
            <a:off x="5358748" y="6396335"/>
            <a:ext cx="6342185" cy="461665"/>
          </a:xfrm>
          <a:prstGeom prst="rect">
            <a:avLst/>
          </a:prstGeom>
          <a:noFill/>
        </p:spPr>
        <p:txBody>
          <a:bodyPr wrap="square" rtlCol="0">
            <a:spAutoFit/>
          </a:bodyPr>
          <a:lstStyle/>
          <a:p>
            <a:r>
              <a:rPr lang="en-US" sz="1200" dirty="0"/>
              <a:t>Image source:  https://www.infamousinspiration.com/product/american-psycho-pop-art-poster/</a:t>
            </a:r>
          </a:p>
        </p:txBody>
      </p:sp>
      <p:sp>
        <p:nvSpPr>
          <p:cNvPr id="4" name="TextBox 3">
            <a:extLst>
              <a:ext uri="{FF2B5EF4-FFF2-40B4-BE49-F238E27FC236}">
                <a16:creationId xmlns:a16="http://schemas.microsoft.com/office/drawing/2014/main" id="{AE38D153-24DB-40E1-8DC5-C952682E3621}"/>
              </a:ext>
            </a:extLst>
          </p:cNvPr>
          <p:cNvSpPr txBox="1"/>
          <p:nvPr/>
        </p:nvSpPr>
        <p:spPr>
          <a:xfrm>
            <a:off x="1172213" y="1727758"/>
            <a:ext cx="3234267" cy="400110"/>
          </a:xfrm>
          <a:prstGeom prst="rect">
            <a:avLst/>
          </a:prstGeom>
          <a:noFill/>
        </p:spPr>
        <p:txBody>
          <a:bodyPr wrap="square" rtlCol="0">
            <a:spAutoFit/>
          </a:bodyPr>
          <a:lstStyle/>
          <a:p>
            <a:r>
              <a:rPr lang="en-US" sz="2000" b="1" i="1" dirty="0">
                <a:solidFill>
                  <a:schemeClr val="bg1"/>
                </a:solidFill>
              </a:rPr>
              <a:t>American Psycho </a:t>
            </a:r>
            <a:r>
              <a:rPr lang="en-US" sz="2000" b="1" dirty="0">
                <a:solidFill>
                  <a:schemeClr val="bg1"/>
                </a:solidFill>
              </a:rPr>
              <a:t>(2000)</a:t>
            </a:r>
          </a:p>
        </p:txBody>
      </p:sp>
      <p:sp>
        <p:nvSpPr>
          <p:cNvPr id="5" name="TextBox 4">
            <a:extLst>
              <a:ext uri="{FF2B5EF4-FFF2-40B4-BE49-F238E27FC236}">
                <a16:creationId xmlns:a16="http://schemas.microsoft.com/office/drawing/2014/main" id="{515A620D-7176-4D2B-AF38-7082672FCCF3}"/>
              </a:ext>
            </a:extLst>
          </p:cNvPr>
          <p:cNvSpPr txBox="1"/>
          <p:nvPr/>
        </p:nvSpPr>
        <p:spPr>
          <a:xfrm>
            <a:off x="5687155" y="906734"/>
            <a:ext cx="6183111" cy="5632311"/>
          </a:xfrm>
          <a:prstGeom prst="rect">
            <a:avLst/>
          </a:prstGeom>
          <a:noFill/>
        </p:spPr>
        <p:txBody>
          <a:bodyPr wrap="square" rtlCol="0">
            <a:spAutoFit/>
          </a:bodyPr>
          <a:lstStyle/>
          <a:p>
            <a:pPr marL="285750" indent="-285750">
              <a:buFont typeface="Wingdings" panose="05000000000000000000" pitchFamily="2" charset="2"/>
              <a:buChar char="Ø"/>
            </a:pPr>
            <a:r>
              <a:rPr lang="en-US" dirty="0"/>
              <a:t>Harvard Business School graduate.  High-level Wall Street investment banker at the firm of </a:t>
            </a:r>
          </a:p>
          <a:p>
            <a:r>
              <a:rPr lang="en-US" dirty="0"/>
              <a:t>     Pierce &amp; Pierce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Official job title:  Executive VP, Mergers &amp; Acquisitions (aka Murders &amp; Executions)</a:t>
            </a:r>
          </a:p>
          <a:p>
            <a:endParaRPr lang="en-US" dirty="0"/>
          </a:p>
          <a:p>
            <a:pPr marL="285750" indent="-285750">
              <a:buFont typeface="Wingdings" panose="05000000000000000000" pitchFamily="2" charset="2"/>
              <a:buChar char="Ø"/>
            </a:pPr>
            <a:r>
              <a:rPr lang="en-US" dirty="0"/>
              <a:t>Idolizes Donald Trump, singer Whitney Houston, pop bands Huey Lewis &amp; The News and Genesis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Enjoys working out, top-shelf men’s care products, designer clothes and furniture, high-tech gadgets, video horror, pornography, date rape, snuff filming &amp; chainsaws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Hobbies:  Analyzing pop music &amp; culture; insulting people; violently abusing sex workers; rape/torture &amp; murder fantasies; (possibly) murdering strangers, co-workers, prostitutes &amp; police    </a:t>
            </a:r>
          </a:p>
          <a:p>
            <a:pPr marL="285750" indent="-285750">
              <a:buFont typeface="Wingdings" panose="05000000000000000000" pitchFamily="2" charset="2"/>
              <a:buChar char="Ø"/>
            </a:pPr>
            <a:endParaRPr lang="en-US" dirty="0"/>
          </a:p>
        </p:txBody>
      </p:sp>
      <p:sp>
        <p:nvSpPr>
          <p:cNvPr id="6" name="TextBox 5">
            <a:extLst>
              <a:ext uri="{FF2B5EF4-FFF2-40B4-BE49-F238E27FC236}">
                <a16:creationId xmlns:a16="http://schemas.microsoft.com/office/drawing/2014/main" id="{865FF6FC-2856-429B-B682-14ACC8CBB987}"/>
              </a:ext>
            </a:extLst>
          </p:cNvPr>
          <p:cNvSpPr txBox="1"/>
          <p:nvPr/>
        </p:nvSpPr>
        <p:spPr>
          <a:xfrm>
            <a:off x="6968066" y="403113"/>
            <a:ext cx="3361267" cy="369332"/>
          </a:xfrm>
          <a:prstGeom prst="rect">
            <a:avLst/>
          </a:prstGeom>
          <a:noFill/>
        </p:spPr>
        <p:txBody>
          <a:bodyPr wrap="square" rtlCol="0">
            <a:spAutoFit/>
          </a:bodyPr>
          <a:lstStyle/>
          <a:p>
            <a:r>
              <a:rPr lang="en-US" b="1" u="sng" dirty="0"/>
              <a:t>Personal Profile</a:t>
            </a:r>
          </a:p>
        </p:txBody>
      </p:sp>
    </p:spTree>
    <p:extLst>
      <p:ext uri="{BB962C8B-B14F-4D97-AF65-F5344CB8AC3E}">
        <p14:creationId xmlns:p14="http://schemas.microsoft.com/office/powerpoint/2010/main" val="157169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Knife with solid fill">
            <a:extLst>
              <a:ext uri="{FF2B5EF4-FFF2-40B4-BE49-F238E27FC236}">
                <a16:creationId xmlns:a16="http://schemas.microsoft.com/office/drawing/2014/main" id="{F06D0BB1-BF63-4DA7-8A7C-A7638BC88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008" y="680775"/>
            <a:ext cx="1237243" cy="1690636"/>
          </a:xfrm>
          <a:prstGeom prst="rect">
            <a:avLst/>
          </a:prstGeom>
        </p:spPr>
      </p:pic>
      <p:sp>
        <p:nvSpPr>
          <p:cNvPr id="4" name="TextBox 3">
            <a:extLst>
              <a:ext uri="{FF2B5EF4-FFF2-40B4-BE49-F238E27FC236}">
                <a16:creationId xmlns:a16="http://schemas.microsoft.com/office/drawing/2014/main" id="{9DFF4C15-C870-4D98-8697-821EA17F03DA}"/>
              </a:ext>
            </a:extLst>
          </p:cNvPr>
          <p:cNvSpPr txBox="1"/>
          <p:nvPr/>
        </p:nvSpPr>
        <p:spPr>
          <a:xfrm>
            <a:off x="4240404" y="556427"/>
            <a:ext cx="4019341" cy="461665"/>
          </a:xfrm>
          <a:prstGeom prst="rect">
            <a:avLst/>
          </a:prstGeom>
          <a:noFill/>
        </p:spPr>
        <p:txBody>
          <a:bodyPr wrap="square" rtlCol="0">
            <a:spAutoFit/>
          </a:bodyPr>
          <a:lstStyle/>
          <a:p>
            <a:r>
              <a:rPr lang="en-US" sz="2400" b="1" u="sng" dirty="0"/>
              <a:t>Significant Events</a:t>
            </a:r>
          </a:p>
        </p:txBody>
      </p:sp>
      <p:sp>
        <p:nvSpPr>
          <p:cNvPr id="5" name="TextBox 4">
            <a:extLst>
              <a:ext uri="{FF2B5EF4-FFF2-40B4-BE49-F238E27FC236}">
                <a16:creationId xmlns:a16="http://schemas.microsoft.com/office/drawing/2014/main" id="{48140CC5-0CC1-4725-93D8-D05869F7AC73}"/>
              </a:ext>
            </a:extLst>
          </p:cNvPr>
          <p:cNvSpPr txBox="1"/>
          <p:nvPr/>
        </p:nvSpPr>
        <p:spPr>
          <a:xfrm>
            <a:off x="2330449" y="2583078"/>
            <a:ext cx="7965017" cy="3139321"/>
          </a:xfrm>
          <a:prstGeom prst="rect">
            <a:avLst/>
          </a:prstGeom>
          <a:noFill/>
        </p:spPr>
        <p:txBody>
          <a:bodyPr wrap="square" rtlCol="0">
            <a:spAutoFit/>
          </a:bodyPr>
          <a:lstStyle/>
          <a:p>
            <a:pPr marL="285750" indent="-285750">
              <a:buFont typeface="Wingdings" panose="05000000000000000000" pitchFamily="2" charset="2"/>
              <a:buChar char="Ø"/>
            </a:pPr>
            <a:r>
              <a:rPr lang="en-US" dirty="0"/>
              <a:t>Cruelly mocks and stabs to death a homeless man and his dog in a dark alley  (</a:t>
            </a:r>
            <a:r>
              <a:rPr lang="en-US" sz="1400" dirty="0"/>
              <a:t>YouTube link:  https://www.youtube.com/watch?v=NY3yzLA-g24)</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Lures a rival stockbroker to his apartment and murders him with an ax.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Drugs, rapes and murders a sex partner, then kills another, dropping a chainsaw on her as she flees</a:t>
            </a:r>
          </a:p>
          <a:p>
            <a:r>
              <a:rPr lang="en-US" dirty="0"/>
              <a:t> </a:t>
            </a:r>
          </a:p>
          <a:p>
            <a:pPr marL="285750" indent="-285750">
              <a:buFont typeface="Wingdings" panose="05000000000000000000" pitchFamily="2" charset="2"/>
              <a:buChar char="Ø"/>
            </a:pPr>
            <a:r>
              <a:rPr lang="en-US" dirty="0"/>
              <a:t>Kills police officers and blows up their police car?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Confesses to his attorney to murdering between 20-40 people     </a:t>
            </a:r>
          </a:p>
        </p:txBody>
      </p:sp>
      <p:sp>
        <p:nvSpPr>
          <p:cNvPr id="6" name="TextBox 5">
            <a:extLst>
              <a:ext uri="{FF2B5EF4-FFF2-40B4-BE49-F238E27FC236}">
                <a16:creationId xmlns:a16="http://schemas.microsoft.com/office/drawing/2014/main" id="{2D76510E-528E-4C3C-8CF8-B2C0D1F9550D}"/>
              </a:ext>
            </a:extLst>
          </p:cNvPr>
          <p:cNvSpPr txBox="1"/>
          <p:nvPr/>
        </p:nvSpPr>
        <p:spPr>
          <a:xfrm>
            <a:off x="4436534" y="1381749"/>
            <a:ext cx="2726267" cy="400110"/>
          </a:xfrm>
          <a:prstGeom prst="rect">
            <a:avLst/>
          </a:prstGeom>
          <a:noFill/>
        </p:spPr>
        <p:txBody>
          <a:bodyPr wrap="square" rtlCol="0">
            <a:spAutoFit/>
          </a:bodyPr>
          <a:lstStyle/>
          <a:p>
            <a:r>
              <a:rPr lang="en-US" sz="2000" i="1" dirty="0"/>
              <a:t>Real or fantasy?</a:t>
            </a:r>
          </a:p>
        </p:txBody>
      </p:sp>
      <p:pic>
        <p:nvPicPr>
          <p:cNvPr id="2050" name="Picture 2" descr="Cop Car Explodes | Full Video at youtu.be/B_Y_Ao0Bo_U ...">
            <a:extLst>
              <a:ext uri="{FF2B5EF4-FFF2-40B4-BE49-F238E27FC236}">
                <a16:creationId xmlns:a16="http://schemas.microsoft.com/office/drawing/2014/main" id="{2FE2C191-72E8-493C-92BD-C9579F7CF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0487" y="214402"/>
            <a:ext cx="2801629" cy="1631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9C09CE-9FD2-4479-BCD5-0D49CBD31BD1}"/>
              </a:ext>
            </a:extLst>
          </p:cNvPr>
          <p:cNvSpPr txBox="1"/>
          <p:nvPr/>
        </p:nvSpPr>
        <p:spPr>
          <a:xfrm>
            <a:off x="8972612" y="272068"/>
            <a:ext cx="3113780" cy="461665"/>
          </a:xfrm>
          <a:prstGeom prst="rect">
            <a:avLst/>
          </a:prstGeom>
          <a:noFill/>
        </p:spPr>
        <p:txBody>
          <a:bodyPr wrap="square" rtlCol="0">
            <a:spAutoFit/>
          </a:bodyPr>
          <a:lstStyle/>
          <a:p>
            <a:r>
              <a:rPr lang="en-US" sz="1200" dirty="0">
                <a:solidFill>
                  <a:schemeClr val="bg1"/>
                </a:solidFill>
              </a:rPr>
              <a:t>https://www.flickr.com/photos/coolvisual/4748485142</a:t>
            </a:r>
          </a:p>
        </p:txBody>
      </p:sp>
      <p:cxnSp>
        <p:nvCxnSpPr>
          <p:cNvPr id="9" name="Straight Connector 8">
            <a:extLst>
              <a:ext uri="{FF2B5EF4-FFF2-40B4-BE49-F238E27FC236}">
                <a16:creationId xmlns:a16="http://schemas.microsoft.com/office/drawing/2014/main" id="{685B6D28-AC5B-43D3-911D-FF406752D18F}"/>
              </a:ext>
            </a:extLst>
          </p:cNvPr>
          <p:cNvCxnSpPr>
            <a:cxnSpLocks/>
          </p:cNvCxnSpPr>
          <p:nvPr/>
        </p:nvCxnSpPr>
        <p:spPr>
          <a:xfrm>
            <a:off x="3225800" y="2150533"/>
            <a:ext cx="4758267"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23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First aid kit outline">
            <a:extLst>
              <a:ext uri="{FF2B5EF4-FFF2-40B4-BE49-F238E27FC236}">
                <a16:creationId xmlns:a16="http://schemas.microsoft.com/office/drawing/2014/main" id="{D7F54030-97BF-46E7-B5FC-E3006E889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3656" y="530050"/>
            <a:ext cx="1057589" cy="1057589"/>
          </a:xfrm>
          <a:prstGeom prst="rect">
            <a:avLst/>
          </a:prstGeom>
        </p:spPr>
      </p:pic>
      <p:pic>
        <p:nvPicPr>
          <p:cNvPr id="5" name="Graphic 4" descr="Head with gears with solid fill">
            <a:extLst>
              <a:ext uri="{FF2B5EF4-FFF2-40B4-BE49-F238E27FC236}">
                <a16:creationId xmlns:a16="http://schemas.microsoft.com/office/drawing/2014/main" id="{616AB173-6874-4BA2-945B-99E31C63A6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70123" y="582804"/>
            <a:ext cx="914400" cy="914400"/>
          </a:xfrm>
          <a:prstGeom prst="rect">
            <a:avLst/>
          </a:prstGeom>
        </p:spPr>
      </p:pic>
      <p:sp>
        <p:nvSpPr>
          <p:cNvPr id="6" name="TextBox 5">
            <a:extLst>
              <a:ext uri="{FF2B5EF4-FFF2-40B4-BE49-F238E27FC236}">
                <a16:creationId xmlns:a16="http://schemas.microsoft.com/office/drawing/2014/main" id="{AF49A1CD-AEF3-41C3-BDAE-7B40AD8AF9F7}"/>
              </a:ext>
            </a:extLst>
          </p:cNvPr>
          <p:cNvSpPr txBox="1"/>
          <p:nvPr/>
        </p:nvSpPr>
        <p:spPr>
          <a:xfrm>
            <a:off x="3851402" y="633186"/>
            <a:ext cx="4340888" cy="707886"/>
          </a:xfrm>
          <a:prstGeom prst="rect">
            <a:avLst/>
          </a:prstGeom>
          <a:noFill/>
        </p:spPr>
        <p:txBody>
          <a:bodyPr wrap="square" rtlCol="0">
            <a:spAutoFit/>
          </a:bodyPr>
          <a:lstStyle/>
          <a:p>
            <a:r>
              <a:rPr lang="en-US" sz="2000" b="1" u="sng" dirty="0">
                <a:solidFill>
                  <a:srgbClr val="FF0000"/>
                </a:solidFill>
              </a:rPr>
              <a:t>Bateman’s Observable Symptoms (most significant)</a:t>
            </a:r>
          </a:p>
        </p:txBody>
      </p:sp>
      <p:sp>
        <p:nvSpPr>
          <p:cNvPr id="7" name="TextBox 6">
            <a:extLst>
              <a:ext uri="{FF2B5EF4-FFF2-40B4-BE49-F238E27FC236}">
                <a16:creationId xmlns:a16="http://schemas.microsoft.com/office/drawing/2014/main" id="{4A2F3066-CC66-4366-86C3-937B124C8F8E}"/>
              </a:ext>
            </a:extLst>
          </p:cNvPr>
          <p:cNvSpPr txBox="1"/>
          <p:nvPr/>
        </p:nvSpPr>
        <p:spPr>
          <a:xfrm>
            <a:off x="1388534" y="1534054"/>
            <a:ext cx="9745134"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Positive symptoms of disorganized thinking and behavior; delusions of grandeur/persecution; and visual hallucinations (Criteria A for Schizophrenia)</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Intermittent mania and depression (not pervasive)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Pervasive social/interpersonal deficits; cognitive/perceptual distortions; eccentricities of behavior (Schizotypal Personality)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Partial criteria met for Narcissistic Personality</a:t>
            </a:r>
          </a:p>
          <a:p>
            <a:endParaRPr lang="en-US" dirty="0"/>
          </a:p>
          <a:p>
            <a:pPr marL="285750" indent="-285750">
              <a:buFont typeface="Wingdings" panose="05000000000000000000" pitchFamily="2" charset="2"/>
              <a:buChar char="Ø"/>
            </a:pPr>
            <a:r>
              <a:rPr lang="en-US" dirty="0"/>
              <a:t>Blatant disregard for and violation of the rights of others w/ deceitfulness, manipulation, hostility, aggression, homicidal tendencies (Anti-social Personality)</a:t>
            </a:r>
          </a:p>
          <a:p>
            <a:r>
              <a:rPr lang="en-US" dirty="0"/>
              <a:t> </a:t>
            </a:r>
          </a:p>
          <a:p>
            <a:pPr marL="285750" indent="-285750">
              <a:buFont typeface="Wingdings" panose="05000000000000000000" pitchFamily="2" charset="2"/>
              <a:buChar char="Ø"/>
            </a:pPr>
            <a:r>
              <a:rPr lang="en-US" dirty="0"/>
              <a:t>Recurrent, impulsive urges to watch pornography and video horror/engage in snuff filming  (Addictive Personality) </a:t>
            </a:r>
          </a:p>
          <a:p>
            <a:pPr marL="285750" indent="-285750">
              <a:buFont typeface="Wingdings" panose="05000000000000000000" pitchFamily="2" charset="2"/>
              <a:buChar char="Ø"/>
            </a:pPr>
            <a:endParaRPr lang="en-US" dirty="0"/>
          </a:p>
        </p:txBody>
      </p:sp>
      <p:sp>
        <p:nvSpPr>
          <p:cNvPr id="8" name="TextBox 7">
            <a:extLst>
              <a:ext uri="{FF2B5EF4-FFF2-40B4-BE49-F238E27FC236}">
                <a16:creationId xmlns:a16="http://schemas.microsoft.com/office/drawing/2014/main" id="{5312BE50-8083-49EF-ACFB-E627B603B450}"/>
              </a:ext>
            </a:extLst>
          </p:cNvPr>
          <p:cNvSpPr txBox="1"/>
          <p:nvPr/>
        </p:nvSpPr>
        <p:spPr>
          <a:xfrm>
            <a:off x="413656" y="6004784"/>
            <a:ext cx="11507410" cy="646331"/>
          </a:xfrm>
          <a:prstGeom prst="rect">
            <a:avLst/>
          </a:prstGeom>
          <a:noFill/>
        </p:spPr>
        <p:txBody>
          <a:bodyPr wrap="square" rtlCol="0">
            <a:spAutoFit/>
          </a:bodyPr>
          <a:lstStyle/>
          <a:p>
            <a:pPr algn="ctr"/>
            <a:r>
              <a:rPr lang="en-US" b="1" u="sng" dirty="0"/>
              <a:t>Essential considerations:  </a:t>
            </a:r>
            <a:r>
              <a:rPr lang="en-US" dirty="0"/>
              <a:t>Can Bateman (usually) discern between his own distorted </a:t>
            </a:r>
          </a:p>
          <a:p>
            <a:r>
              <a:rPr lang="en-US" dirty="0"/>
              <a:t>cognition and reality? (Schizotypal)    Evidence of conduct disorder in adolescence? (Antisocial Personality)   </a:t>
            </a:r>
          </a:p>
        </p:txBody>
      </p:sp>
    </p:spTree>
    <p:extLst>
      <p:ext uri="{BB962C8B-B14F-4D97-AF65-F5344CB8AC3E}">
        <p14:creationId xmlns:p14="http://schemas.microsoft.com/office/powerpoint/2010/main" val="1297228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12C35A-8B73-48BB-8018-F90489D6CF0C}"/>
              </a:ext>
            </a:extLst>
          </p:cNvPr>
          <p:cNvSpPr txBox="1"/>
          <p:nvPr/>
        </p:nvSpPr>
        <p:spPr>
          <a:xfrm>
            <a:off x="3962400" y="592667"/>
            <a:ext cx="5257800" cy="461665"/>
          </a:xfrm>
          <a:prstGeom prst="rect">
            <a:avLst/>
          </a:prstGeom>
          <a:noFill/>
        </p:spPr>
        <p:txBody>
          <a:bodyPr wrap="square" rtlCol="0">
            <a:spAutoFit/>
          </a:bodyPr>
          <a:lstStyle/>
          <a:p>
            <a:r>
              <a:rPr lang="en-US" sz="2400" u="sng" dirty="0">
                <a:solidFill>
                  <a:srgbClr val="FF0000"/>
                </a:solidFill>
              </a:rPr>
              <a:t>Assessment Tools 1:  </a:t>
            </a:r>
          </a:p>
        </p:txBody>
      </p:sp>
      <p:sp>
        <p:nvSpPr>
          <p:cNvPr id="3" name="TextBox 2">
            <a:extLst>
              <a:ext uri="{FF2B5EF4-FFF2-40B4-BE49-F238E27FC236}">
                <a16:creationId xmlns:a16="http://schemas.microsoft.com/office/drawing/2014/main" id="{2F8DF6EC-D966-47AC-8236-EFE381F4AF01}"/>
              </a:ext>
            </a:extLst>
          </p:cNvPr>
          <p:cNvSpPr txBox="1"/>
          <p:nvPr/>
        </p:nvSpPr>
        <p:spPr>
          <a:xfrm>
            <a:off x="372533" y="1388841"/>
            <a:ext cx="9101667" cy="584775"/>
          </a:xfrm>
          <a:prstGeom prst="rect">
            <a:avLst/>
          </a:prstGeom>
          <a:noFill/>
        </p:spPr>
        <p:txBody>
          <a:bodyPr wrap="square" rtlCol="0">
            <a:spAutoFit/>
          </a:bodyPr>
          <a:lstStyle/>
          <a:p>
            <a:pPr marL="285750" indent="-285750" algn="l">
              <a:buFont typeface="Wingdings" panose="05000000000000000000" pitchFamily="2" charset="2"/>
              <a:buChar char="Ø"/>
            </a:pPr>
            <a:r>
              <a:rPr lang="en-US" b="1" i="0" u="sng" dirty="0">
                <a:solidFill>
                  <a:srgbClr val="000000"/>
                </a:solidFill>
                <a:effectLst/>
                <a:latin typeface="verdana" panose="020B0604030504040204" pitchFamily="34" charset="0"/>
              </a:rPr>
              <a:t>Schizotypal Personality</a:t>
            </a:r>
            <a:r>
              <a:rPr lang="en-US" b="0" i="0" dirty="0">
                <a:solidFill>
                  <a:srgbClr val="000000"/>
                </a:solidFill>
                <a:effectLst/>
                <a:latin typeface="verdana" panose="020B0604030504040204" pitchFamily="34" charset="0"/>
              </a:rPr>
              <a:t>:  </a:t>
            </a:r>
            <a:r>
              <a:rPr lang="en-US" b="0" i="0" dirty="0" err="1">
                <a:solidFill>
                  <a:srgbClr val="000000"/>
                </a:solidFill>
                <a:effectLst/>
                <a:latin typeface="verdana" panose="020B0604030504040204" pitchFamily="34" charset="0"/>
              </a:rPr>
              <a:t>Schizotypy</a:t>
            </a:r>
            <a:r>
              <a:rPr lang="en-US" b="0" i="0" dirty="0">
                <a:solidFill>
                  <a:srgbClr val="000000"/>
                </a:solidFill>
                <a:effectLst/>
                <a:latin typeface="verdana" panose="020B0604030504040204" pitchFamily="34" charset="0"/>
              </a:rPr>
              <a:t> Personality Scale</a:t>
            </a:r>
          </a:p>
          <a:p>
            <a:pPr algn="l"/>
            <a:r>
              <a:rPr lang="en-US" sz="1400" b="0" i="0" dirty="0">
                <a:solidFill>
                  <a:srgbClr val="000000"/>
                </a:solidFill>
                <a:effectLst/>
                <a:latin typeface="verdana" panose="020B0604030504040204" pitchFamily="34" charset="0"/>
              </a:rPr>
              <a:t>(Claridge, Gordon, &amp; Brooks, 1984).</a:t>
            </a:r>
            <a:endParaRPr lang="en-US" sz="1400" b="1" i="0" dirty="0">
              <a:solidFill>
                <a:srgbClr val="000000"/>
              </a:solidFill>
              <a:effectLst/>
              <a:latin typeface="verdana" panose="020B0604030504040204" pitchFamily="34" charset="0"/>
            </a:endParaRPr>
          </a:p>
        </p:txBody>
      </p:sp>
      <p:sp>
        <p:nvSpPr>
          <p:cNvPr id="5" name="TextBox 4">
            <a:extLst>
              <a:ext uri="{FF2B5EF4-FFF2-40B4-BE49-F238E27FC236}">
                <a16:creationId xmlns:a16="http://schemas.microsoft.com/office/drawing/2014/main" id="{71CA4052-C795-4456-9F5F-2E9D0FAF68D1}"/>
              </a:ext>
            </a:extLst>
          </p:cNvPr>
          <p:cNvSpPr txBox="1"/>
          <p:nvPr/>
        </p:nvSpPr>
        <p:spPr>
          <a:xfrm>
            <a:off x="517880" y="2213163"/>
            <a:ext cx="6500988" cy="4093428"/>
          </a:xfrm>
          <a:prstGeom prst="rect">
            <a:avLst/>
          </a:prstGeom>
          <a:noFill/>
        </p:spPr>
        <p:txBody>
          <a:bodyPr wrap="square" rtlCol="0">
            <a:spAutoFit/>
          </a:bodyPr>
          <a:lstStyle/>
          <a:p>
            <a:r>
              <a:rPr lang="en-US" dirty="0"/>
              <a:t>Sample questions:   </a:t>
            </a:r>
          </a:p>
          <a:p>
            <a:endParaRPr lang="en-US" dirty="0"/>
          </a:p>
          <a:p>
            <a:r>
              <a:rPr lang="en-US" sz="1600" b="0" i="1" dirty="0">
                <a:solidFill>
                  <a:srgbClr val="000000"/>
                </a:solidFill>
                <a:effectLst/>
                <a:latin typeface="verdana" panose="020B0604030504040204" pitchFamily="34" charset="0"/>
              </a:rPr>
              <a:t>Does if often happen that almost every thought immediately and automatically suggests an enormous number of ideas?</a:t>
            </a:r>
          </a:p>
          <a:p>
            <a:endParaRPr lang="en-US" sz="1600" i="1" dirty="0">
              <a:solidFill>
                <a:srgbClr val="000000"/>
              </a:solidFill>
              <a:latin typeface="verdana" panose="020B0604030504040204" pitchFamily="34" charset="0"/>
            </a:endParaRPr>
          </a:p>
          <a:p>
            <a:r>
              <a:rPr lang="en-US" sz="1600" b="0" i="1" dirty="0">
                <a:solidFill>
                  <a:srgbClr val="000000"/>
                </a:solidFill>
                <a:effectLst/>
                <a:latin typeface="verdana" panose="020B0604030504040204" pitchFamily="34" charset="0"/>
              </a:rPr>
              <a:t>Have you ever felt when you looked in a mirror that your face seemed different?</a:t>
            </a:r>
            <a:endParaRPr lang="en-US" sz="1600" i="1" dirty="0">
              <a:solidFill>
                <a:srgbClr val="000000"/>
              </a:solidFill>
              <a:latin typeface="verdana" panose="020B0604030504040204" pitchFamily="34" charset="0"/>
            </a:endParaRPr>
          </a:p>
          <a:p>
            <a:r>
              <a:rPr lang="en-US" sz="1600" b="0" i="0" dirty="0">
                <a:solidFill>
                  <a:srgbClr val="000000"/>
                </a:solidFill>
                <a:effectLst/>
                <a:latin typeface="verdana" panose="020B0604030504040204" pitchFamily="34" charset="0"/>
              </a:rPr>
              <a:t> </a:t>
            </a:r>
            <a:endParaRPr lang="en-US" sz="1600" b="0" i="1" dirty="0">
              <a:solidFill>
                <a:srgbClr val="000000"/>
              </a:solidFill>
              <a:effectLst/>
              <a:latin typeface="verdana" panose="020B0604030504040204" pitchFamily="34" charset="0"/>
            </a:endParaRPr>
          </a:p>
          <a:p>
            <a:r>
              <a:rPr lang="en-US" sz="1600" b="0" i="1" dirty="0">
                <a:solidFill>
                  <a:srgbClr val="000000"/>
                </a:solidFill>
                <a:effectLst/>
                <a:latin typeface="verdana" panose="020B0604030504040204" pitchFamily="34" charset="0"/>
              </a:rPr>
              <a:t>Do things sometimes feel as if they were not real?</a:t>
            </a:r>
          </a:p>
          <a:p>
            <a:endParaRPr lang="en-US" sz="1600" i="1" dirty="0">
              <a:solidFill>
                <a:srgbClr val="000000"/>
              </a:solidFill>
              <a:latin typeface="verdana" panose="020B0604030504040204" pitchFamily="34" charset="0"/>
            </a:endParaRPr>
          </a:p>
          <a:p>
            <a:r>
              <a:rPr lang="en-US" sz="1600" b="0" i="1" dirty="0">
                <a:solidFill>
                  <a:srgbClr val="000000"/>
                </a:solidFill>
                <a:effectLst/>
                <a:latin typeface="verdana" panose="020B0604030504040204" pitchFamily="34" charset="0"/>
              </a:rPr>
              <a:t>Do you feel that you cannot get ‘close’ to other people?</a:t>
            </a:r>
          </a:p>
          <a:p>
            <a:endParaRPr lang="en-US" sz="1600" i="1" dirty="0">
              <a:solidFill>
                <a:srgbClr val="000000"/>
              </a:solidFill>
              <a:latin typeface="verdana" panose="020B0604030504040204" pitchFamily="34" charset="0"/>
            </a:endParaRPr>
          </a:p>
          <a:p>
            <a:r>
              <a:rPr lang="en-US" sz="1600" b="0" i="1" dirty="0">
                <a:solidFill>
                  <a:srgbClr val="000000"/>
                </a:solidFill>
                <a:effectLst/>
                <a:latin typeface="verdana" panose="020B0604030504040204" pitchFamily="34" charset="0"/>
              </a:rPr>
              <a:t>Are you easily distracted from work by daydreams?</a:t>
            </a:r>
          </a:p>
          <a:p>
            <a:endParaRPr lang="en-US" sz="1600" i="1" dirty="0">
              <a:solidFill>
                <a:srgbClr val="000000"/>
              </a:solidFill>
              <a:latin typeface="verdana" panose="020B0604030504040204" pitchFamily="34" charset="0"/>
            </a:endParaRPr>
          </a:p>
          <a:p>
            <a:r>
              <a:rPr lang="en-US" sz="1600" b="0" i="1" dirty="0">
                <a:solidFill>
                  <a:srgbClr val="000000"/>
                </a:solidFill>
                <a:effectLst/>
                <a:latin typeface="verdana" panose="020B0604030504040204" pitchFamily="34" charset="0"/>
              </a:rPr>
              <a:t> Do you ever have a sense of vague danger or sudden dread for reasons that you do not understand?</a:t>
            </a:r>
            <a:endParaRPr lang="en-US" sz="1600" i="1" dirty="0"/>
          </a:p>
        </p:txBody>
      </p:sp>
      <p:sp>
        <p:nvSpPr>
          <p:cNvPr id="6" name="TextBox 5">
            <a:extLst>
              <a:ext uri="{FF2B5EF4-FFF2-40B4-BE49-F238E27FC236}">
                <a16:creationId xmlns:a16="http://schemas.microsoft.com/office/drawing/2014/main" id="{CDD966F0-B9D1-4A6E-A9A1-85D445CC9FD4}"/>
              </a:ext>
            </a:extLst>
          </p:cNvPr>
          <p:cNvSpPr txBox="1"/>
          <p:nvPr/>
        </p:nvSpPr>
        <p:spPr>
          <a:xfrm>
            <a:off x="8073673" y="2820521"/>
            <a:ext cx="3698520" cy="861774"/>
          </a:xfrm>
          <a:prstGeom prst="rect">
            <a:avLst/>
          </a:prstGeom>
          <a:noFill/>
        </p:spPr>
        <p:txBody>
          <a:bodyPr wrap="square" rtlCol="0">
            <a:spAutoFit/>
          </a:bodyPr>
          <a:lstStyle/>
          <a:p>
            <a:r>
              <a:rPr lang="en-US" b="1" i="0" u="sng" dirty="0">
                <a:solidFill>
                  <a:srgbClr val="212121"/>
                </a:solidFill>
                <a:effectLst/>
                <a:latin typeface="BlinkMacSystemFont"/>
              </a:rPr>
              <a:t>The Schizotypal Personality Questionnaire-Brief Revised(SPQ-BR</a:t>
            </a:r>
            <a:r>
              <a:rPr lang="en-US" b="0" i="0" dirty="0">
                <a:solidFill>
                  <a:srgbClr val="212121"/>
                </a:solidFill>
                <a:effectLst/>
                <a:latin typeface="BlinkMacSystemFont"/>
              </a:rPr>
              <a:t>) </a:t>
            </a:r>
            <a:r>
              <a:rPr lang="en-US" sz="1400" b="0" i="0" dirty="0">
                <a:solidFill>
                  <a:srgbClr val="212121"/>
                </a:solidFill>
                <a:effectLst/>
                <a:latin typeface="BlinkMacSystemFont"/>
              </a:rPr>
              <a:t>(Cohen, Matthews, </a:t>
            </a:r>
            <a:r>
              <a:rPr lang="en-US" sz="1400" b="0" i="0" dirty="0" err="1">
                <a:solidFill>
                  <a:srgbClr val="212121"/>
                </a:solidFill>
                <a:effectLst/>
                <a:latin typeface="BlinkMacSystemFont"/>
              </a:rPr>
              <a:t>Najolia</a:t>
            </a:r>
            <a:r>
              <a:rPr lang="en-US" sz="1400" b="0" i="0" dirty="0">
                <a:solidFill>
                  <a:srgbClr val="212121"/>
                </a:solidFill>
                <a:effectLst/>
                <a:latin typeface="BlinkMacSystemFont"/>
              </a:rPr>
              <a:t> and Brown, 2010) </a:t>
            </a:r>
            <a:endParaRPr lang="en-US" sz="1400" dirty="0"/>
          </a:p>
        </p:txBody>
      </p:sp>
      <p:sp>
        <p:nvSpPr>
          <p:cNvPr id="7" name="TextBox 6">
            <a:extLst>
              <a:ext uri="{FF2B5EF4-FFF2-40B4-BE49-F238E27FC236}">
                <a16:creationId xmlns:a16="http://schemas.microsoft.com/office/drawing/2014/main" id="{3D8FE6C8-1EE7-4DDD-AFF2-DEB0775F587C}"/>
              </a:ext>
            </a:extLst>
          </p:cNvPr>
          <p:cNvSpPr txBox="1"/>
          <p:nvPr/>
        </p:nvSpPr>
        <p:spPr>
          <a:xfrm>
            <a:off x="8187267" y="4170692"/>
            <a:ext cx="3293533"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Enables an exploratory assessment to screen individuals at risk for developing schizophrenia spectrum disorders. </a:t>
            </a:r>
          </a:p>
          <a:p>
            <a:r>
              <a:rPr lang="en-US" sz="1400" dirty="0"/>
              <a:t>      (Cohen et al, 2014).  </a:t>
            </a:r>
          </a:p>
        </p:txBody>
      </p:sp>
      <p:pic>
        <p:nvPicPr>
          <p:cNvPr id="9" name="Graphic 8" descr="Clipboard with solid fill">
            <a:extLst>
              <a:ext uri="{FF2B5EF4-FFF2-40B4-BE49-F238E27FC236}">
                <a16:creationId xmlns:a16="http://schemas.microsoft.com/office/drawing/2014/main" id="{D3946723-9B3C-4945-B13D-4E49AB3241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7933" y="659243"/>
            <a:ext cx="1270000" cy="1270000"/>
          </a:xfrm>
          <a:prstGeom prst="rect">
            <a:avLst/>
          </a:prstGeom>
        </p:spPr>
      </p:pic>
    </p:spTree>
    <p:extLst>
      <p:ext uri="{BB962C8B-B14F-4D97-AF65-F5344CB8AC3E}">
        <p14:creationId xmlns:p14="http://schemas.microsoft.com/office/powerpoint/2010/main" val="227715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E3BF60-7B77-40AC-A6EF-43145D402327}"/>
              </a:ext>
            </a:extLst>
          </p:cNvPr>
          <p:cNvSpPr txBox="1"/>
          <p:nvPr/>
        </p:nvSpPr>
        <p:spPr>
          <a:xfrm>
            <a:off x="3716866" y="459188"/>
            <a:ext cx="3420534" cy="400110"/>
          </a:xfrm>
          <a:prstGeom prst="rect">
            <a:avLst/>
          </a:prstGeom>
          <a:noFill/>
        </p:spPr>
        <p:txBody>
          <a:bodyPr wrap="square">
            <a:spAutoFit/>
          </a:bodyPr>
          <a:lstStyle/>
          <a:p>
            <a:r>
              <a:rPr lang="en-US" sz="2000" b="1" u="sng" dirty="0"/>
              <a:t>Assessment Tools 2:  </a:t>
            </a:r>
          </a:p>
        </p:txBody>
      </p:sp>
      <p:pic>
        <p:nvPicPr>
          <p:cNvPr id="4" name="Graphic 3" descr="Clipboard with solid fill">
            <a:extLst>
              <a:ext uri="{FF2B5EF4-FFF2-40B4-BE49-F238E27FC236}">
                <a16:creationId xmlns:a16="http://schemas.microsoft.com/office/drawing/2014/main" id="{09F23277-BF5B-447E-89B1-DF2611F13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7933" y="659243"/>
            <a:ext cx="1270000" cy="1270000"/>
          </a:xfrm>
          <a:prstGeom prst="rect">
            <a:avLst/>
          </a:prstGeom>
        </p:spPr>
      </p:pic>
      <p:sp>
        <p:nvSpPr>
          <p:cNvPr id="5" name="TextBox 4">
            <a:extLst>
              <a:ext uri="{FF2B5EF4-FFF2-40B4-BE49-F238E27FC236}">
                <a16:creationId xmlns:a16="http://schemas.microsoft.com/office/drawing/2014/main" id="{DB4DD542-4652-45DC-BCEB-C90F1006D009}"/>
              </a:ext>
            </a:extLst>
          </p:cNvPr>
          <p:cNvSpPr txBox="1"/>
          <p:nvPr/>
        </p:nvSpPr>
        <p:spPr>
          <a:xfrm>
            <a:off x="1016001" y="1390134"/>
            <a:ext cx="7653866" cy="2585323"/>
          </a:xfrm>
          <a:prstGeom prst="rect">
            <a:avLst/>
          </a:prstGeom>
          <a:noFill/>
        </p:spPr>
        <p:txBody>
          <a:bodyPr wrap="square" rtlCol="0">
            <a:spAutoFit/>
          </a:bodyPr>
          <a:lstStyle/>
          <a:p>
            <a:r>
              <a:rPr lang="en-US" b="1" u="sng" dirty="0"/>
              <a:t>SCID-II:  </a:t>
            </a:r>
            <a:r>
              <a:rPr lang="en-US" dirty="0"/>
              <a:t>The Structured Clinical Interview for DSM-IV AXIS II personality disorders </a:t>
            </a:r>
          </a:p>
          <a:p>
            <a:endParaRPr lang="en-US" dirty="0"/>
          </a:p>
          <a:p>
            <a:pPr marL="285750" indent="-285750">
              <a:buFont typeface="Wingdings" panose="05000000000000000000" pitchFamily="2" charset="2"/>
              <a:buChar char="Ø"/>
            </a:pPr>
            <a:r>
              <a:rPr lang="en-US" dirty="0"/>
              <a:t>Currently the gold standard for diagnosing any of the 10 personality disorders listed in DSM (Pomeroy, 2015).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119 items useful as a self-report screening tool</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Diagnoses made by either the presence or absence of symptoms.</a:t>
            </a:r>
          </a:p>
        </p:txBody>
      </p:sp>
      <p:sp>
        <p:nvSpPr>
          <p:cNvPr id="6" name="TextBox 5">
            <a:extLst>
              <a:ext uri="{FF2B5EF4-FFF2-40B4-BE49-F238E27FC236}">
                <a16:creationId xmlns:a16="http://schemas.microsoft.com/office/drawing/2014/main" id="{ED90AE32-6409-4D8C-9825-E7E0B0AF333C}"/>
              </a:ext>
            </a:extLst>
          </p:cNvPr>
          <p:cNvSpPr txBox="1"/>
          <p:nvPr/>
        </p:nvSpPr>
        <p:spPr>
          <a:xfrm>
            <a:off x="1278468" y="4611188"/>
            <a:ext cx="7332132" cy="369332"/>
          </a:xfrm>
          <a:prstGeom prst="rect">
            <a:avLst/>
          </a:prstGeom>
          <a:noFill/>
        </p:spPr>
        <p:txBody>
          <a:bodyPr wrap="square" rtlCol="0">
            <a:spAutoFit/>
          </a:bodyPr>
          <a:lstStyle/>
          <a:p>
            <a:r>
              <a:rPr lang="en-US" b="1" u="sng" dirty="0"/>
              <a:t>MMPI:  </a:t>
            </a:r>
            <a:r>
              <a:rPr lang="en-US" dirty="0"/>
              <a:t>The Minnesota Multiphasic Personality Inventory </a:t>
            </a:r>
          </a:p>
        </p:txBody>
      </p:sp>
      <p:sp>
        <p:nvSpPr>
          <p:cNvPr id="7" name="TextBox 6">
            <a:extLst>
              <a:ext uri="{FF2B5EF4-FFF2-40B4-BE49-F238E27FC236}">
                <a16:creationId xmlns:a16="http://schemas.microsoft.com/office/drawing/2014/main" id="{2DDE90D2-59F1-4E3C-BFF8-D9649A54D63D}"/>
              </a:ext>
            </a:extLst>
          </p:cNvPr>
          <p:cNvSpPr txBox="1"/>
          <p:nvPr/>
        </p:nvSpPr>
        <p:spPr>
          <a:xfrm>
            <a:off x="855133" y="5681133"/>
            <a:ext cx="10481734" cy="646331"/>
          </a:xfrm>
          <a:prstGeom prst="rect">
            <a:avLst/>
          </a:prstGeom>
          <a:noFill/>
        </p:spPr>
        <p:txBody>
          <a:bodyPr wrap="square" rtlCol="0">
            <a:spAutoFit/>
          </a:bodyPr>
          <a:lstStyle/>
          <a:p>
            <a:r>
              <a:rPr lang="en-US" b="1" u="sng" dirty="0"/>
              <a:t>NEO-PI-R:  </a:t>
            </a:r>
            <a:r>
              <a:rPr lang="en-US" dirty="0"/>
              <a:t>Measuring Neuroticism, Extroversion, Openness, Agreeableness, and Conscientiousness</a:t>
            </a:r>
          </a:p>
        </p:txBody>
      </p:sp>
    </p:spTree>
    <p:extLst>
      <p:ext uri="{BB962C8B-B14F-4D97-AF65-F5344CB8AC3E}">
        <p14:creationId xmlns:p14="http://schemas.microsoft.com/office/powerpoint/2010/main" val="376685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E3BF60-7B77-40AC-A6EF-43145D402327}"/>
              </a:ext>
            </a:extLst>
          </p:cNvPr>
          <p:cNvSpPr txBox="1"/>
          <p:nvPr/>
        </p:nvSpPr>
        <p:spPr>
          <a:xfrm>
            <a:off x="3716866" y="459188"/>
            <a:ext cx="3420534" cy="400110"/>
          </a:xfrm>
          <a:prstGeom prst="rect">
            <a:avLst/>
          </a:prstGeom>
          <a:noFill/>
        </p:spPr>
        <p:txBody>
          <a:bodyPr wrap="square">
            <a:spAutoFit/>
          </a:bodyPr>
          <a:lstStyle/>
          <a:p>
            <a:r>
              <a:rPr lang="en-US" sz="2000" b="1" u="sng" dirty="0"/>
              <a:t>Assessment Tools 3:  </a:t>
            </a:r>
          </a:p>
        </p:txBody>
      </p:sp>
      <p:pic>
        <p:nvPicPr>
          <p:cNvPr id="4" name="Graphic 3" descr="Clipboard with solid fill">
            <a:extLst>
              <a:ext uri="{FF2B5EF4-FFF2-40B4-BE49-F238E27FC236}">
                <a16:creationId xmlns:a16="http://schemas.microsoft.com/office/drawing/2014/main" id="{09F23277-BF5B-447E-89B1-DF2611F134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7933" y="659243"/>
            <a:ext cx="1270000" cy="1270000"/>
          </a:xfrm>
          <a:prstGeom prst="rect">
            <a:avLst/>
          </a:prstGeom>
        </p:spPr>
      </p:pic>
      <p:sp>
        <p:nvSpPr>
          <p:cNvPr id="7" name="TextBox 6">
            <a:extLst>
              <a:ext uri="{FF2B5EF4-FFF2-40B4-BE49-F238E27FC236}">
                <a16:creationId xmlns:a16="http://schemas.microsoft.com/office/drawing/2014/main" id="{2DDE90D2-59F1-4E3C-BFF8-D9649A54D63D}"/>
              </a:ext>
            </a:extLst>
          </p:cNvPr>
          <p:cNvSpPr txBox="1"/>
          <p:nvPr/>
        </p:nvSpPr>
        <p:spPr>
          <a:xfrm>
            <a:off x="1371600" y="1343886"/>
            <a:ext cx="2607733" cy="369332"/>
          </a:xfrm>
          <a:prstGeom prst="rect">
            <a:avLst/>
          </a:prstGeom>
          <a:noFill/>
        </p:spPr>
        <p:txBody>
          <a:bodyPr wrap="square" rtlCol="0">
            <a:spAutoFit/>
          </a:bodyPr>
          <a:lstStyle/>
          <a:p>
            <a:r>
              <a:rPr lang="en-US" b="1" u="sng" dirty="0"/>
              <a:t>Assessing Psychosis</a:t>
            </a:r>
          </a:p>
        </p:txBody>
      </p:sp>
      <p:sp>
        <p:nvSpPr>
          <p:cNvPr id="8" name="TextBox 7">
            <a:extLst>
              <a:ext uri="{FF2B5EF4-FFF2-40B4-BE49-F238E27FC236}">
                <a16:creationId xmlns:a16="http://schemas.microsoft.com/office/drawing/2014/main" id="{2694625D-7E8A-46C1-A668-6384A5DD3679}"/>
              </a:ext>
            </a:extLst>
          </p:cNvPr>
          <p:cNvSpPr txBox="1"/>
          <p:nvPr/>
        </p:nvSpPr>
        <p:spPr>
          <a:xfrm>
            <a:off x="1066800" y="2234761"/>
            <a:ext cx="7408333" cy="369332"/>
          </a:xfrm>
          <a:prstGeom prst="rect">
            <a:avLst/>
          </a:prstGeom>
          <a:noFill/>
        </p:spPr>
        <p:txBody>
          <a:bodyPr wrap="square" rtlCol="0">
            <a:spAutoFit/>
          </a:bodyPr>
          <a:lstStyle/>
          <a:p>
            <a:r>
              <a:rPr lang="en-US" b="1" dirty="0"/>
              <a:t>Clinician-rated Dimensions of Psychosis Symptom Severity</a:t>
            </a:r>
          </a:p>
        </p:txBody>
      </p:sp>
      <p:sp>
        <p:nvSpPr>
          <p:cNvPr id="10" name="TextBox 9">
            <a:extLst>
              <a:ext uri="{FF2B5EF4-FFF2-40B4-BE49-F238E27FC236}">
                <a16:creationId xmlns:a16="http://schemas.microsoft.com/office/drawing/2014/main" id="{67365863-DC3A-45CE-8347-FABB58ADC136}"/>
              </a:ext>
            </a:extLst>
          </p:cNvPr>
          <p:cNvSpPr txBox="1"/>
          <p:nvPr/>
        </p:nvSpPr>
        <p:spPr>
          <a:xfrm>
            <a:off x="1701800" y="3088681"/>
            <a:ext cx="6951133"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a:t>8-item measure for clinical assessment of severity of symptoms within past 7 days.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Items measured on a 5-point scale with symptom-specific definitions of each rating level.</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This assessment is an emerging measure for use in research and evaluation as potentially useful tools to enhance clinical decision-making.  </a:t>
            </a:r>
            <a:r>
              <a:rPr lang="en-US" u="sng" dirty="0"/>
              <a:t>Not the sole basis for making a clinical diagnosis.  (APA, 2013).  </a:t>
            </a:r>
          </a:p>
        </p:txBody>
      </p:sp>
    </p:spTree>
    <p:extLst>
      <p:ext uri="{BB962C8B-B14F-4D97-AF65-F5344CB8AC3E}">
        <p14:creationId xmlns:p14="http://schemas.microsoft.com/office/powerpoint/2010/main" val="268556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8B1177-08AE-4CD5-8995-1712F3453F64}"/>
              </a:ext>
            </a:extLst>
          </p:cNvPr>
          <p:cNvSpPr txBox="1"/>
          <p:nvPr/>
        </p:nvSpPr>
        <p:spPr>
          <a:xfrm>
            <a:off x="718596" y="1985573"/>
            <a:ext cx="11270204" cy="4924425"/>
          </a:xfrm>
          <a:prstGeom prst="rect">
            <a:avLst/>
          </a:prstGeom>
          <a:noFill/>
        </p:spPr>
        <p:txBody>
          <a:bodyPr wrap="square" rtlCol="0">
            <a:spAutoFit/>
          </a:bodyPr>
          <a:lstStyle/>
          <a:p>
            <a:r>
              <a:rPr lang="en-US" sz="2000" b="1" u="sng" dirty="0"/>
              <a:t>Primary Diagnosis</a:t>
            </a:r>
            <a:r>
              <a:rPr lang="en-US" sz="2400" b="1" dirty="0"/>
              <a:t>:  </a:t>
            </a:r>
            <a:r>
              <a:rPr lang="en-US" sz="2000" b="1" dirty="0"/>
              <a:t>Schizotypal Personality Disorder, moderate impairment in functioning</a:t>
            </a:r>
          </a:p>
          <a:p>
            <a:endParaRPr lang="en-US" sz="2000" b="1" dirty="0"/>
          </a:p>
          <a:p>
            <a:r>
              <a:rPr lang="en-US" sz="1800" dirty="0">
                <a:effectLst/>
                <a:latin typeface="Georgia" panose="02040502050405020303" pitchFamily="18" charset="0"/>
                <a:ea typeface="Times New Roman" panose="02020603050405020304" pitchFamily="18" charset="0"/>
                <a:cs typeface="Times New Roman" panose="02020603050405020304" pitchFamily="18" charset="0"/>
              </a:rPr>
              <a:t>Typical features of </a:t>
            </a:r>
            <a:r>
              <a:rPr lang="en-US" sz="1800" b="1" dirty="0">
                <a:effectLst/>
                <a:latin typeface="Georgia" panose="02040502050405020303" pitchFamily="18" charset="0"/>
                <a:ea typeface="Times New Roman" panose="02020603050405020304" pitchFamily="18" charset="0"/>
                <a:cs typeface="Times New Roman" panose="02020603050405020304" pitchFamily="18" charset="0"/>
              </a:rPr>
              <a:t>schizotypal personality disorder</a:t>
            </a:r>
            <a:r>
              <a:rPr lang="en-US" sz="1800" dirty="0">
                <a:effectLst/>
                <a:latin typeface="Georgia" panose="02040502050405020303" pitchFamily="18" charset="0"/>
                <a:ea typeface="Times New Roman" panose="02020603050405020304" pitchFamily="18" charset="0"/>
                <a:cs typeface="Times New Roman" panose="02020603050405020304" pitchFamily="18" charset="0"/>
              </a:rPr>
              <a:t> are impairments in the capacity for social and close relationships, and eccentricities in cognition, perception, and behavior that are associated with distorted self-image and incoherent personal goals and accompanied by suspiciousness and restricted emotional expression (APA, 2013).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b="1" dirty="0"/>
          </a:p>
          <a:p>
            <a:r>
              <a:rPr lang="en-US" sz="2000" b="1" u="sng" dirty="0"/>
              <a:t>Secondary Diagnosis:</a:t>
            </a:r>
            <a:r>
              <a:rPr lang="en-US" sz="2000" b="1" dirty="0"/>
              <a:t>   Unspecified  Schizophrenic Spectrum and other Psychotic Disorders.  </a:t>
            </a:r>
            <a:r>
              <a:rPr lang="en-US" sz="2000" dirty="0"/>
              <a:t>Appropriate for diagnosis in emergency management situations where little personal history is known.</a:t>
            </a:r>
          </a:p>
          <a:p>
            <a:endParaRPr lang="en-US" sz="2000" b="1" dirty="0"/>
          </a:p>
          <a:p>
            <a:r>
              <a:rPr lang="en-US" sz="2000" b="1" dirty="0"/>
              <a:t>(Addendum):</a:t>
            </a:r>
          </a:p>
          <a:p>
            <a:r>
              <a:rPr lang="en-US" sz="2000" b="1" u="sng" dirty="0"/>
              <a:t>Suspected Diagnosis:  </a:t>
            </a:r>
            <a:r>
              <a:rPr lang="en-US" sz="2000" b="1" dirty="0"/>
              <a:t>Anti-social Personality Disorder with psychopathic features, moderate to high functioning </a:t>
            </a:r>
            <a:r>
              <a:rPr lang="en-US" b="1" dirty="0"/>
              <a:t>(technically not applicable due to limited childhood/adolescent  history of subject).</a:t>
            </a:r>
          </a:p>
        </p:txBody>
      </p:sp>
      <p:sp>
        <p:nvSpPr>
          <p:cNvPr id="3" name="Rectangle 2">
            <a:extLst>
              <a:ext uri="{FF2B5EF4-FFF2-40B4-BE49-F238E27FC236}">
                <a16:creationId xmlns:a16="http://schemas.microsoft.com/office/drawing/2014/main" id="{7F9AA03F-9D7B-4D23-B49A-62DF50B80C82}"/>
              </a:ext>
            </a:extLst>
          </p:cNvPr>
          <p:cNvSpPr/>
          <p:nvPr/>
        </p:nvSpPr>
        <p:spPr>
          <a:xfrm>
            <a:off x="3271296" y="225001"/>
            <a:ext cx="5232400" cy="880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The Diagnoses</a:t>
            </a:r>
          </a:p>
        </p:txBody>
      </p:sp>
      <p:pic>
        <p:nvPicPr>
          <p:cNvPr id="5" name="Graphic 4" descr="Doctor male with solid fill">
            <a:extLst>
              <a:ext uri="{FF2B5EF4-FFF2-40B4-BE49-F238E27FC236}">
                <a16:creationId xmlns:a16="http://schemas.microsoft.com/office/drawing/2014/main" id="{6470E12A-B8D3-4707-B759-52A3B8FCE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28201" y="648088"/>
            <a:ext cx="1120422" cy="1120422"/>
          </a:xfrm>
          <a:prstGeom prst="rect">
            <a:avLst/>
          </a:prstGeom>
        </p:spPr>
      </p:pic>
      <p:sp>
        <p:nvSpPr>
          <p:cNvPr id="6" name="TextBox 5">
            <a:extLst>
              <a:ext uri="{FF2B5EF4-FFF2-40B4-BE49-F238E27FC236}">
                <a16:creationId xmlns:a16="http://schemas.microsoft.com/office/drawing/2014/main" id="{4AB95E0E-483F-483A-880C-E4F082FF27D0}"/>
              </a:ext>
            </a:extLst>
          </p:cNvPr>
          <p:cNvSpPr txBox="1"/>
          <p:nvPr/>
        </p:nvSpPr>
        <p:spPr>
          <a:xfrm>
            <a:off x="840574" y="1507710"/>
            <a:ext cx="5787850" cy="369332"/>
          </a:xfrm>
          <a:prstGeom prst="rect">
            <a:avLst/>
          </a:prstGeom>
          <a:noFill/>
        </p:spPr>
        <p:txBody>
          <a:bodyPr wrap="square" rtlCol="0">
            <a:spAutoFit/>
          </a:bodyPr>
          <a:lstStyle/>
          <a:p>
            <a:r>
              <a:rPr lang="en-US" b="1" u="sng" dirty="0"/>
              <a:t>Client:  </a:t>
            </a:r>
            <a:r>
              <a:rPr lang="en-US" dirty="0"/>
              <a:t>Patrick Bateman</a:t>
            </a:r>
          </a:p>
        </p:txBody>
      </p:sp>
    </p:spTree>
    <p:extLst>
      <p:ext uri="{BB962C8B-B14F-4D97-AF65-F5344CB8AC3E}">
        <p14:creationId xmlns:p14="http://schemas.microsoft.com/office/powerpoint/2010/main" val="50504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65FEC1-BC12-4839-BC95-DB5428B56FCE}"/>
              </a:ext>
            </a:extLst>
          </p:cNvPr>
          <p:cNvSpPr txBox="1"/>
          <p:nvPr/>
        </p:nvSpPr>
        <p:spPr>
          <a:xfrm>
            <a:off x="1612899" y="597929"/>
            <a:ext cx="6358467" cy="369332"/>
          </a:xfrm>
          <a:prstGeom prst="rect">
            <a:avLst/>
          </a:prstGeom>
          <a:noFill/>
        </p:spPr>
        <p:txBody>
          <a:bodyPr wrap="square" rtlCol="0">
            <a:spAutoFit/>
          </a:bodyPr>
          <a:lstStyle/>
          <a:p>
            <a:r>
              <a:rPr lang="en-US" b="1" u="sng" dirty="0">
                <a:solidFill>
                  <a:srgbClr val="FF0000"/>
                </a:solidFill>
              </a:rPr>
              <a:t>Anti-social Personality Disorder a/k/a Psychopathy</a:t>
            </a:r>
          </a:p>
        </p:txBody>
      </p:sp>
      <p:sp>
        <p:nvSpPr>
          <p:cNvPr id="3" name="TextBox 2">
            <a:extLst>
              <a:ext uri="{FF2B5EF4-FFF2-40B4-BE49-F238E27FC236}">
                <a16:creationId xmlns:a16="http://schemas.microsoft.com/office/drawing/2014/main" id="{25E3B900-B197-4BA6-B406-8CC387041446}"/>
              </a:ext>
            </a:extLst>
          </p:cNvPr>
          <p:cNvSpPr txBox="1"/>
          <p:nvPr/>
        </p:nvSpPr>
        <p:spPr>
          <a:xfrm>
            <a:off x="556241" y="1327264"/>
            <a:ext cx="8026400" cy="2831544"/>
          </a:xfrm>
          <a:prstGeom prst="rect">
            <a:avLst/>
          </a:prstGeom>
          <a:noFill/>
        </p:spPr>
        <p:txBody>
          <a:bodyPr wrap="square" rtlCol="0">
            <a:spAutoFit/>
          </a:bodyPr>
          <a:lstStyle/>
          <a:p>
            <a:pPr marL="285750" indent="-285750">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Psychopathy was among the earliest and most recognized personality disorders</a:t>
            </a:r>
          </a:p>
          <a:p>
            <a:pPr marL="285750" indent="-285750">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General consensus is that psychopathy consists of 4 </a:t>
            </a:r>
          </a:p>
          <a:p>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significant dimensions:</a:t>
            </a:r>
          </a:p>
          <a:p>
            <a:pPr marL="285750" indent="-285750">
              <a:buFont typeface="Wingdings" panose="05000000000000000000" pitchFamily="2" charset="2"/>
              <a:buChar char="Ø"/>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mj-lt"/>
              <a:buAutoNum type="arabi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Interpersonal</a:t>
            </a:r>
          </a:p>
          <a:p>
            <a:pPr marL="342900" indent="-342900">
              <a:buFont typeface="+mj-lt"/>
              <a:buAutoNum type="arabicParenR"/>
            </a:pPr>
            <a:r>
              <a:rPr lang="en-US" dirty="0">
                <a:latin typeface="Times New Roman" panose="02020603050405020304" pitchFamily="18" charset="0"/>
                <a:ea typeface="Times New Roman" panose="02020603050405020304" pitchFamily="18" charset="0"/>
                <a:cs typeface="Times New Roman" panose="02020603050405020304" pitchFamily="18" charset="0"/>
              </a:rPr>
              <a:t>Affective</a:t>
            </a:r>
          </a:p>
          <a:p>
            <a:pPr marL="342900" indent="-342900">
              <a:buFont typeface="+mj-lt"/>
              <a:buAutoNum type="arabicParen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Lifestyle </a:t>
            </a:r>
          </a:p>
          <a:p>
            <a:pPr marL="342900" indent="-342900">
              <a:buFont typeface="+mj-lt"/>
              <a:buAutoNum type="arabicParenR"/>
            </a:pPr>
            <a:r>
              <a:rPr lang="en-US" dirty="0">
                <a:latin typeface="Times New Roman" panose="02020603050405020304" pitchFamily="18" charset="0"/>
                <a:ea typeface="Times New Roman" panose="02020603050405020304" pitchFamily="18" charset="0"/>
                <a:cs typeface="Times New Roman" panose="02020603050405020304" pitchFamily="18" charset="0"/>
              </a:rPr>
              <a:t>Antisocial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1600" u="sng" dirty="0">
                <a:effectLst/>
                <a:latin typeface="Times New Roman" panose="02020603050405020304" pitchFamily="18" charset="0"/>
                <a:ea typeface="Times New Roman" panose="02020603050405020304" pitchFamily="18" charset="0"/>
                <a:cs typeface="Times New Roman" panose="02020603050405020304" pitchFamily="18" charset="0"/>
              </a:rPr>
              <a:t>(Neumann, Hare and Newman, 2007) </a:t>
            </a:r>
            <a:endParaRPr lang="en-US" sz="1600" u="sng"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7167E07-7957-4B38-B800-B6A1E567E688}"/>
              </a:ext>
            </a:extLst>
          </p:cNvPr>
          <p:cNvSpPr txBox="1"/>
          <p:nvPr/>
        </p:nvSpPr>
        <p:spPr>
          <a:xfrm>
            <a:off x="419099" y="4531784"/>
            <a:ext cx="8026400"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Significant links to aggression, violence and other externalizing pathologies</a:t>
            </a:r>
          </a:p>
          <a:p>
            <a:pPr marL="285750" indent="-28575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Commonly portrayed in Hollywood, characterizations of “the psychopath” have become more refined and realistic, displaying traits of “lack of empathy, cold-blooded attitudes, and occupational requirements” </a:t>
            </a:r>
          </a:p>
          <a:p>
            <a:r>
              <a:rPr lang="en-US" sz="1600" u="sng" dirty="0">
                <a:latin typeface="Times New Roman" panose="02020603050405020304" pitchFamily="18" charset="0"/>
                <a:cs typeface="Times New Roman" panose="02020603050405020304" pitchFamily="18" charset="0"/>
              </a:rPr>
              <a:t>      (</a:t>
            </a:r>
            <a:r>
              <a:rPr lang="en-US" sz="1600" u="sng" dirty="0" err="1">
                <a:latin typeface="Times New Roman" panose="02020603050405020304" pitchFamily="18" charset="0"/>
                <a:cs typeface="Times New Roman" panose="02020603050405020304" pitchFamily="18" charset="0"/>
              </a:rPr>
              <a:t>Leistedt</a:t>
            </a:r>
            <a:r>
              <a:rPr lang="en-US" sz="1600" u="sng" dirty="0">
                <a:latin typeface="Times New Roman" panose="02020603050405020304" pitchFamily="18" charset="0"/>
                <a:cs typeface="Times New Roman" panose="02020603050405020304" pitchFamily="18" charset="0"/>
              </a:rPr>
              <a:t> &amp; </a:t>
            </a:r>
            <a:r>
              <a:rPr lang="en-US" sz="1600" u="sng" dirty="0" err="1">
                <a:latin typeface="Times New Roman" panose="02020603050405020304" pitchFamily="18" charset="0"/>
                <a:cs typeface="Times New Roman" panose="02020603050405020304" pitchFamily="18" charset="0"/>
              </a:rPr>
              <a:t>Linkowski</a:t>
            </a:r>
            <a:r>
              <a:rPr lang="en-US" sz="1600" u="sng" dirty="0">
                <a:latin typeface="Times New Roman" panose="02020603050405020304" pitchFamily="18" charset="0"/>
                <a:cs typeface="Times New Roman" panose="02020603050405020304" pitchFamily="18" charset="0"/>
              </a:rPr>
              <a:t>, 2014, p. 172).</a:t>
            </a:r>
            <a:endParaRPr lang="en-US" sz="1600" dirty="0">
              <a:latin typeface="Times New Roman" panose="02020603050405020304" pitchFamily="18" charset="0"/>
              <a:cs typeface="Times New Roman" panose="02020603050405020304" pitchFamily="18" charset="0"/>
            </a:endParaRPr>
          </a:p>
        </p:txBody>
      </p:sp>
      <p:pic>
        <p:nvPicPr>
          <p:cNvPr id="2050" name="Picture 2" descr="The Psychopathic CEO">
            <a:extLst>
              <a:ext uri="{FF2B5EF4-FFF2-40B4-BE49-F238E27FC236}">
                <a16:creationId xmlns:a16="http://schemas.microsoft.com/office/drawing/2014/main" id="{9DA6BE1A-B20B-4139-A8D6-8D7863BD5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548" y="264298"/>
            <a:ext cx="2305492" cy="1293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A7C6B81-E349-491E-9880-312047B8F185}"/>
              </a:ext>
            </a:extLst>
          </p:cNvPr>
          <p:cNvSpPr txBox="1"/>
          <p:nvPr/>
        </p:nvSpPr>
        <p:spPr>
          <a:xfrm>
            <a:off x="9514548" y="1096432"/>
            <a:ext cx="1998133" cy="461665"/>
          </a:xfrm>
          <a:prstGeom prst="rect">
            <a:avLst/>
          </a:prstGeom>
          <a:noFill/>
        </p:spPr>
        <p:txBody>
          <a:bodyPr wrap="square" rtlCol="0">
            <a:spAutoFit/>
          </a:bodyPr>
          <a:lstStyle/>
          <a:p>
            <a:r>
              <a:rPr lang="en-US" sz="1200" dirty="0">
                <a:solidFill>
                  <a:schemeClr val="bg1"/>
                </a:solidFill>
              </a:rPr>
              <a:t>Image source:  Forbes.com</a:t>
            </a:r>
          </a:p>
        </p:txBody>
      </p:sp>
      <p:sp>
        <p:nvSpPr>
          <p:cNvPr id="6" name="TextBox 5">
            <a:extLst>
              <a:ext uri="{FF2B5EF4-FFF2-40B4-BE49-F238E27FC236}">
                <a16:creationId xmlns:a16="http://schemas.microsoft.com/office/drawing/2014/main" id="{1F6A804A-D030-4357-876A-A1677DE67A4F}"/>
              </a:ext>
            </a:extLst>
          </p:cNvPr>
          <p:cNvSpPr txBox="1"/>
          <p:nvPr/>
        </p:nvSpPr>
        <p:spPr>
          <a:xfrm>
            <a:off x="7272867" y="2421771"/>
            <a:ext cx="4362892" cy="1477328"/>
          </a:xfrm>
          <a:prstGeom prst="rect">
            <a:avLst/>
          </a:prstGeom>
          <a:noFill/>
        </p:spPr>
        <p:txBody>
          <a:bodyPr wrap="square" rtlCol="0">
            <a:spAutoFit/>
          </a:bodyPr>
          <a:lstStyle/>
          <a:p>
            <a:pPr marL="285750" indent="-285750">
              <a:buFont typeface="Wingdings" panose="05000000000000000000" pitchFamily="2" charset="2"/>
              <a:buChar char="Ø"/>
            </a:pPr>
            <a:r>
              <a:rPr lang="en-US" dirty="0"/>
              <a:t>Psychopaths differ from psychotics in that the latter has lost touch with reality, while the former lacks empathy and does not appear to fear consequences (APA, 2013).  </a:t>
            </a:r>
          </a:p>
        </p:txBody>
      </p:sp>
      <p:sp>
        <p:nvSpPr>
          <p:cNvPr id="7" name="TextBox 6">
            <a:extLst>
              <a:ext uri="{FF2B5EF4-FFF2-40B4-BE49-F238E27FC236}">
                <a16:creationId xmlns:a16="http://schemas.microsoft.com/office/drawing/2014/main" id="{87A1692C-FB29-4232-981D-AE58911C05B9}"/>
              </a:ext>
            </a:extLst>
          </p:cNvPr>
          <p:cNvSpPr txBox="1"/>
          <p:nvPr/>
        </p:nvSpPr>
        <p:spPr>
          <a:xfrm>
            <a:off x="8686800" y="4639733"/>
            <a:ext cx="2948959"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Psychopaths are drawn to positions of power, i.e. CEOs, attorneys, media personalities, and salespeople (Dutton, 2013). </a:t>
            </a:r>
          </a:p>
        </p:txBody>
      </p:sp>
    </p:spTree>
    <p:extLst>
      <p:ext uri="{BB962C8B-B14F-4D97-AF65-F5344CB8AC3E}">
        <p14:creationId xmlns:p14="http://schemas.microsoft.com/office/powerpoint/2010/main" val="1762410357"/>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787</TotalTime>
  <Words>4899</Words>
  <Application>Microsoft Office PowerPoint</Application>
  <PresentationFormat>Widescreen</PresentationFormat>
  <Paragraphs>322</Paragraphs>
  <Slides>15</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Algerian</vt:lpstr>
      <vt:lpstr>Arial</vt:lpstr>
      <vt:lpstr>BlinkMacSystemFont</vt:lpstr>
      <vt:lpstr>Calibri</vt:lpstr>
      <vt:lpstr>Calibri Light</vt:lpstr>
      <vt:lpstr>Georgia</vt:lpstr>
      <vt:lpstr>inherit</vt:lpstr>
      <vt:lpstr>Jokerman</vt:lpstr>
      <vt:lpstr>Red Hat Display</vt:lpstr>
      <vt:lpstr>Rockwell</vt:lpstr>
      <vt:lpstr>Times</vt:lpstr>
      <vt:lpstr>Times New Roman</vt:lpstr>
      <vt:lpstr>verdana</vt:lpstr>
      <vt:lpstr>Wingdings</vt:lpstr>
      <vt:lpstr>Atlas</vt:lpstr>
      <vt:lpstr>Clinical Assessment &amp; Case Conceptualization:   </vt:lpstr>
      <vt:lpstr>Meet Patrick Bateman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Existential Angst of Patrick Bateman</vt:lpstr>
      <vt:lpstr>Psychopathy in Cinema: Fact or Fiction?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and Case Conceptualization:   </dc:title>
  <dc:creator>Michael Farnum</dc:creator>
  <cp:lastModifiedBy>Michael Farnum</cp:lastModifiedBy>
  <cp:revision>57</cp:revision>
  <dcterms:created xsi:type="dcterms:W3CDTF">2021-11-09T21:28:36Z</dcterms:created>
  <dcterms:modified xsi:type="dcterms:W3CDTF">2021-11-14T00:25:31Z</dcterms:modified>
</cp:coreProperties>
</file>