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2"/>
  </p:notesMasterIdLst>
  <p:handoutMasterIdLst>
    <p:handoutMasterId r:id="rId53"/>
  </p:handoutMasterIdLst>
  <p:sldIdLst>
    <p:sldId id="322" r:id="rId5"/>
    <p:sldId id="324" r:id="rId6"/>
    <p:sldId id="347" r:id="rId7"/>
    <p:sldId id="358" r:id="rId8"/>
    <p:sldId id="323" r:id="rId9"/>
    <p:sldId id="340" r:id="rId10"/>
    <p:sldId id="341" r:id="rId11"/>
    <p:sldId id="330" r:id="rId12"/>
    <p:sldId id="335" r:id="rId13"/>
    <p:sldId id="336" r:id="rId14"/>
    <p:sldId id="337" r:id="rId15"/>
    <p:sldId id="325" r:id="rId16"/>
    <p:sldId id="326" r:id="rId17"/>
    <p:sldId id="327" r:id="rId18"/>
    <p:sldId id="329" r:id="rId19"/>
    <p:sldId id="331" r:id="rId20"/>
    <p:sldId id="339" r:id="rId21"/>
    <p:sldId id="328" r:id="rId22"/>
    <p:sldId id="332" r:id="rId23"/>
    <p:sldId id="338" r:id="rId24"/>
    <p:sldId id="333" r:id="rId25"/>
    <p:sldId id="334" r:id="rId26"/>
    <p:sldId id="342" r:id="rId27"/>
    <p:sldId id="356" r:id="rId28"/>
    <p:sldId id="343" r:id="rId29"/>
    <p:sldId id="345" r:id="rId30"/>
    <p:sldId id="344" r:id="rId31"/>
    <p:sldId id="346" r:id="rId32"/>
    <p:sldId id="350" r:id="rId33"/>
    <p:sldId id="351" r:id="rId34"/>
    <p:sldId id="352" r:id="rId35"/>
    <p:sldId id="357" r:id="rId36"/>
    <p:sldId id="348" r:id="rId37"/>
    <p:sldId id="353" r:id="rId38"/>
    <p:sldId id="349" r:id="rId39"/>
    <p:sldId id="359" r:id="rId40"/>
    <p:sldId id="360" r:id="rId41"/>
    <p:sldId id="361" r:id="rId42"/>
    <p:sldId id="362" r:id="rId43"/>
    <p:sldId id="363" r:id="rId44"/>
    <p:sldId id="365" r:id="rId45"/>
    <p:sldId id="364" r:id="rId46"/>
    <p:sldId id="366" r:id="rId47"/>
    <p:sldId id="367" r:id="rId48"/>
    <p:sldId id="368" r:id="rId49"/>
    <p:sldId id="355" r:id="rId50"/>
    <p:sldId id="354" r:id="rId51"/>
  </p:sldIdLst>
  <p:sldSz cx="12188825" cy="68580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4581" autoAdjust="0"/>
  </p:normalViewPr>
  <p:slideViewPr>
    <p:cSldViewPr showGuides="1">
      <p:cViewPr varScale="1">
        <p:scale>
          <a:sx n="59" d="100"/>
          <a:sy n="59" d="100"/>
        </p:scale>
        <p:origin x="840" y="52"/>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1/22/2024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1/22/2024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uhWzVdGmX2w&amp;t=954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jaconni.blogspot.com/2014_07_01_archive.html" TargetMode="External"/><Relationship Id="rId7" Type="http://schemas.openxmlformats.org/officeDocument/2006/relationships/hyperlink" Target="http://en.wikipedia.org/wiki/Original_si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Garden_of_Eden" TargetMode="External"/><Relationship Id="rId5" Type="http://schemas.openxmlformats.org/officeDocument/2006/relationships/hyperlink" Target="http://en.wikipedia.org/wiki/Adam_and_Eve" TargetMode="External"/><Relationship Id="rId4" Type="http://schemas.openxmlformats.org/officeDocument/2006/relationships/hyperlink" Target="http://jaconni.blogspot.com/2014/07/eve-in-garden-of-eden.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o_1aF54DO6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fbQrjLwvQYU"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xEalhMkI-J0&amp;list=OLAK5uy_l7oWqHhCFH7gqGXIZc-37GUPOxeR6_XWQ"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z5rRZdiu1U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gx1KoPhJVlY"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M9CTVad-I1k&amp;t=1248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62295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Laws of Human Nature by Robert Greene (Detailed Summary) (youtube.com)</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dirty="0"/>
          </a:p>
        </p:txBody>
      </p:sp>
    </p:spTree>
    <p:extLst>
      <p:ext uri="{BB962C8B-B14F-4D97-AF65-F5344CB8AC3E}">
        <p14:creationId xmlns:p14="http://schemas.microsoft.com/office/powerpoint/2010/main" val="345768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World of JACONNI: 07.2014</a:t>
            </a:r>
            <a:endParaRPr lang="en-US" dirty="0"/>
          </a:p>
          <a:p>
            <a:pPr algn="l"/>
            <a:r>
              <a:rPr lang="en-US" b="1" i="0" u="none" strike="noStrike" dirty="0">
                <a:solidFill>
                  <a:srgbClr val="006699"/>
                </a:solidFill>
                <a:effectLst/>
                <a:latin typeface="Georgia" panose="02040502050405020303" pitchFamily="18" charset="0"/>
                <a:hlinkClick r:id="rId4"/>
              </a:rPr>
              <a:t>Eve in the Garden of Eden</a:t>
            </a:r>
            <a:endParaRPr lang="en-US" b="0" i="0" dirty="0">
              <a:solidFill>
                <a:srgbClr val="006699"/>
              </a:solidFill>
              <a:effectLst/>
              <a:latin typeface="Georgia" panose="02040502050405020303" pitchFamily="18" charset="0"/>
            </a:endParaRPr>
          </a:p>
          <a:p>
            <a:pPr algn="l" rtl="0"/>
            <a:r>
              <a:rPr lang="en-US" b="0" i="0" dirty="0">
                <a:solidFill>
                  <a:srgbClr val="999999"/>
                </a:solidFill>
                <a:effectLst/>
                <a:latin typeface="Georgia" panose="02040502050405020303" pitchFamily="18" charset="0"/>
              </a:rPr>
              <a:t>Painting + Photo Manipulation of </a:t>
            </a:r>
            <a:r>
              <a:rPr lang="en-US" b="0" i="0" u="none" strike="noStrike" dirty="0">
                <a:solidFill>
                  <a:srgbClr val="232CDF"/>
                </a:solidFill>
                <a:effectLst/>
                <a:latin typeface="Georgia" panose="02040502050405020303" pitchFamily="18" charset="0"/>
                <a:hlinkClick r:id="rId5"/>
              </a:rPr>
              <a:t>Eve</a:t>
            </a:r>
            <a:r>
              <a:rPr lang="en-US" b="0" i="0" dirty="0">
                <a:solidFill>
                  <a:srgbClr val="999999"/>
                </a:solidFill>
                <a:effectLst/>
                <a:latin typeface="Georgia" panose="02040502050405020303" pitchFamily="18" charset="0"/>
              </a:rPr>
              <a:t> in the </a:t>
            </a:r>
            <a:r>
              <a:rPr lang="en-US" b="0" i="0" u="none" strike="noStrike" dirty="0">
                <a:solidFill>
                  <a:srgbClr val="232CDF"/>
                </a:solidFill>
                <a:effectLst/>
                <a:latin typeface="Georgia" panose="02040502050405020303" pitchFamily="18" charset="0"/>
                <a:hlinkClick r:id="rId6"/>
              </a:rPr>
              <a:t>Garden of Eden</a:t>
            </a:r>
            <a:r>
              <a:rPr lang="en-US" b="0" i="0" dirty="0">
                <a:solidFill>
                  <a:srgbClr val="999999"/>
                </a:solidFill>
                <a:effectLst/>
                <a:latin typeface="Georgia" panose="02040502050405020303" pitchFamily="18" charset="0"/>
              </a:rPr>
              <a:t> ready to take a bite out of </a:t>
            </a:r>
            <a:r>
              <a:rPr lang="en-US" b="0" i="0" u="none" strike="noStrike" dirty="0">
                <a:solidFill>
                  <a:srgbClr val="232CDF"/>
                </a:solidFill>
                <a:effectLst/>
                <a:latin typeface="Georgia" panose="02040502050405020303" pitchFamily="18" charset="0"/>
                <a:hlinkClick r:id="rId7"/>
              </a:rPr>
              <a:t>Original Sin</a:t>
            </a:r>
            <a:r>
              <a:rPr lang="en-US" b="0" i="0" dirty="0">
                <a:solidFill>
                  <a:srgbClr val="999999"/>
                </a:solidFill>
                <a:effectLst/>
                <a:latin typeface="Georgia" panose="02040502050405020303" pitchFamily="18" charset="0"/>
              </a:rPr>
              <a:t>.  Always liked that fruit / apple metaphor.  The piece is pretty lateral with only has two layers of depth, but the snake has some dimension [was my favorite part to work on].  Take look at its slithery tongue just barely touching Eve's fingertip as it eggs her temptation on with its hisses.  I tried to shy away from being cliche...not sure how that worked out.  I also didn't want Eve to be associated with any specific race, so kept her ambiguous.</a:t>
            </a:r>
          </a:p>
          <a:p>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dirty="0"/>
          </a:p>
        </p:txBody>
      </p:sp>
    </p:spTree>
    <p:extLst>
      <p:ext uri="{BB962C8B-B14F-4D97-AF65-F5344CB8AC3E}">
        <p14:creationId xmlns:p14="http://schemas.microsoft.com/office/powerpoint/2010/main" val="135802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Jingle Baby | Truth Tellers | Liberty Mutual Insurance Commercial (youtube.com)</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24</a:t>
            </a:fld>
            <a:endParaRPr lang="en-US" dirty="0"/>
          </a:p>
        </p:txBody>
      </p:sp>
    </p:spTree>
    <p:extLst>
      <p:ext uri="{BB962C8B-B14F-4D97-AF65-F5344CB8AC3E}">
        <p14:creationId xmlns:p14="http://schemas.microsoft.com/office/powerpoint/2010/main" val="69391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hw_introdungeonrooms40z_h_all_97 (youtube.com)</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32</a:t>
            </a:fld>
            <a:endParaRPr lang="en-US" dirty="0"/>
          </a:p>
        </p:txBody>
      </p:sp>
    </p:spTree>
    <p:extLst>
      <p:ext uri="{BB962C8B-B14F-4D97-AF65-F5344CB8AC3E}">
        <p14:creationId xmlns:p14="http://schemas.microsoft.com/office/powerpoint/2010/main" val="417967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I Do Not Want What I Haven't Got (2009 Remaster) (youtube.com)</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33</a:t>
            </a:fld>
            <a:endParaRPr lang="en-US" dirty="0"/>
          </a:p>
        </p:txBody>
      </p:sp>
    </p:spTree>
    <p:extLst>
      <p:ext uri="{BB962C8B-B14F-4D97-AF65-F5344CB8AC3E}">
        <p14:creationId xmlns:p14="http://schemas.microsoft.com/office/powerpoint/2010/main" val="118178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Into the fold: Advanced layouts | </a:t>
            </a:r>
            <a:r>
              <a:rPr lang="en-US" dirty="0" err="1">
                <a:hlinkClick r:id="rId3"/>
              </a:rPr>
              <a:t>Wix</a:t>
            </a:r>
            <a:r>
              <a:rPr lang="en-US" dirty="0">
                <a:hlinkClick r:id="rId3"/>
              </a:rPr>
              <a:t> Studio (youtube.com)</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42</a:t>
            </a:fld>
            <a:endParaRPr lang="en-US" dirty="0"/>
          </a:p>
        </p:txBody>
      </p:sp>
    </p:spTree>
    <p:extLst>
      <p:ext uri="{BB962C8B-B14F-4D97-AF65-F5344CB8AC3E}">
        <p14:creationId xmlns:p14="http://schemas.microsoft.com/office/powerpoint/2010/main" val="221984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TTR Tony Beach Full 16x9 Raw Subs V3 (youtube.com)</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45</a:t>
            </a:fld>
            <a:endParaRPr lang="en-US" dirty="0"/>
          </a:p>
        </p:txBody>
      </p:sp>
    </p:spTree>
    <p:extLst>
      <p:ext uri="{BB962C8B-B14F-4D97-AF65-F5344CB8AC3E}">
        <p14:creationId xmlns:p14="http://schemas.microsoft.com/office/powerpoint/2010/main" val="153497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Secret Powers &amp; Unseen Forces - Manly Palmer Hall (youtube.com)</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47</a:t>
            </a:fld>
            <a:endParaRPr lang="en-US" dirty="0"/>
          </a:p>
        </p:txBody>
      </p:sp>
    </p:spTree>
    <p:extLst>
      <p:ext uri="{BB962C8B-B14F-4D97-AF65-F5344CB8AC3E}">
        <p14:creationId xmlns:p14="http://schemas.microsoft.com/office/powerpoint/2010/main" val="3548669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Date Placeholder 6"/>
          <p:cNvSpPr>
            <a:spLocks noGrp="1"/>
          </p:cNvSpPr>
          <p:nvPr>
            <p:ph type="dt" sz="half" idx="10"/>
          </p:nvPr>
        </p:nvSpPr>
        <p:spPr/>
        <p:txBody>
          <a:bodyPr/>
          <a:lstStyle>
            <a:lvl1pPr>
              <a:defRPr sz="1100"/>
            </a:lvl1pPr>
          </a:lstStyle>
          <a:p>
            <a:fld id="{1D2498CD-A622-4ACC-98D8-8365C1B868F0}" type="datetime1">
              <a:rPr lang="en-US" smtClean="0"/>
              <a:pPr/>
              <a:t>1/22/2024</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a:t>Add a footer</a:t>
            </a:r>
          </a:p>
        </p:txBody>
      </p:sp>
      <p:sp>
        <p:nvSpPr>
          <p:cNvPr id="9" name="Slide Number Placeholder 8"/>
          <p:cNvSpPr>
            <a:spLocks noGrp="1"/>
          </p:cNvSpPr>
          <p:nvPr>
            <p:ph type="sldNum" sz="quarter" idx="12"/>
          </p:nvPr>
        </p:nvSpPr>
        <p:spPr/>
        <p:txBody>
          <a:bodyPr/>
          <a:lstStyle>
            <a:lvl1pPr>
              <a:defRPr sz="1100"/>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EB2CF6B-193C-4CEB-9860-F1C5F0818FA3}" type="datetime1">
              <a:rPr lang="en-US" smtClean="0"/>
              <a:t>1/22/2024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856CBC3-4EDC-4C84-BDD0-15F2AD890B92}" type="datetime1">
              <a:rPr lang="en-US" smtClean="0"/>
              <a:t>1/22/2024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CEBF3DB-CE40-42F4-BAF4-5D73D1160093}" type="datetime1">
              <a:rPr lang="en-US" smtClean="0"/>
              <a:t>1/22/2024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3ECA6E5-33C6-44C3-9324-1BC5DF93F43F}" type="datetime1">
              <a:rPr lang="en-US" smtClean="0"/>
              <a:t>1/22/2024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9C9C1D9-07E1-4387-AF34-89EE2802766D}" type="datetime1">
              <a:rPr lang="en-US" smtClean="0"/>
              <a:t>1/22/2024</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769E85B-B39A-43E9-82DE-E3279D984288}" type="datetime1">
              <a:rPr lang="en-US" smtClean="0"/>
              <a:t>1/22/2024</a:t>
            </a:fld>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D0270C95-D35D-47FC-816D-E56328637043}" type="datetime1">
              <a:rPr lang="en-US" smtClean="0"/>
              <a:t>1/22/2024</a:t>
            </a:fld>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51163A7-695C-4C09-B334-6924060F5B71}" type="datetime1">
              <a:rPr lang="en-US" smtClean="0"/>
              <a:t>1/22/2024</a:t>
            </a:fld>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C5B6D02-49B3-41C1-9893-391F698AE757}" type="datetime1">
              <a:rPr lang="en-US" smtClean="0"/>
              <a:t>1/22/2024</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D91AC91-90B4-40B7-917F-BAE86E369F96}" type="datetime1">
              <a:rPr lang="en-US" smtClean="0"/>
              <a:t>1/22/2024</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BB4AB525-F3F4-481A-B8D5-B732FA9EB082}" type="datetime1">
              <a:rPr lang="en-US" smtClean="0"/>
              <a:pPr/>
              <a:t>1/22/2024</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www.samuelecorona.com/48-leggi-del-potere-robert-green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kepticalscience.com/graphics.php?g=260"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enclipart.org/detail/110239"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uhWzVdGmX2w?start=36&amp;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pikist.com/free-photo-vxiqs" TargetMode="External"/><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o_1aF54DO60?feature=oembed" TargetMode="Externa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hyperlink" Target="https://www.publicdomainpictures.net/en/view-image.php?image=162007&amp;picture=anonymous-mask"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dfreephotos.com/other-landscapes/moon-over-the-mountain-landscape.jpg.php" TargetMode="External"/><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flickr.com/photos/8127690@N03/3728504863/" TargetMode="External"/><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skulladay.blogspot.com/2011/04/toxic-skull.html" TargetMode="External"/><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fbQrjLwvQYU?feature=oembed" TargetMode="Externa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xEalhMkI-J0?list=OLAK5uy_l7oWqHhCFH7gqGXIZc-37GUPOxeR6_XWQ"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video" Target="https://www.youtube.com/embed/dw1oM7LBbxE?feature=oembed" TargetMode="Externa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fearoftheblackwolf.deviantart.com/art/Peter-Steele-Negativity-150438993" TargetMode="External"/><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z5rRZdiu1UE?feature=oembed" TargetMode="Externa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hyperlink" Target="https://www.pngall.com/darth-vader-png/" TargetMode="External"/><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hyperlink" Target="https://creativecommons.org/licenses/by-nc/3.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publicdomainpictures.net/view-image.php?image=100052&amp;picture=shadow-woman" TargetMode="External"/><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gx1KoPhJVlY?feature=oembed" TargetMode="Externa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M9CTVad-I1k?start=1248&amp;feature=oembed" TargetMode="External"/><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view-image.php?image=19972&amp;" TargetMode="External"/><Relationship Id="rId7"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pOZzaZ78Rb4?feature=oembed"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hyperlink" Target="https://goedangbiografi.blogspot.com/2016/05/socrates-philosopher-469-399-bc.html"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412" y="1295400"/>
            <a:ext cx="8686800" cy="2895600"/>
          </a:xfrm>
        </p:spPr>
        <p:txBody>
          <a:bodyPr>
            <a:normAutofit/>
          </a:bodyPr>
          <a:lstStyle/>
          <a:p>
            <a:r>
              <a:rPr lang="en-US" u="sng" dirty="0"/>
              <a:t>The Laws of </a:t>
            </a:r>
            <a:br>
              <a:rPr lang="en-US" u="sng" dirty="0"/>
            </a:br>
            <a:r>
              <a:rPr lang="en-US" u="sng" dirty="0"/>
              <a:t>Human Nature</a:t>
            </a:r>
            <a:br>
              <a:rPr lang="en-US" u="sng" dirty="0"/>
            </a:br>
            <a:r>
              <a:rPr lang="en-US" sz="3100" u="sng" dirty="0"/>
              <a:t>summary </a:t>
            </a:r>
          </a:p>
        </p:txBody>
      </p:sp>
      <p:sp>
        <p:nvSpPr>
          <p:cNvPr id="3" name="Subtitle 2"/>
          <p:cNvSpPr>
            <a:spLocks noGrp="1"/>
          </p:cNvSpPr>
          <p:nvPr>
            <p:ph type="subTitle" idx="1"/>
          </p:nvPr>
        </p:nvSpPr>
        <p:spPr>
          <a:xfrm>
            <a:off x="1065213" y="5562600"/>
            <a:ext cx="8229600" cy="457200"/>
          </a:xfrm>
        </p:spPr>
        <p:txBody>
          <a:bodyPr/>
          <a:lstStyle/>
          <a:p>
            <a:r>
              <a:rPr lang="en-US" dirty="0">
                <a:solidFill>
                  <a:srgbClr val="FF0000"/>
                </a:solidFill>
              </a:rPr>
              <a:t>Michael V </a:t>
            </a:r>
            <a:r>
              <a:rPr lang="en-US" dirty="0" err="1">
                <a:solidFill>
                  <a:srgbClr val="FF0000"/>
                </a:solidFill>
              </a:rPr>
              <a:t>farnum</a:t>
            </a:r>
            <a:endParaRPr lang="en-US" dirty="0">
              <a:solidFill>
                <a:srgbClr val="FF0000"/>
              </a:solidFill>
            </a:endParaRPr>
          </a:p>
        </p:txBody>
      </p:sp>
      <p:pic>
        <p:nvPicPr>
          <p:cNvPr id="5" name="Picture 4" descr="A book cover with a red and blue circle&#10;&#10;Description automatically generated">
            <a:extLst>
              <a:ext uri="{FF2B5EF4-FFF2-40B4-BE49-F238E27FC236}">
                <a16:creationId xmlns:a16="http://schemas.microsoft.com/office/drawing/2014/main" id="{63542CEB-F615-55A0-F798-F51CD26E480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47212" y="1295400"/>
            <a:ext cx="2179320" cy="3352800"/>
          </a:xfrm>
          <a:prstGeom prst="rect">
            <a:avLst/>
          </a:prstGeom>
        </p:spPr>
      </p:pic>
      <p:sp>
        <p:nvSpPr>
          <p:cNvPr id="6" name="TextBox 5">
            <a:extLst>
              <a:ext uri="{FF2B5EF4-FFF2-40B4-BE49-F238E27FC236}">
                <a16:creationId xmlns:a16="http://schemas.microsoft.com/office/drawing/2014/main" id="{7575E73E-FCF5-752B-3FF8-E6056334AB91}"/>
              </a:ext>
            </a:extLst>
          </p:cNvPr>
          <p:cNvSpPr txBox="1"/>
          <p:nvPr/>
        </p:nvSpPr>
        <p:spPr>
          <a:xfrm>
            <a:off x="9752012" y="4953000"/>
            <a:ext cx="1423077" cy="507831"/>
          </a:xfrm>
          <a:prstGeom prst="rect">
            <a:avLst/>
          </a:prstGeom>
          <a:noFill/>
          <a:ln>
            <a:solidFill>
              <a:schemeClr val="bg2"/>
            </a:solidFill>
          </a:ln>
        </p:spPr>
        <p:txBody>
          <a:bodyPr wrap="square" rtlCol="0" anchor="ctr" anchorCtr="1">
            <a:spAutoFit/>
          </a:bodyPr>
          <a:lstStyle/>
          <a:p>
            <a:r>
              <a:rPr lang="en-US" sz="900" dirty="0">
                <a:hlinkClick r:id="rId4" tooltip="https://www.samuelecorona.com/48-leggi-del-potere-robert-greene/"/>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tional Stress Awareness Day">
            <a:extLst>
              <a:ext uri="{FF2B5EF4-FFF2-40B4-BE49-F238E27FC236}">
                <a16:creationId xmlns:a16="http://schemas.microsoft.com/office/drawing/2014/main" id="{5940F595-109F-3C07-EC20-872FB271C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2" y="815315"/>
            <a:ext cx="8553450" cy="59093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1D51B5-D078-6E9D-948D-288883CEB669}"/>
              </a:ext>
            </a:extLst>
          </p:cNvPr>
          <p:cNvSpPr txBox="1"/>
          <p:nvPr/>
        </p:nvSpPr>
        <p:spPr>
          <a:xfrm>
            <a:off x="2513012" y="304800"/>
            <a:ext cx="6400800" cy="369332"/>
          </a:xfrm>
          <a:prstGeom prst="rect">
            <a:avLst/>
          </a:prstGeom>
          <a:noFill/>
          <a:ln>
            <a:solidFill>
              <a:schemeClr val="bg2"/>
            </a:solidFill>
          </a:ln>
        </p:spPr>
        <p:txBody>
          <a:bodyPr wrap="square" rtlCol="0" anchor="ctr" anchorCtr="1">
            <a:spAutoFit/>
          </a:bodyPr>
          <a:lstStyle/>
          <a:p>
            <a:r>
              <a:rPr lang="en-US" b="1" dirty="0" err="1"/>
              <a:t>Npbody</a:t>
            </a:r>
            <a:r>
              <a:rPr lang="en-US" b="1" dirty="0"/>
              <a:t> told girlfriend time is an illusion . . .</a:t>
            </a:r>
          </a:p>
        </p:txBody>
      </p:sp>
    </p:spTree>
    <p:extLst>
      <p:ext uri="{BB962C8B-B14F-4D97-AF65-F5344CB8AC3E}">
        <p14:creationId xmlns:p14="http://schemas.microsoft.com/office/powerpoint/2010/main" val="249497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t WHAT IF, though? (Picture: libertyantoniasadler)">
            <a:extLst>
              <a:ext uri="{FF2B5EF4-FFF2-40B4-BE49-F238E27FC236}">
                <a16:creationId xmlns:a16="http://schemas.microsoft.com/office/drawing/2014/main" id="{9D3C0DB4-3FEC-D2A0-830F-89D5DD663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812" y="1600200"/>
            <a:ext cx="8382000" cy="5048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A9AD15-0FDF-70F4-FE1E-D9AF085CA680}"/>
              </a:ext>
            </a:extLst>
          </p:cNvPr>
          <p:cNvSpPr txBox="1"/>
          <p:nvPr/>
        </p:nvSpPr>
        <p:spPr>
          <a:xfrm>
            <a:off x="2132012" y="533400"/>
            <a:ext cx="7391400" cy="707886"/>
          </a:xfrm>
          <a:prstGeom prst="rect">
            <a:avLst/>
          </a:prstGeom>
          <a:noFill/>
          <a:ln>
            <a:solidFill>
              <a:schemeClr val="bg2"/>
            </a:solidFill>
          </a:ln>
        </p:spPr>
        <p:txBody>
          <a:bodyPr wrap="square">
            <a:spAutoFit/>
          </a:bodyPr>
          <a:lstStyle/>
          <a:p>
            <a:r>
              <a:rPr lang="en-US" sz="2000" i="0" dirty="0">
                <a:solidFill>
                  <a:srgbClr val="FF0000"/>
                </a:solidFill>
                <a:effectLst/>
                <a:highlight>
                  <a:srgbClr val="000000"/>
                </a:highlight>
                <a:latin typeface="ADLaM Display" panose="020F0502020204030204" pitchFamily="2" charset="0"/>
                <a:ea typeface="ADLaM Display" panose="020F0502020204030204" pitchFamily="2" charset="0"/>
                <a:cs typeface="ADLaM Display" panose="020F0502020204030204" pitchFamily="2" charset="0"/>
              </a:rPr>
              <a:t>What if the zombies come/what if the world just ends/what if gravity stops and you fall into space?</a:t>
            </a:r>
            <a:endParaRPr lang="en-US" sz="2000" dirty="0">
              <a:solidFill>
                <a:srgbClr val="FF0000"/>
              </a:solidFill>
              <a:highlight>
                <a:srgbClr val="000000"/>
              </a:highlight>
              <a:latin typeface="ADLaM Display" panose="020F0502020204030204" pitchFamily="2" charset="0"/>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393773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298C47-943B-161F-3A68-6785424C55DA}"/>
              </a:ext>
            </a:extLst>
          </p:cNvPr>
          <p:cNvSpPr txBox="1"/>
          <p:nvPr/>
        </p:nvSpPr>
        <p:spPr>
          <a:xfrm>
            <a:off x="-306388" y="238809"/>
            <a:ext cx="7696200" cy="584775"/>
          </a:xfrm>
          <a:prstGeom prst="rect">
            <a:avLst/>
          </a:prstGeom>
          <a:noFill/>
          <a:ln>
            <a:solidFill>
              <a:schemeClr val="bg2"/>
            </a:solidFill>
          </a:ln>
        </p:spPr>
        <p:txBody>
          <a:bodyPr wrap="square" rtlCol="0" anchor="ctr" anchorCtr="1">
            <a:spAutoFit/>
          </a:bodyPr>
          <a:lstStyle/>
          <a:p>
            <a:r>
              <a:rPr lang="en-US" sz="3200" b="1" u="sng" dirty="0"/>
              <a:t>Law 1:  The Law of Irrationality</a:t>
            </a:r>
          </a:p>
        </p:txBody>
      </p:sp>
      <p:sp>
        <p:nvSpPr>
          <p:cNvPr id="3" name="TextBox 2">
            <a:extLst>
              <a:ext uri="{FF2B5EF4-FFF2-40B4-BE49-F238E27FC236}">
                <a16:creationId xmlns:a16="http://schemas.microsoft.com/office/drawing/2014/main" id="{6F03D7C6-72DD-FB64-F3F6-C5B6DEE8E24A}"/>
              </a:ext>
            </a:extLst>
          </p:cNvPr>
          <p:cNvSpPr txBox="1"/>
          <p:nvPr/>
        </p:nvSpPr>
        <p:spPr>
          <a:xfrm>
            <a:off x="227012" y="823584"/>
            <a:ext cx="11887200" cy="6124754"/>
          </a:xfrm>
          <a:prstGeom prst="rect">
            <a:avLst/>
          </a:prstGeom>
          <a:noFill/>
          <a:ln>
            <a:solidFill>
              <a:schemeClr val="bg2"/>
            </a:solidFill>
          </a:ln>
        </p:spPr>
        <p:txBody>
          <a:bodyPr wrap="square" rtlCol="0" anchor="ctr" anchorCtr="1">
            <a:spAutoFit/>
          </a:bodyPr>
          <a:lstStyle/>
          <a:p>
            <a:r>
              <a:rPr lang="en-US" sz="2400" b="1" dirty="0"/>
              <a:t>Humans are mostly unaware of how deeply their emotions &amp; desires rule their daily lives, choices and beliefs.  The first step to rationality is realizing irrational we humans really are.  When we control our emotions through mindfulness and self awareness, we are in control of our own choices and our destiny.</a:t>
            </a:r>
          </a:p>
          <a:p>
            <a:endParaRPr lang="en-US" sz="2400" b="1" dirty="0"/>
          </a:p>
          <a:p>
            <a:r>
              <a:rPr lang="en-US" sz="2400" b="1" dirty="0"/>
              <a:t>Irrationality results largely due to a miscommunication between the limbic brain which regulates feelings and emotion and the neo-cortex, which controls cognition and language.  Additionally, trauma and other negative emotions can activate our ancient reptilian brain, engaging the flight or fight response, inhibiting rational thinking.  </a:t>
            </a:r>
          </a:p>
          <a:p>
            <a:endParaRPr lang="en-US" sz="2400" b="1" dirty="0"/>
          </a:p>
          <a:p>
            <a:r>
              <a:rPr lang="en-US" sz="2400" b="1" dirty="0"/>
              <a:t>We Humans often dwell on our fears, making them greater than they are.  Long-term anxiety infects our thinking which in turn affects our behavior.</a:t>
            </a:r>
          </a:p>
          <a:p>
            <a:endParaRPr lang="en-US" sz="2400" b="1" dirty="0"/>
          </a:p>
          <a:p>
            <a:r>
              <a:rPr lang="en-US" sz="3200" b="1" u="sng" dirty="0"/>
              <a:t>Step 1:  Recognize your biases.</a:t>
            </a:r>
          </a:p>
          <a:p>
            <a:endParaRPr lang="en-US" sz="2400" b="1" dirty="0"/>
          </a:p>
        </p:txBody>
      </p:sp>
    </p:spTree>
    <p:extLst>
      <p:ext uri="{BB962C8B-B14F-4D97-AF65-F5344CB8AC3E}">
        <p14:creationId xmlns:p14="http://schemas.microsoft.com/office/powerpoint/2010/main" val="248500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D44877-962C-1C3B-EA51-578CBFC6CE76}"/>
              </a:ext>
            </a:extLst>
          </p:cNvPr>
          <p:cNvSpPr txBox="1"/>
          <p:nvPr/>
        </p:nvSpPr>
        <p:spPr>
          <a:xfrm>
            <a:off x="227012" y="243512"/>
            <a:ext cx="11201400" cy="6370975"/>
          </a:xfrm>
          <a:prstGeom prst="rect">
            <a:avLst/>
          </a:prstGeom>
          <a:noFill/>
          <a:ln>
            <a:solidFill>
              <a:schemeClr val="bg2"/>
            </a:solidFill>
          </a:ln>
        </p:spPr>
        <p:txBody>
          <a:bodyPr wrap="square" rtlCol="0" anchor="ctr" anchorCtr="1">
            <a:spAutoFit/>
          </a:bodyPr>
          <a:lstStyle/>
          <a:p>
            <a:r>
              <a:rPr lang="en-US" sz="2400" b="1" u="sng" dirty="0"/>
              <a:t>Confirmation bias:  </a:t>
            </a:r>
            <a:r>
              <a:rPr lang="en-US" sz="2400" b="1" dirty="0"/>
              <a:t>Seeking evidence to confirm an idea we</a:t>
            </a:r>
          </a:p>
          <a:p>
            <a:r>
              <a:rPr lang="en-US" sz="2400" b="1" dirty="0"/>
              <a:t> already believe in while ignoring opposing or contradicting ideas.</a:t>
            </a:r>
          </a:p>
          <a:p>
            <a:r>
              <a:rPr lang="en-US" sz="2400" b="1" u="sng" dirty="0"/>
              <a:t>Counteract this bias by playing devil’s advocate and considering opposing views.</a:t>
            </a:r>
          </a:p>
          <a:p>
            <a:endParaRPr lang="en-US" sz="2400" b="1" dirty="0"/>
          </a:p>
          <a:p>
            <a:endParaRPr lang="en-US" sz="2400" b="1" dirty="0"/>
          </a:p>
          <a:p>
            <a:r>
              <a:rPr lang="en-US" sz="2400" b="1" u="sng" dirty="0"/>
              <a:t>Conviction bias</a:t>
            </a:r>
            <a:r>
              <a:rPr lang="en-US" sz="2400" b="1" dirty="0"/>
              <a:t>:  The inability to see the flaws in one’s belief simply because our conviction is so strong.  </a:t>
            </a:r>
          </a:p>
          <a:p>
            <a:r>
              <a:rPr lang="en-US" sz="2400" b="1" u="sng" dirty="0"/>
              <a:t>Counteract by realizing that conviction/belief does not equal truth.  All things are subjective and relative.  Realize how limited your perceptions may be.</a:t>
            </a:r>
          </a:p>
          <a:p>
            <a:endParaRPr lang="en-US" sz="2400" b="1" u="sng" dirty="0"/>
          </a:p>
          <a:p>
            <a:r>
              <a:rPr lang="en-US" sz="2400" b="1" u="sng" dirty="0"/>
              <a:t>Appearance bias:  </a:t>
            </a:r>
            <a:r>
              <a:rPr lang="en-US" sz="2400" b="1" dirty="0"/>
              <a:t>Because something looks good, we assume it is all good.</a:t>
            </a:r>
            <a:r>
              <a:rPr lang="en-US" sz="2400" b="1" u="sng" dirty="0"/>
              <a:t>  Counteract:  Search deeper, consider all the facts.  </a:t>
            </a:r>
          </a:p>
          <a:p>
            <a:endParaRPr lang="en-US" sz="2400" b="1" u="sng" dirty="0"/>
          </a:p>
          <a:p>
            <a:r>
              <a:rPr lang="en-US" sz="2400" b="1" u="sng" dirty="0"/>
              <a:t>Blame bias:  </a:t>
            </a:r>
            <a:r>
              <a:rPr lang="en-US" sz="2400" b="1" dirty="0"/>
              <a:t>Our innate sense is to blame others.  </a:t>
            </a:r>
          </a:p>
          <a:p>
            <a:r>
              <a:rPr lang="en-US" sz="2400" b="1" dirty="0"/>
              <a:t>Take responsibility for everything you do.</a:t>
            </a:r>
          </a:p>
        </p:txBody>
      </p:sp>
    </p:spTree>
    <p:extLst>
      <p:ext uri="{BB962C8B-B14F-4D97-AF65-F5344CB8AC3E}">
        <p14:creationId xmlns:p14="http://schemas.microsoft.com/office/powerpoint/2010/main" val="261695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2731DF-B1DC-7405-1F03-7AFDB58F1D1E}"/>
              </a:ext>
            </a:extLst>
          </p:cNvPr>
          <p:cNvSpPr txBox="1"/>
          <p:nvPr/>
        </p:nvSpPr>
        <p:spPr>
          <a:xfrm>
            <a:off x="455612" y="2592378"/>
            <a:ext cx="11430000" cy="3416320"/>
          </a:xfrm>
          <a:prstGeom prst="rect">
            <a:avLst/>
          </a:prstGeom>
          <a:noFill/>
          <a:ln>
            <a:solidFill>
              <a:schemeClr val="bg2"/>
            </a:solidFill>
          </a:ln>
        </p:spPr>
        <p:txBody>
          <a:bodyPr wrap="square" rtlCol="0" anchor="ctr" anchorCtr="1">
            <a:spAutoFit/>
          </a:bodyPr>
          <a:lstStyle/>
          <a:p>
            <a:r>
              <a:rPr lang="en-US" sz="2400" b="1" u="sng" dirty="0"/>
              <a:t>Group bias:  </a:t>
            </a:r>
            <a:r>
              <a:rPr lang="en-US" sz="2400" b="1" dirty="0"/>
              <a:t>Everybody’s doing it, so it must be okay.  We seek others who think the same way we do and those who affirm our beliefs.  </a:t>
            </a:r>
          </a:p>
          <a:p>
            <a:r>
              <a:rPr lang="en-US" sz="2400" b="1" u="sng" dirty="0"/>
              <a:t>Counteract:  </a:t>
            </a:r>
            <a:r>
              <a:rPr lang="en-US" sz="2400" b="1" dirty="0"/>
              <a:t>What’s popular is not true, what’s true is not popular.</a:t>
            </a:r>
          </a:p>
          <a:p>
            <a:r>
              <a:rPr lang="en-US" sz="2400" b="1" dirty="0"/>
              <a:t>Follow your own path.  </a:t>
            </a:r>
          </a:p>
          <a:p>
            <a:endParaRPr lang="en-US" sz="2400" b="1" dirty="0"/>
          </a:p>
          <a:p>
            <a:r>
              <a:rPr lang="en-US" sz="2400" b="1" u="sng" dirty="0"/>
              <a:t>Superiority bias:  </a:t>
            </a:r>
            <a:r>
              <a:rPr lang="en-US" sz="2400" b="1" dirty="0"/>
              <a:t>We all like to think of ourselves as rational, ethical, reasonable and likable.  </a:t>
            </a:r>
          </a:p>
          <a:p>
            <a:r>
              <a:rPr lang="en-US" sz="2400" b="1" dirty="0"/>
              <a:t>If that were , true why don’t we have world peace and a much more rational world?</a:t>
            </a:r>
          </a:p>
        </p:txBody>
      </p:sp>
      <p:pic>
        <p:nvPicPr>
          <p:cNvPr id="4" name="Picture 3" descr="A line of men in overalls standing in a row&#10;&#10;Description automatically generated">
            <a:extLst>
              <a:ext uri="{FF2B5EF4-FFF2-40B4-BE49-F238E27FC236}">
                <a16:creationId xmlns:a16="http://schemas.microsoft.com/office/drawing/2014/main" id="{1176D6A9-0C63-A768-E14F-79FFA52333D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6612" y="228600"/>
            <a:ext cx="3733800" cy="2100263"/>
          </a:xfrm>
          <a:prstGeom prst="rect">
            <a:avLst/>
          </a:prstGeom>
        </p:spPr>
      </p:pic>
      <p:sp>
        <p:nvSpPr>
          <p:cNvPr id="5" name="TextBox 4">
            <a:extLst>
              <a:ext uri="{FF2B5EF4-FFF2-40B4-BE49-F238E27FC236}">
                <a16:creationId xmlns:a16="http://schemas.microsoft.com/office/drawing/2014/main" id="{A035765E-6702-A131-E07E-DA686310A406}"/>
              </a:ext>
            </a:extLst>
          </p:cNvPr>
          <p:cNvSpPr txBox="1"/>
          <p:nvPr/>
        </p:nvSpPr>
        <p:spPr>
          <a:xfrm>
            <a:off x="4799012" y="2328863"/>
            <a:ext cx="3733800" cy="230832"/>
          </a:xfrm>
          <a:prstGeom prst="rect">
            <a:avLst/>
          </a:prstGeom>
          <a:noFill/>
          <a:ln>
            <a:solidFill>
              <a:schemeClr val="bg2"/>
            </a:solidFill>
          </a:ln>
        </p:spPr>
        <p:txBody>
          <a:bodyPr wrap="square" rtlCol="0" anchor="ctr" anchorCtr="1">
            <a:spAutoFit/>
          </a:bodyPr>
          <a:lstStyle/>
          <a:p>
            <a:r>
              <a:rPr lang="en-US" sz="900" dirty="0">
                <a:hlinkClick r:id="rId3" tooltip="https://skepticalscience.com/graphics.php?g=260"/>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42185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EA39BF-C4F0-A55D-D1FD-2E08518091C8}"/>
              </a:ext>
            </a:extLst>
          </p:cNvPr>
          <p:cNvSpPr txBox="1"/>
          <p:nvPr/>
        </p:nvSpPr>
        <p:spPr>
          <a:xfrm>
            <a:off x="1141412" y="457200"/>
            <a:ext cx="6019800" cy="523220"/>
          </a:xfrm>
          <a:prstGeom prst="rect">
            <a:avLst/>
          </a:prstGeom>
          <a:noFill/>
          <a:ln>
            <a:solidFill>
              <a:schemeClr val="bg2"/>
            </a:solidFill>
          </a:ln>
        </p:spPr>
        <p:txBody>
          <a:bodyPr wrap="square" rtlCol="0" anchor="ctr" anchorCtr="1">
            <a:spAutoFit/>
          </a:bodyPr>
          <a:lstStyle/>
          <a:p>
            <a:r>
              <a:rPr lang="en-US" sz="2800" b="1" u="sng" dirty="0"/>
              <a:t>Instigating Irrationality</a:t>
            </a:r>
          </a:p>
        </p:txBody>
      </p:sp>
      <p:sp>
        <p:nvSpPr>
          <p:cNvPr id="3" name="TextBox 2">
            <a:extLst>
              <a:ext uri="{FF2B5EF4-FFF2-40B4-BE49-F238E27FC236}">
                <a16:creationId xmlns:a16="http://schemas.microsoft.com/office/drawing/2014/main" id="{A23F8A39-5918-A7A5-70AD-AFFA7457E19F}"/>
              </a:ext>
            </a:extLst>
          </p:cNvPr>
          <p:cNvSpPr txBox="1"/>
          <p:nvPr/>
        </p:nvSpPr>
        <p:spPr>
          <a:xfrm>
            <a:off x="760412" y="1524000"/>
            <a:ext cx="10363200" cy="4524315"/>
          </a:xfrm>
          <a:prstGeom prst="rect">
            <a:avLst/>
          </a:prstGeom>
          <a:noFill/>
          <a:ln>
            <a:solidFill>
              <a:schemeClr val="bg2"/>
            </a:solidFill>
          </a:ln>
        </p:spPr>
        <p:txBody>
          <a:bodyPr wrap="square" rtlCol="0" anchor="ctr" anchorCtr="1">
            <a:spAutoFit/>
          </a:bodyPr>
          <a:lstStyle/>
          <a:p>
            <a:r>
              <a:rPr lang="en-US" sz="2400" b="1" dirty="0"/>
              <a:t>The following is just a short list of things that may instigate or inflame your irrationality</a:t>
            </a:r>
            <a:r>
              <a:rPr lang="en-US" sz="2400" dirty="0"/>
              <a:t>.</a:t>
            </a:r>
          </a:p>
          <a:p>
            <a:endParaRPr lang="en-US" sz="2400" dirty="0"/>
          </a:p>
          <a:p>
            <a:pPr marL="285750" indent="-285750">
              <a:buFont typeface="Wingdings" panose="05000000000000000000" pitchFamily="2" charset="2"/>
              <a:buChar char="q"/>
            </a:pPr>
            <a:r>
              <a:rPr lang="en-US" sz="2400" b="1" dirty="0"/>
              <a:t> Past experience/painful past learning.</a:t>
            </a:r>
          </a:p>
          <a:p>
            <a:pPr marL="285750" indent="-285750">
              <a:buFont typeface="Wingdings" panose="05000000000000000000" pitchFamily="2" charset="2"/>
              <a:buChar char="q"/>
            </a:pPr>
            <a:endParaRPr lang="en-US" sz="2400" b="1" dirty="0"/>
          </a:p>
          <a:p>
            <a:pPr marL="285750" indent="-285750">
              <a:buFont typeface="Wingdings" panose="05000000000000000000" pitchFamily="2" charset="2"/>
              <a:buChar char="q"/>
            </a:pPr>
            <a:r>
              <a:rPr lang="en-US" sz="2400" b="1" dirty="0"/>
              <a:t> Sudden losses or gains.</a:t>
            </a:r>
          </a:p>
          <a:p>
            <a:pPr marL="285750" indent="-285750">
              <a:buFont typeface="Wingdings" panose="05000000000000000000" pitchFamily="2" charset="2"/>
              <a:buChar char="q"/>
            </a:pPr>
            <a:endParaRPr lang="en-US" sz="2400" b="1" dirty="0"/>
          </a:p>
          <a:p>
            <a:pPr marL="285750" indent="-285750">
              <a:buFont typeface="Wingdings" panose="05000000000000000000" pitchFamily="2" charset="2"/>
              <a:buChar char="q"/>
            </a:pPr>
            <a:r>
              <a:rPr lang="en-US" sz="2400" b="1" dirty="0"/>
              <a:t> Stress/pressure</a:t>
            </a:r>
          </a:p>
          <a:p>
            <a:pPr marL="285750" indent="-285750">
              <a:buFont typeface="Wingdings" panose="05000000000000000000" pitchFamily="2" charset="2"/>
              <a:buChar char="q"/>
            </a:pPr>
            <a:endParaRPr lang="en-US" sz="2400" b="1" dirty="0"/>
          </a:p>
          <a:p>
            <a:pPr marL="285750" indent="-285750">
              <a:buFont typeface="Wingdings" panose="05000000000000000000" pitchFamily="2" charset="2"/>
              <a:buChar char="q"/>
            </a:pPr>
            <a:r>
              <a:rPr lang="en-US" sz="2400" b="1" dirty="0"/>
              <a:t> Group think/peer pressure</a:t>
            </a:r>
          </a:p>
          <a:p>
            <a:pPr marL="285750" indent="-285750">
              <a:buFont typeface="Wingdings" panose="05000000000000000000" pitchFamily="2" charset="2"/>
              <a:buChar char="q"/>
            </a:pPr>
            <a:endParaRPr lang="en-US" sz="2400" b="1" dirty="0"/>
          </a:p>
          <a:p>
            <a:pPr marL="285750" indent="-285750">
              <a:buFont typeface="Wingdings" panose="05000000000000000000" pitchFamily="2" charset="2"/>
              <a:buChar char="q"/>
            </a:pPr>
            <a:r>
              <a:rPr lang="en-US" sz="2400" b="1" dirty="0"/>
              <a:t>  Fear, which is at the root of most negative emotions</a:t>
            </a:r>
          </a:p>
        </p:txBody>
      </p:sp>
      <p:pic>
        <p:nvPicPr>
          <p:cNvPr id="5" name="Picture 4" descr="A red and blue spiral&#10;&#10;Description automatically generated">
            <a:extLst>
              <a:ext uri="{FF2B5EF4-FFF2-40B4-BE49-F238E27FC236}">
                <a16:creationId xmlns:a16="http://schemas.microsoft.com/office/drawing/2014/main" id="{8AF5760A-1CA9-0AF6-60BE-01EC8E67FFB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0412" y="2819400"/>
            <a:ext cx="2250924" cy="2081167"/>
          </a:xfrm>
          <a:prstGeom prst="rect">
            <a:avLst/>
          </a:prstGeom>
        </p:spPr>
      </p:pic>
    </p:spTree>
    <p:extLst>
      <p:ext uri="{BB962C8B-B14F-4D97-AF65-F5344CB8AC3E}">
        <p14:creationId xmlns:p14="http://schemas.microsoft.com/office/powerpoint/2010/main" val="137422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9C89B2-E330-07EA-7C89-5960E066A01D}"/>
              </a:ext>
            </a:extLst>
          </p:cNvPr>
          <p:cNvSpPr txBox="1"/>
          <p:nvPr/>
        </p:nvSpPr>
        <p:spPr>
          <a:xfrm>
            <a:off x="379412" y="421973"/>
            <a:ext cx="6248400" cy="584775"/>
          </a:xfrm>
          <a:prstGeom prst="rect">
            <a:avLst/>
          </a:prstGeom>
          <a:noFill/>
          <a:ln>
            <a:solidFill>
              <a:schemeClr val="bg2"/>
            </a:solidFill>
          </a:ln>
        </p:spPr>
        <p:txBody>
          <a:bodyPr wrap="square" rtlCol="0" anchor="ctr" anchorCtr="1">
            <a:spAutoFit/>
          </a:bodyPr>
          <a:lstStyle/>
          <a:p>
            <a:r>
              <a:rPr lang="en-US" sz="3200" b="1" u="sng" dirty="0"/>
              <a:t>Law 2:  The Law of Narcissism</a:t>
            </a:r>
          </a:p>
        </p:txBody>
      </p:sp>
      <p:sp>
        <p:nvSpPr>
          <p:cNvPr id="6" name="TextBox 5">
            <a:extLst>
              <a:ext uri="{FF2B5EF4-FFF2-40B4-BE49-F238E27FC236}">
                <a16:creationId xmlns:a16="http://schemas.microsoft.com/office/drawing/2014/main" id="{2FF3AE1A-287E-FEE5-90A5-EF6A59632A6D}"/>
              </a:ext>
            </a:extLst>
          </p:cNvPr>
          <p:cNvSpPr txBox="1"/>
          <p:nvPr/>
        </p:nvSpPr>
        <p:spPr>
          <a:xfrm>
            <a:off x="608013" y="1311295"/>
            <a:ext cx="3200400" cy="1508105"/>
          </a:xfrm>
          <a:prstGeom prst="rect">
            <a:avLst/>
          </a:prstGeom>
          <a:noFill/>
          <a:ln>
            <a:solidFill>
              <a:schemeClr val="bg2"/>
            </a:solidFill>
          </a:ln>
        </p:spPr>
        <p:txBody>
          <a:bodyPr wrap="square" rtlCol="0" anchor="ctr" anchorCtr="1">
            <a:spAutoFit/>
          </a:bodyPr>
          <a:lstStyle/>
          <a:p>
            <a:r>
              <a:rPr lang="en-US" sz="3200" b="1" dirty="0"/>
              <a:t>Narcissism:  </a:t>
            </a:r>
          </a:p>
          <a:p>
            <a:endParaRPr lang="en-US" sz="2400" dirty="0"/>
          </a:p>
          <a:p>
            <a:endParaRPr lang="en-US" dirty="0"/>
          </a:p>
          <a:p>
            <a:endParaRPr lang="en-US" dirty="0"/>
          </a:p>
        </p:txBody>
      </p:sp>
      <p:sp>
        <p:nvSpPr>
          <p:cNvPr id="7" name="AutoShape 2" descr="THE TRIPLICATE PAIN OF NARCISSUS | Scarriet">
            <a:extLst>
              <a:ext uri="{FF2B5EF4-FFF2-40B4-BE49-F238E27FC236}">
                <a16:creationId xmlns:a16="http://schemas.microsoft.com/office/drawing/2014/main" id="{C18F21FC-97A9-D5E1-3CFE-745CC44D1DA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 Story of narcissus greek mythology. Narcissus (Greek mythology). 2019-02-18">
            <a:extLst>
              <a:ext uri="{FF2B5EF4-FFF2-40B4-BE49-F238E27FC236}">
                <a16:creationId xmlns:a16="http://schemas.microsoft.com/office/drawing/2014/main" id="{710B38EC-C9C9-06D2-AFA5-32EEC3528F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7569" y="228600"/>
            <a:ext cx="3321844"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D4376A-6AF1-84DF-9140-B5206CBC1212}"/>
              </a:ext>
            </a:extLst>
          </p:cNvPr>
          <p:cNvSpPr txBox="1"/>
          <p:nvPr/>
        </p:nvSpPr>
        <p:spPr>
          <a:xfrm>
            <a:off x="639082" y="2590800"/>
            <a:ext cx="8579530" cy="3416320"/>
          </a:xfrm>
          <a:prstGeom prst="rect">
            <a:avLst/>
          </a:prstGeom>
          <a:noFill/>
          <a:ln>
            <a:solidFill>
              <a:schemeClr val="bg2"/>
            </a:solidFill>
          </a:ln>
        </p:spPr>
        <p:txBody>
          <a:bodyPr wrap="square">
            <a:spAutoFit/>
          </a:bodyPr>
          <a:lstStyle/>
          <a:p>
            <a:r>
              <a:rPr lang="en-US" sz="2400" b="1" i="0" dirty="0">
                <a:effectLst/>
                <a:latin typeface="mayo-sans"/>
              </a:rPr>
              <a:t>Narcissistic personality disorder is a mental health </a:t>
            </a:r>
          </a:p>
          <a:p>
            <a:r>
              <a:rPr lang="en-US" sz="2400" b="1" i="0" dirty="0">
                <a:effectLst/>
                <a:latin typeface="mayo-sans"/>
              </a:rPr>
              <a:t>condition in which people have an unreasonably high </a:t>
            </a:r>
          </a:p>
          <a:p>
            <a:r>
              <a:rPr lang="en-US" sz="2400" b="1" i="0" dirty="0">
                <a:effectLst/>
                <a:latin typeface="mayo-sans"/>
              </a:rPr>
              <a:t>sense of their own importance. They need and seek too </a:t>
            </a:r>
          </a:p>
          <a:p>
            <a:r>
              <a:rPr lang="en-US" sz="2400" b="1" i="0" dirty="0">
                <a:effectLst/>
                <a:latin typeface="mayo-sans"/>
              </a:rPr>
              <a:t>much attention and want people to admire them. </a:t>
            </a:r>
          </a:p>
          <a:p>
            <a:endParaRPr lang="en-US" sz="2400" b="1" dirty="0">
              <a:latin typeface="mayo-sans"/>
            </a:endParaRPr>
          </a:p>
          <a:p>
            <a:r>
              <a:rPr lang="en-US" sz="2400" b="1" i="0" dirty="0">
                <a:effectLst/>
                <a:latin typeface="mayo-sans"/>
              </a:rPr>
              <a:t>People with this disorder may lack the ability to understand or care about the feelings of others. But behind this mask of extreme confidence, they are not sure of their self-worth and are easily upset by the slightest criticism.</a:t>
            </a:r>
            <a:endParaRPr lang="en-US" sz="2400" b="1" dirty="0"/>
          </a:p>
        </p:txBody>
      </p:sp>
    </p:spTree>
    <p:extLst>
      <p:ext uri="{BB962C8B-B14F-4D97-AF65-F5344CB8AC3E}">
        <p14:creationId xmlns:p14="http://schemas.microsoft.com/office/powerpoint/2010/main" val="189396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9C89B2-E330-07EA-7C89-5960E066A01D}"/>
              </a:ext>
            </a:extLst>
          </p:cNvPr>
          <p:cNvSpPr txBox="1"/>
          <p:nvPr/>
        </p:nvSpPr>
        <p:spPr>
          <a:xfrm>
            <a:off x="379412" y="452750"/>
            <a:ext cx="6248400" cy="523220"/>
          </a:xfrm>
          <a:prstGeom prst="rect">
            <a:avLst/>
          </a:prstGeom>
          <a:noFill/>
          <a:ln>
            <a:solidFill>
              <a:schemeClr val="bg2"/>
            </a:solidFill>
          </a:ln>
        </p:spPr>
        <p:txBody>
          <a:bodyPr wrap="square" rtlCol="0" anchor="ctr" anchorCtr="1">
            <a:spAutoFit/>
          </a:bodyPr>
          <a:lstStyle/>
          <a:p>
            <a:r>
              <a:rPr lang="en-US" sz="2800" b="1" u="sng" dirty="0"/>
              <a:t>Law 2:  The Law of Narcissism</a:t>
            </a:r>
          </a:p>
        </p:txBody>
      </p:sp>
      <p:sp>
        <p:nvSpPr>
          <p:cNvPr id="6" name="TextBox 5">
            <a:extLst>
              <a:ext uri="{FF2B5EF4-FFF2-40B4-BE49-F238E27FC236}">
                <a16:creationId xmlns:a16="http://schemas.microsoft.com/office/drawing/2014/main" id="{2FF3AE1A-287E-FEE5-90A5-EF6A59632A6D}"/>
              </a:ext>
            </a:extLst>
          </p:cNvPr>
          <p:cNvSpPr txBox="1"/>
          <p:nvPr/>
        </p:nvSpPr>
        <p:spPr>
          <a:xfrm>
            <a:off x="227012" y="1222445"/>
            <a:ext cx="8534400" cy="5632311"/>
          </a:xfrm>
          <a:prstGeom prst="rect">
            <a:avLst/>
          </a:prstGeom>
          <a:noFill/>
          <a:ln>
            <a:solidFill>
              <a:schemeClr val="bg2"/>
            </a:solidFill>
          </a:ln>
        </p:spPr>
        <p:txBody>
          <a:bodyPr wrap="square" rtlCol="0" anchor="ctr" anchorCtr="1">
            <a:spAutoFit/>
          </a:bodyPr>
          <a:lstStyle/>
          <a:p>
            <a:r>
              <a:rPr lang="en-US" sz="2400" b="1" dirty="0"/>
              <a:t>Transform self-love into empathy</a:t>
            </a:r>
            <a:r>
              <a:rPr lang="en-US" dirty="0"/>
              <a:t>.</a:t>
            </a:r>
          </a:p>
          <a:p>
            <a:endParaRPr lang="en-US" dirty="0"/>
          </a:p>
          <a:p>
            <a:endParaRPr lang="en-US" b="1" dirty="0"/>
          </a:p>
          <a:p>
            <a:r>
              <a:rPr lang="en-US" sz="2400" b="1" dirty="0"/>
              <a:t>Some people will do anything for attention.</a:t>
            </a:r>
          </a:p>
          <a:p>
            <a:endParaRPr lang="en-US" sz="2400" b="1" dirty="0"/>
          </a:p>
          <a:p>
            <a:r>
              <a:rPr lang="en-US" sz="2400" b="1" dirty="0"/>
              <a:t>Even negative attention is better than being ignored for most.  </a:t>
            </a:r>
          </a:p>
          <a:p>
            <a:endParaRPr lang="en-US" sz="2400" b="1" dirty="0"/>
          </a:p>
          <a:p>
            <a:r>
              <a:rPr lang="en-US" sz="2400" b="1" dirty="0"/>
              <a:t>We overcome narcissism by developing empathy and compassion for others.   Don’t attempt to mind-read or make assumptions about others.  Seek to understand the other before being understood.  Pay attention to body language and tone of voice.  </a:t>
            </a:r>
          </a:p>
          <a:p>
            <a:endParaRPr lang="en-US" sz="2400" dirty="0"/>
          </a:p>
          <a:p>
            <a:endParaRPr lang="en-US" dirty="0"/>
          </a:p>
          <a:p>
            <a:endParaRPr lang="en-US" dirty="0"/>
          </a:p>
        </p:txBody>
      </p:sp>
      <p:sp>
        <p:nvSpPr>
          <p:cNvPr id="7" name="AutoShape 2" descr="THE TRIPLICATE PAIN OF NARCISSUS | Scarriet">
            <a:extLst>
              <a:ext uri="{FF2B5EF4-FFF2-40B4-BE49-F238E27FC236}">
                <a16:creationId xmlns:a16="http://schemas.microsoft.com/office/drawing/2014/main" id="{C18F21FC-97A9-D5E1-3CFE-745CC44D1DA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 Story of narcissus greek mythology. Narcissus (Greek mythology). 2019-02-18">
            <a:extLst>
              <a:ext uri="{FF2B5EF4-FFF2-40B4-BE49-F238E27FC236}">
                <a16:creationId xmlns:a16="http://schemas.microsoft.com/office/drawing/2014/main" id="{710B38EC-C9C9-06D2-AFA5-32EEC3528F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5917" y="228600"/>
            <a:ext cx="332184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5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282B15-C38A-AD8E-0AAF-C71AAA5FCF62}"/>
              </a:ext>
            </a:extLst>
          </p:cNvPr>
          <p:cNvSpPr txBox="1"/>
          <p:nvPr/>
        </p:nvSpPr>
        <p:spPr>
          <a:xfrm>
            <a:off x="989012" y="376344"/>
            <a:ext cx="8153400" cy="523220"/>
          </a:xfrm>
          <a:prstGeom prst="rect">
            <a:avLst/>
          </a:prstGeom>
          <a:noFill/>
          <a:ln>
            <a:solidFill>
              <a:schemeClr val="bg2"/>
            </a:solidFill>
          </a:ln>
        </p:spPr>
        <p:txBody>
          <a:bodyPr wrap="square" rtlCol="0" anchor="ctr" anchorCtr="1">
            <a:spAutoFit/>
          </a:bodyPr>
          <a:lstStyle/>
          <a:p>
            <a:r>
              <a:rPr lang="en-US" sz="2800" b="1" u="sng" dirty="0"/>
              <a:t>Where are you on the Narcissist scale?</a:t>
            </a:r>
          </a:p>
        </p:txBody>
      </p:sp>
      <p:cxnSp>
        <p:nvCxnSpPr>
          <p:cNvPr id="4" name="Straight Arrow Connector 3">
            <a:extLst>
              <a:ext uri="{FF2B5EF4-FFF2-40B4-BE49-F238E27FC236}">
                <a16:creationId xmlns:a16="http://schemas.microsoft.com/office/drawing/2014/main" id="{86F9C11C-6B1D-AE80-7267-DA9B4FD40389}"/>
              </a:ext>
            </a:extLst>
          </p:cNvPr>
          <p:cNvCxnSpPr>
            <a:cxnSpLocks/>
          </p:cNvCxnSpPr>
          <p:nvPr/>
        </p:nvCxnSpPr>
        <p:spPr>
          <a:xfrm flipV="1">
            <a:off x="684212" y="4876670"/>
            <a:ext cx="11097917" cy="76200"/>
          </a:xfrm>
          <a:prstGeom prst="straightConnector1">
            <a:avLst/>
          </a:prstGeom>
          <a:ln w="952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0760289-15B7-4204-5300-6002B525DDE2}"/>
              </a:ext>
            </a:extLst>
          </p:cNvPr>
          <p:cNvSpPr txBox="1"/>
          <p:nvPr/>
        </p:nvSpPr>
        <p:spPr>
          <a:xfrm>
            <a:off x="-371771" y="5116182"/>
            <a:ext cx="4343400" cy="400110"/>
          </a:xfrm>
          <a:prstGeom prst="rect">
            <a:avLst/>
          </a:prstGeom>
          <a:noFill/>
          <a:ln>
            <a:solidFill>
              <a:schemeClr val="bg2"/>
            </a:solidFill>
          </a:ln>
        </p:spPr>
        <p:txBody>
          <a:bodyPr wrap="square" rtlCol="0" anchor="ctr" anchorCtr="1">
            <a:spAutoFit/>
          </a:bodyPr>
          <a:lstStyle/>
          <a:p>
            <a:r>
              <a:rPr lang="en-US" sz="2000" b="1" dirty="0"/>
              <a:t>Deep Narcissism</a:t>
            </a:r>
          </a:p>
        </p:txBody>
      </p:sp>
      <p:sp>
        <p:nvSpPr>
          <p:cNvPr id="11" name="TextBox 10">
            <a:extLst>
              <a:ext uri="{FF2B5EF4-FFF2-40B4-BE49-F238E27FC236}">
                <a16:creationId xmlns:a16="http://schemas.microsoft.com/office/drawing/2014/main" id="{E167BFBF-8ADA-FF88-D4A0-F1482AFE51D7}"/>
              </a:ext>
            </a:extLst>
          </p:cNvPr>
          <p:cNvSpPr txBox="1"/>
          <p:nvPr/>
        </p:nvSpPr>
        <p:spPr>
          <a:xfrm>
            <a:off x="3992894" y="5036032"/>
            <a:ext cx="4038600" cy="400110"/>
          </a:xfrm>
          <a:prstGeom prst="rect">
            <a:avLst/>
          </a:prstGeom>
          <a:noFill/>
          <a:ln>
            <a:solidFill>
              <a:schemeClr val="bg2"/>
            </a:solidFill>
          </a:ln>
        </p:spPr>
        <p:txBody>
          <a:bodyPr wrap="square" rtlCol="0" anchor="ctr" anchorCtr="1">
            <a:spAutoFit/>
          </a:bodyPr>
          <a:lstStyle/>
          <a:p>
            <a:r>
              <a:rPr lang="en-US" sz="2000" b="1" dirty="0"/>
              <a:t>Functional</a:t>
            </a:r>
          </a:p>
        </p:txBody>
      </p:sp>
      <p:sp>
        <p:nvSpPr>
          <p:cNvPr id="12" name="TextBox 11">
            <a:extLst>
              <a:ext uri="{FF2B5EF4-FFF2-40B4-BE49-F238E27FC236}">
                <a16:creationId xmlns:a16="http://schemas.microsoft.com/office/drawing/2014/main" id="{9A65FE42-F347-7F4B-3696-7F17B6449C0C}"/>
              </a:ext>
            </a:extLst>
          </p:cNvPr>
          <p:cNvSpPr txBox="1"/>
          <p:nvPr/>
        </p:nvSpPr>
        <p:spPr>
          <a:xfrm>
            <a:off x="8967269" y="5038937"/>
            <a:ext cx="2438400" cy="400110"/>
          </a:xfrm>
          <a:prstGeom prst="rect">
            <a:avLst/>
          </a:prstGeom>
          <a:noFill/>
          <a:ln>
            <a:solidFill>
              <a:schemeClr val="bg2"/>
            </a:solidFill>
          </a:ln>
        </p:spPr>
        <p:txBody>
          <a:bodyPr wrap="square" rtlCol="0" anchor="ctr" anchorCtr="1">
            <a:spAutoFit/>
          </a:bodyPr>
          <a:lstStyle/>
          <a:p>
            <a:r>
              <a:rPr lang="en-US" sz="2000" b="1" dirty="0"/>
              <a:t>Empathy</a:t>
            </a:r>
          </a:p>
        </p:txBody>
      </p:sp>
      <p:pic>
        <p:nvPicPr>
          <p:cNvPr id="2050" name="Picture 2" descr="two sinusiodal waveform | Free backgrounds and textures | Cr103.com">
            <a:extLst>
              <a:ext uri="{FF2B5EF4-FFF2-40B4-BE49-F238E27FC236}">
                <a16:creationId xmlns:a16="http://schemas.microsoft.com/office/drawing/2014/main" id="{3D932039-BCA8-ED80-F600-8E67ECD8DF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612" y="4190138"/>
            <a:ext cx="8991600" cy="5232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Transparent Witch Cliparts, Download Free Transparent Witch Cliparts png images, Free ...">
            <a:extLst>
              <a:ext uri="{FF2B5EF4-FFF2-40B4-BE49-F238E27FC236}">
                <a16:creationId xmlns:a16="http://schemas.microsoft.com/office/drawing/2014/main" id="{5AAE36E8-39B7-126F-867D-BFC6B251E6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29" y="2490911"/>
            <a:ext cx="1295400" cy="15468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oyalty Free Arrogant Clip Art, Vector Images &amp; Illustrations - iStock">
            <a:extLst>
              <a:ext uri="{FF2B5EF4-FFF2-40B4-BE49-F238E27FC236}">
                <a16:creationId xmlns:a16="http://schemas.microsoft.com/office/drawing/2014/main" id="{CB844956-9D81-DCFB-98A0-80457957C0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5412" y="2461204"/>
            <a:ext cx="1585395" cy="15853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mic Cartoon Arrogant Businessman Pointing Stock Illustration - Illustration of drawn, doodle ...">
            <a:extLst>
              <a:ext uri="{FF2B5EF4-FFF2-40B4-BE49-F238E27FC236}">
                <a16:creationId xmlns:a16="http://schemas.microsoft.com/office/drawing/2014/main" id="{FF432787-1240-5B19-79C1-6F3564DE5C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3807" y="2502076"/>
            <a:ext cx="1408557" cy="15036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indness Clipart | Free download on ClipArtMag">
            <a:extLst>
              <a:ext uri="{FF2B5EF4-FFF2-40B4-BE49-F238E27FC236}">
                <a16:creationId xmlns:a16="http://schemas.microsoft.com/office/drawing/2014/main" id="{083D8FC2-E065-4F8E-CE72-0129BCBB0F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7634" y="2957662"/>
            <a:ext cx="1295400" cy="99296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in on Vector Illustrations">
            <a:extLst>
              <a:ext uri="{FF2B5EF4-FFF2-40B4-BE49-F238E27FC236}">
                <a16:creationId xmlns:a16="http://schemas.microsoft.com/office/drawing/2014/main" id="{1E4024D4-3191-D00A-FDEB-2C76578321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33012" y="2534090"/>
            <a:ext cx="1383218" cy="15036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B776756-E096-100D-4C22-74A0135FE260}"/>
              </a:ext>
            </a:extLst>
          </p:cNvPr>
          <p:cNvSpPr txBox="1"/>
          <p:nvPr/>
        </p:nvSpPr>
        <p:spPr>
          <a:xfrm>
            <a:off x="0" y="5779396"/>
            <a:ext cx="4191000" cy="646331"/>
          </a:xfrm>
          <a:prstGeom prst="rect">
            <a:avLst/>
          </a:prstGeom>
          <a:noFill/>
          <a:ln>
            <a:solidFill>
              <a:schemeClr val="bg2"/>
            </a:solidFill>
          </a:ln>
        </p:spPr>
        <p:txBody>
          <a:bodyPr wrap="square" rtlCol="0" anchor="ctr" anchorCtr="1">
            <a:spAutoFit/>
          </a:bodyPr>
          <a:lstStyle/>
          <a:p>
            <a:r>
              <a:rPr lang="en-US" b="1" dirty="0"/>
              <a:t>Self-righteous and self-absorbed</a:t>
            </a:r>
          </a:p>
          <a:p>
            <a:r>
              <a:rPr lang="en-US" b="1" dirty="0"/>
              <a:t>vengeance-seeking</a:t>
            </a:r>
          </a:p>
        </p:txBody>
      </p:sp>
      <p:sp>
        <p:nvSpPr>
          <p:cNvPr id="17" name="TextBox 16">
            <a:extLst>
              <a:ext uri="{FF2B5EF4-FFF2-40B4-BE49-F238E27FC236}">
                <a16:creationId xmlns:a16="http://schemas.microsoft.com/office/drawing/2014/main" id="{3460A6B0-6EC6-3E33-B86F-B7A54C89A5B7}"/>
              </a:ext>
            </a:extLst>
          </p:cNvPr>
          <p:cNvSpPr txBox="1"/>
          <p:nvPr/>
        </p:nvSpPr>
        <p:spPr>
          <a:xfrm rot="10800000" flipV="1">
            <a:off x="4154801" y="5699246"/>
            <a:ext cx="3879222" cy="646331"/>
          </a:xfrm>
          <a:prstGeom prst="rect">
            <a:avLst/>
          </a:prstGeom>
          <a:noFill/>
          <a:ln>
            <a:solidFill>
              <a:schemeClr val="bg2"/>
            </a:solidFill>
          </a:ln>
        </p:spPr>
        <p:txBody>
          <a:bodyPr wrap="square" rtlCol="0" anchor="ctr" anchorCtr="1">
            <a:spAutoFit/>
          </a:bodyPr>
          <a:lstStyle/>
          <a:p>
            <a:r>
              <a:rPr lang="en-US" b="1" dirty="0"/>
              <a:t>You like attention</a:t>
            </a:r>
          </a:p>
          <a:p>
            <a:r>
              <a:rPr lang="en-US" b="1" dirty="0"/>
              <a:t>If it comes your way.</a:t>
            </a:r>
          </a:p>
        </p:txBody>
      </p:sp>
      <p:sp>
        <p:nvSpPr>
          <p:cNvPr id="18" name="TextBox 17">
            <a:extLst>
              <a:ext uri="{FF2B5EF4-FFF2-40B4-BE49-F238E27FC236}">
                <a16:creationId xmlns:a16="http://schemas.microsoft.com/office/drawing/2014/main" id="{A4AF185B-68D9-885A-A835-41446FACE8B6}"/>
              </a:ext>
            </a:extLst>
          </p:cNvPr>
          <p:cNvSpPr txBox="1"/>
          <p:nvPr/>
        </p:nvSpPr>
        <p:spPr>
          <a:xfrm rot="10336588" flipV="1">
            <a:off x="8761412" y="6056842"/>
            <a:ext cx="3124200" cy="45719"/>
          </a:xfrm>
          <a:prstGeom prst="rect">
            <a:avLst/>
          </a:prstGeom>
          <a:noFill/>
          <a:ln>
            <a:solidFill>
              <a:schemeClr val="bg2"/>
            </a:solidFill>
          </a:ln>
        </p:spPr>
        <p:txBody>
          <a:bodyPr wrap="square" rtlCol="0" anchor="ctr" anchorCtr="1">
            <a:spAutoFit/>
          </a:bodyPr>
          <a:lstStyle/>
          <a:p>
            <a:endParaRPr lang="en-US" dirty="0"/>
          </a:p>
        </p:txBody>
      </p:sp>
      <p:sp>
        <p:nvSpPr>
          <p:cNvPr id="19" name="TextBox 18">
            <a:extLst>
              <a:ext uri="{FF2B5EF4-FFF2-40B4-BE49-F238E27FC236}">
                <a16:creationId xmlns:a16="http://schemas.microsoft.com/office/drawing/2014/main" id="{5E98E34F-3373-1774-4BEF-DF4F10323986}"/>
              </a:ext>
            </a:extLst>
          </p:cNvPr>
          <p:cNvSpPr txBox="1"/>
          <p:nvPr/>
        </p:nvSpPr>
        <p:spPr>
          <a:xfrm>
            <a:off x="8647112" y="5775468"/>
            <a:ext cx="3352800" cy="646331"/>
          </a:xfrm>
          <a:prstGeom prst="rect">
            <a:avLst/>
          </a:prstGeom>
          <a:noFill/>
          <a:ln>
            <a:solidFill>
              <a:schemeClr val="bg2"/>
            </a:solidFill>
          </a:ln>
        </p:spPr>
        <p:txBody>
          <a:bodyPr wrap="square" rtlCol="0" anchor="ctr" anchorCtr="1">
            <a:spAutoFit/>
          </a:bodyPr>
          <a:lstStyle/>
          <a:p>
            <a:r>
              <a:rPr lang="en-US" b="1" dirty="0"/>
              <a:t>World peace is all </a:t>
            </a:r>
          </a:p>
          <a:p>
            <a:r>
              <a:rPr lang="en-US" b="1" dirty="0"/>
              <a:t>That matters. </a:t>
            </a:r>
          </a:p>
        </p:txBody>
      </p:sp>
      <p:sp>
        <p:nvSpPr>
          <p:cNvPr id="3" name="TextBox 2">
            <a:extLst>
              <a:ext uri="{FF2B5EF4-FFF2-40B4-BE49-F238E27FC236}">
                <a16:creationId xmlns:a16="http://schemas.microsoft.com/office/drawing/2014/main" id="{C778D218-29F3-F04B-CE83-F230D75D515A}"/>
              </a:ext>
            </a:extLst>
          </p:cNvPr>
          <p:cNvSpPr txBox="1"/>
          <p:nvPr/>
        </p:nvSpPr>
        <p:spPr>
          <a:xfrm>
            <a:off x="24538" y="1291488"/>
            <a:ext cx="4419600" cy="923330"/>
          </a:xfrm>
          <a:prstGeom prst="rect">
            <a:avLst/>
          </a:prstGeom>
          <a:noFill/>
          <a:ln>
            <a:solidFill>
              <a:schemeClr val="bg2"/>
            </a:solidFill>
          </a:ln>
        </p:spPr>
        <p:txBody>
          <a:bodyPr wrap="square" rtlCol="0" anchor="ctr" anchorCtr="1">
            <a:spAutoFit/>
          </a:bodyPr>
          <a:lstStyle/>
          <a:p>
            <a:r>
              <a:rPr lang="en-US" b="1" dirty="0"/>
              <a:t>The complete control narcissist may be the most insecure but also the most controlling and manipulative</a:t>
            </a:r>
            <a:r>
              <a:rPr lang="en-US" dirty="0"/>
              <a:t>.  </a:t>
            </a:r>
          </a:p>
        </p:txBody>
      </p:sp>
      <p:sp>
        <p:nvSpPr>
          <p:cNvPr id="5" name="TextBox 4">
            <a:extLst>
              <a:ext uri="{FF2B5EF4-FFF2-40B4-BE49-F238E27FC236}">
                <a16:creationId xmlns:a16="http://schemas.microsoft.com/office/drawing/2014/main" id="{0B220522-7644-E66F-5BFC-6B8E07EF2CA9}"/>
              </a:ext>
            </a:extLst>
          </p:cNvPr>
          <p:cNvSpPr txBox="1"/>
          <p:nvPr/>
        </p:nvSpPr>
        <p:spPr>
          <a:xfrm>
            <a:off x="4799012" y="1304396"/>
            <a:ext cx="3314700" cy="923330"/>
          </a:xfrm>
          <a:prstGeom prst="rect">
            <a:avLst/>
          </a:prstGeom>
          <a:noFill/>
          <a:ln>
            <a:solidFill>
              <a:schemeClr val="bg2"/>
            </a:solidFill>
          </a:ln>
        </p:spPr>
        <p:txBody>
          <a:bodyPr wrap="square" rtlCol="0" anchor="ctr" anchorCtr="1">
            <a:spAutoFit/>
          </a:bodyPr>
          <a:lstStyle/>
          <a:p>
            <a:r>
              <a:rPr lang="en-US" b="1" dirty="0"/>
              <a:t>The theatrical narcissist is a drama queen who enjoys playing the victim.</a:t>
            </a:r>
          </a:p>
        </p:txBody>
      </p:sp>
      <p:sp>
        <p:nvSpPr>
          <p:cNvPr id="6" name="TextBox 5">
            <a:extLst>
              <a:ext uri="{FF2B5EF4-FFF2-40B4-BE49-F238E27FC236}">
                <a16:creationId xmlns:a16="http://schemas.microsoft.com/office/drawing/2014/main" id="{3DFF60A4-A127-EA02-4272-90B07A858FF4}"/>
              </a:ext>
            </a:extLst>
          </p:cNvPr>
          <p:cNvSpPr txBox="1"/>
          <p:nvPr/>
        </p:nvSpPr>
        <p:spPr>
          <a:xfrm>
            <a:off x="8784978" y="1260497"/>
            <a:ext cx="2590800" cy="923330"/>
          </a:xfrm>
          <a:prstGeom prst="rect">
            <a:avLst/>
          </a:prstGeom>
          <a:noFill/>
          <a:ln>
            <a:solidFill>
              <a:schemeClr val="bg2"/>
            </a:solidFill>
          </a:ln>
        </p:spPr>
        <p:txBody>
          <a:bodyPr wrap="square" rtlCol="0" anchor="ctr" anchorCtr="1">
            <a:spAutoFit/>
          </a:bodyPr>
          <a:lstStyle/>
          <a:p>
            <a:r>
              <a:rPr lang="en-US" b="1" dirty="0"/>
              <a:t>The healthy narcissist makes a great leader.</a:t>
            </a:r>
          </a:p>
        </p:txBody>
      </p:sp>
    </p:spTree>
    <p:extLst>
      <p:ext uri="{BB962C8B-B14F-4D97-AF65-F5344CB8AC3E}">
        <p14:creationId xmlns:p14="http://schemas.microsoft.com/office/powerpoint/2010/main" val="210667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rcissist Cartoons and Comics - funny pictures from CartoonStock">
            <a:extLst>
              <a:ext uri="{FF2B5EF4-FFF2-40B4-BE49-F238E27FC236}">
                <a16:creationId xmlns:a16="http://schemas.microsoft.com/office/drawing/2014/main" id="{16BF0528-1FFA-5FE8-F7EE-82110E906A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3612" y="457200"/>
            <a:ext cx="4666298"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6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Laws of Human Nature by Robert Greene (Detailed Summary)">
            <a:hlinkClick r:id="" action="ppaction://media"/>
            <a:extLst>
              <a:ext uri="{FF2B5EF4-FFF2-40B4-BE49-F238E27FC236}">
                <a16:creationId xmlns:a16="http://schemas.microsoft.com/office/drawing/2014/main" id="{DE16D77D-8CDD-03E1-F5D3-0CB673AB81B1}"/>
              </a:ext>
            </a:extLst>
          </p:cNvPr>
          <p:cNvPicPr>
            <a:picLocks noRot="1" noChangeAspect="1"/>
          </p:cNvPicPr>
          <p:nvPr>
            <a:videoFile r:link="rId1"/>
          </p:nvPr>
        </p:nvPicPr>
        <p:blipFill>
          <a:blip r:embed="rId4"/>
          <a:stretch>
            <a:fillRect/>
          </a:stretch>
        </p:blipFill>
        <p:spPr>
          <a:xfrm>
            <a:off x="531812" y="228600"/>
            <a:ext cx="10896600" cy="6156578"/>
          </a:xfrm>
          <a:prstGeom prst="rect">
            <a:avLst/>
          </a:prstGeom>
        </p:spPr>
      </p:pic>
    </p:spTree>
    <p:extLst>
      <p:ext uri="{BB962C8B-B14F-4D97-AF65-F5344CB8AC3E}">
        <p14:creationId xmlns:p14="http://schemas.microsoft.com/office/powerpoint/2010/main" val="275936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Narcissist Instagram: guy.parsons | Narcissist humor, Social work humor, Work humor">
            <a:extLst>
              <a:ext uri="{FF2B5EF4-FFF2-40B4-BE49-F238E27FC236}">
                <a16:creationId xmlns:a16="http://schemas.microsoft.com/office/drawing/2014/main" id="{2945DA92-17C0-A4E2-FF0B-A90FA9DE6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266700"/>
            <a:ext cx="6324599" cy="632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arcissism Cartoons and Comics - funny pictures from CartoonStock">
            <a:extLst>
              <a:ext uri="{FF2B5EF4-FFF2-40B4-BE49-F238E27FC236}">
                <a16:creationId xmlns:a16="http://schemas.microsoft.com/office/drawing/2014/main" id="{60F9C3B9-9022-2B7A-B423-63C3A4428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12" y="609600"/>
            <a:ext cx="6096000" cy="591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C502E-6227-1CB1-9E79-21273CDFA52B}"/>
              </a:ext>
            </a:extLst>
          </p:cNvPr>
          <p:cNvSpPr txBox="1"/>
          <p:nvPr/>
        </p:nvSpPr>
        <p:spPr>
          <a:xfrm>
            <a:off x="2132012" y="1089898"/>
            <a:ext cx="8534400" cy="4678204"/>
          </a:xfrm>
          <a:prstGeom prst="rect">
            <a:avLst/>
          </a:prstGeom>
          <a:noFill/>
          <a:ln>
            <a:solidFill>
              <a:schemeClr val="bg2"/>
            </a:solidFill>
          </a:ln>
        </p:spPr>
        <p:txBody>
          <a:bodyPr wrap="square" rtlCol="0" anchor="ctr" anchorCtr="1">
            <a:spAutoFit/>
          </a:bodyPr>
          <a:lstStyle/>
          <a:p>
            <a:r>
              <a:rPr lang="en-US" sz="4000" b="1" i="1" dirty="0">
                <a:solidFill>
                  <a:schemeClr val="bg1">
                    <a:lumMod val="85000"/>
                    <a:lumOff val="15000"/>
                  </a:schemeClr>
                </a:solidFill>
              </a:rPr>
              <a:t>I don’t like that man  . . . </a:t>
            </a:r>
          </a:p>
          <a:p>
            <a:endParaRPr lang="en-US" sz="4000" b="1" i="1" dirty="0">
              <a:solidFill>
                <a:schemeClr val="bg1">
                  <a:lumMod val="85000"/>
                  <a:lumOff val="15000"/>
                </a:schemeClr>
              </a:solidFill>
            </a:endParaRPr>
          </a:p>
          <a:p>
            <a:endParaRPr lang="en-US" sz="4000" b="1" i="1" dirty="0">
              <a:solidFill>
                <a:schemeClr val="bg1">
                  <a:lumMod val="85000"/>
                  <a:lumOff val="15000"/>
                </a:schemeClr>
              </a:solidFill>
            </a:endParaRPr>
          </a:p>
          <a:p>
            <a:r>
              <a:rPr lang="en-US" sz="4000" b="1" i="1" dirty="0">
                <a:solidFill>
                  <a:schemeClr val="bg1">
                    <a:lumMod val="85000"/>
                    <a:lumOff val="15000"/>
                  </a:schemeClr>
                </a:solidFill>
              </a:rPr>
              <a:t>I must get to know him better.</a:t>
            </a:r>
          </a:p>
          <a:p>
            <a:endParaRPr lang="en-US" sz="4000" b="1" dirty="0">
              <a:solidFill>
                <a:schemeClr val="bg1">
                  <a:lumMod val="85000"/>
                  <a:lumOff val="15000"/>
                </a:schemeClr>
              </a:solidFill>
            </a:endParaRPr>
          </a:p>
          <a:p>
            <a:endParaRPr lang="en-US" sz="4000" b="1" dirty="0">
              <a:solidFill>
                <a:schemeClr val="bg1">
                  <a:lumMod val="85000"/>
                  <a:lumOff val="15000"/>
                </a:schemeClr>
              </a:solidFill>
            </a:endParaRPr>
          </a:p>
          <a:p>
            <a:r>
              <a:rPr lang="en-US" sz="4000" b="1" dirty="0">
                <a:solidFill>
                  <a:schemeClr val="bg1">
                    <a:lumMod val="85000"/>
                    <a:lumOff val="15000"/>
                  </a:schemeClr>
                </a:solidFill>
              </a:rPr>
              <a:t>--Abraham Lincoln</a:t>
            </a:r>
          </a:p>
          <a:p>
            <a:endParaRPr lang="en-US" dirty="0"/>
          </a:p>
        </p:txBody>
      </p:sp>
    </p:spTree>
    <p:extLst>
      <p:ext uri="{BB962C8B-B14F-4D97-AF65-F5344CB8AC3E}">
        <p14:creationId xmlns:p14="http://schemas.microsoft.com/office/powerpoint/2010/main" val="991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23968F-A34F-9E42-EC42-B7E069420FD1}"/>
              </a:ext>
            </a:extLst>
          </p:cNvPr>
          <p:cNvSpPr txBox="1"/>
          <p:nvPr/>
        </p:nvSpPr>
        <p:spPr>
          <a:xfrm>
            <a:off x="379412" y="1600200"/>
            <a:ext cx="8229600" cy="4154984"/>
          </a:xfrm>
          <a:prstGeom prst="rect">
            <a:avLst/>
          </a:prstGeom>
          <a:noFill/>
          <a:ln>
            <a:solidFill>
              <a:schemeClr val="bg2"/>
            </a:solidFill>
          </a:ln>
        </p:spPr>
        <p:txBody>
          <a:bodyPr wrap="square" rtlCol="0" anchor="ctr" anchorCtr="1">
            <a:spAutoFit/>
          </a:bodyPr>
          <a:lstStyle/>
          <a:p>
            <a:r>
              <a:rPr lang="en-US" sz="2400" b="1" dirty="0"/>
              <a:t>Understand that developing empathy is a process.</a:t>
            </a:r>
          </a:p>
          <a:p>
            <a:endParaRPr lang="en-US" sz="2400" b="1" dirty="0"/>
          </a:p>
          <a:p>
            <a:r>
              <a:rPr lang="en-US" sz="2400" b="1" dirty="0"/>
              <a:t>Empathy is a state of mind, a different way to relate to people.  </a:t>
            </a:r>
          </a:p>
          <a:p>
            <a:endParaRPr lang="en-US" sz="2400" b="1" dirty="0"/>
          </a:p>
          <a:p>
            <a:r>
              <a:rPr lang="en-US" sz="2400" b="1" dirty="0"/>
              <a:t>Developing empathy requires asking for and considering feedback from others.  </a:t>
            </a:r>
          </a:p>
          <a:p>
            <a:endParaRPr lang="en-US" sz="2400" b="1" dirty="0"/>
          </a:p>
          <a:p>
            <a:r>
              <a:rPr lang="en-US" sz="2400" b="1" dirty="0"/>
              <a:t>Avoiding or rejecting those who rub you the wrong way is not helpful in attaining greater empathy.</a:t>
            </a:r>
          </a:p>
          <a:p>
            <a:endParaRPr lang="en-US" sz="2400" b="1" dirty="0"/>
          </a:p>
        </p:txBody>
      </p:sp>
      <p:sp>
        <p:nvSpPr>
          <p:cNvPr id="4" name="TextBox 3">
            <a:extLst>
              <a:ext uri="{FF2B5EF4-FFF2-40B4-BE49-F238E27FC236}">
                <a16:creationId xmlns:a16="http://schemas.microsoft.com/office/drawing/2014/main" id="{C2997866-3389-CA9D-545F-5C676819B8B1}"/>
              </a:ext>
            </a:extLst>
          </p:cNvPr>
          <p:cNvSpPr txBox="1"/>
          <p:nvPr/>
        </p:nvSpPr>
        <p:spPr>
          <a:xfrm>
            <a:off x="912812" y="609600"/>
            <a:ext cx="6096000" cy="584775"/>
          </a:xfrm>
          <a:prstGeom prst="rect">
            <a:avLst/>
          </a:prstGeom>
          <a:noFill/>
          <a:ln>
            <a:solidFill>
              <a:schemeClr val="bg2"/>
            </a:solidFill>
          </a:ln>
        </p:spPr>
        <p:txBody>
          <a:bodyPr wrap="square">
            <a:spAutoFit/>
          </a:bodyPr>
          <a:lstStyle/>
          <a:p>
            <a:r>
              <a:rPr lang="en-US" sz="3200" b="1" u="sng" dirty="0"/>
              <a:t>Empathy</a:t>
            </a:r>
          </a:p>
        </p:txBody>
      </p:sp>
      <p:pic>
        <p:nvPicPr>
          <p:cNvPr id="1026" name="Picture 2" descr="Webinar: Exploring The Empathy Effect in Coaching Relationships | Institute of Coaching">
            <a:extLst>
              <a:ext uri="{FF2B5EF4-FFF2-40B4-BE49-F238E27FC236}">
                <a16:creationId xmlns:a16="http://schemas.microsoft.com/office/drawing/2014/main" id="{1FA625CD-5738-61FA-7F17-625BA646C7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4812" y="437137"/>
            <a:ext cx="242416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02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ana Del Rey - Young and Beautiful">
            <a:hlinkClick r:id="" action="ppaction://media"/>
            <a:extLst>
              <a:ext uri="{FF2B5EF4-FFF2-40B4-BE49-F238E27FC236}">
                <a16:creationId xmlns:a16="http://schemas.microsoft.com/office/drawing/2014/main" id="{7686DCAF-7ABF-3D14-D37C-385090D63397}"/>
              </a:ext>
            </a:extLst>
          </p:cNvPr>
          <p:cNvPicPr>
            <a:picLocks noRot="1" noChangeAspect="1"/>
          </p:cNvPicPr>
          <p:nvPr>
            <a:videoFile r:link="rId1"/>
          </p:nvPr>
        </p:nvPicPr>
        <p:blipFill>
          <a:blip r:embed="rId4"/>
          <a:stretch>
            <a:fillRect/>
          </a:stretch>
        </p:blipFill>
        <p:spPr>
          <a:xfrm>
            <a:off x="1141412" y="558800"/>
            <a:ext cx="10160000" cy="5740400"/>
          </a:xfrm>
          <a:prstGeom prst="rect">
            <a:avLst/>
          </a:prstGeom>
        </p:spPr>
      </p:pic>
    </p:spTree>
    <p:extLst>
      <p:ext uri="{BB962C8B-B14F-4D97-AF65-F5344CB8AC3E}">
        <p14:creationId xmlns:p14="http://schemas.microsoft.com/office/powerpoint/2010/main" val="50364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40ABF8-1FA2-02A2-13EB-E0DD8E49506A}"/>
              </a:ext>
            </a:extLst>
          </p:cNvPr>
          <p:cNvSpPr txBox="1"/>
          <p:nvPr/>
        </p:nvSpPr>
        <p:spPr>
          <a:xfrm>
            <a:off x="608012" y="533400"/>
            <a:ext cx="6934200" cy="523220"/>
          </a:xfrm>
          <a:prstGeom prst="rect">
            <a:avLst/>
          </a:prstGeom>
          <a:noFill/>
          <a:ln>
            <a:solidFill>
              <a:schemeClr val="bg2"/>
            </a:solidFill>
          </a:ln>
        </p:spPr>
        <p:txBody>
          <a:bodyPr wrap="square" rtlCol="0" anchor="ctr" anchorCtr="1">
            <a:spAutoFit/>
          </a:bodyPr>
          <a:lstStyle/>
          <a:p>
            <a:r>
              <a:rPr lang="en-US" sz="2800" b="1" u="sng" dirty="0"/>
              <a:t>Law 3:  The Law of Role Playing</a:t>
            </a:r>
          </a:p>
        </p:txBody>
      </p:sp>
      <p:pic>
        <p:nvPicPr>
          <p:cNvPr id="4" name="Picture 3" descr="A white mask with black mustache&#10;&#10;Description automatically generated">
            <a:extLst>
              <a:ext uri="{FF2B5EF4-FFF2-40B4-BE49-F238E27FC236}">
                <a16:creationId xmlns:a16="http://schemas.microsoft.com/office/drawing/2014/main" id="{492CB3FA-EBFC-20D7-B26D-5CA4E88E714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65596" y="304800"/>
            <a:ext cx="1676400" cy="1676400"/>
          </a:xfrm>
          <a:prstGeom prst="rect">
            <a:avLst/>
          </a:prstGeom>
        </p:spPr>
      </p:pic>
      <p:sp>
        <p:nvSpPr>
          <p:cNvPr id="5" name="TextBox 4">
            <a:extLst>
              <a:ext uri="{FF2B5EF4-FFF2-40B4-BE49-F238E27FC236}">
                <a16:creationId xmlns:a16="http://schemas.microsoft.com/office/drawing/2014/main" id="{EF372F44-D429-1BA7-753B-13BDF9F65FA6}"/>
              </a:ext>
            </a:extLst>
          </p:cNvPr>
          <p:cNvSpPr txBox="1"/>
          <p:nvPr/>
        </p:nvSpPr>
        <p:spPr>
          <a:xfrm>
            <a:off x="349522" y="1198603"/>
            <a:ext cx="8839199" cy="4893647"/>
          </a:xfrm>
          <a:prstGeom prst="rect">
            <a:avLst/>
          </a:prstGeom>
          <a:noFill/>
          <a:ln>
            <a:solidFill>
              <a:schemeClr val="bg2"/>
            </a:solidFill>
          </a:ln>
        </p:spPr>
        <p:txBody>
          <a:bodyPr wrap="square" rtlCol="0" anchor="ctr" anchorCtr="1">
            <a:spAutoFit/>
          </a:bodyPr>
          <a:lstStyle/>
          <a:p>
            <a:r>
              <a:rPr lang="en-US" sz="2400" b="1" dirty="0"/>
              <a:t>We all wear masks to create our identity and to function in the world.</a:t>
            </a:r>
          </a:p>
          <a:p>
            <a:endParaRPr lang="en-US" sz="2400" b="1" dirty="0"/>
          </a:p>
          <a:p>
            <a:r>
              <a:rPr lang="en-US" sz="2400" b="1" dirty="0"/>
              <a:t>In Jungian psychology this is known as the persona.</a:t>
            </a:r>
          </a:p>
          <a:p>
            <a:endParaRPr lang="en-US" sz="2400" b="1" dirty="0"/>
          </a:p>
          <a:p>
            <a:r>
              <a:rPr lang="en-US" sz="2400" b="1" dirty="0"/>
              <a:t>Masks often hide our true feelings and emotions but we all have cracks in our masks, our true intentions and feelings revealed by body language, tone of voice, facial expressions, Freudian slips, and the negative emotions we display at times.</a:t>
            </a:r>
          </a:p>
          <a:p>
            <a:endParaRPr lang="en-US" sz="2400" b="1" dirty="0"/>
          </a:p>
          <a:p>
            <a:r>
              <a:rPr lang="en-US" sz="2400" b="1" dirty="0"/>
              <a:t>Understand how a person functions under normal conditions vs. how they function under stress.  </a:t>
            </a:r>
          </a:p>
        </p:txBody>
      </p:sp>
    </p:spTree>
    <p:extLst>
      <p:ext uri="{BB962C8B-B14F-4D97-AF65-F5344CB8AC3E}">
        <p14:creationId xmlns:p14="http://schemas.microsoft.com/office/powerpoint/2010/main" val="76264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457BDB-2E94-D8C3-EEF6-CAF85F678F25}"/>
              </a:ext>
            </a:extLst>
          </p:cNvPr>
          <p:cNvSpPr txBox="1"/>
          <p:nvPr/>
        </p:nvSpPr>
        <p:spPr>
          <a:xfrm>
            <a:off x="379412" y="3276600"/>
            <a:ext cx="7772400" cy="707886"/>
          </a:xfrm>
          <a:prstGeom prst="rect">
            <a:avLst/>
          </a:prstGeom>
          <a:noFill/>
          <a:ln>
            <a:solidFill>
              <a:schemeClr val="bg2"/>
            </a:solidFill>
          </a:ln>
        </p:spPr>
        <p:txBody>
          <a:bodyPr wrap="square" rtlCol="0" anchor="ctr" anchorCtr="1">
            <a:spAutoFit/>
          </a:bodyPr>
          <a:lstStyle/>
          <a:p>
            <a:r>
              <a:rPr lang="en-US" sz="4000" b="1" i="1" dirty="0"/>
              <a:t>People are like the moon . . .</a:t>
            </a:r>
          </a:p>
        </p:txBody>
      </p:sp>
      <p:sp>
        <p:nvSpPr>
          <p:cNvPr id="3" name="TextBox 2">
            <a:extLst>
              <a:ext uri="{FF2B5EF4-FFF2-40B4-BE49-F238E27FC236}">
                <a16:creationId xmlns:a16="http://schemas.microsoft.com/office/drawing/2014/main" id="{637E0FA7-4021-9053-3AF3-B1F5F6F39A90}"/>
              </a:ext>
            </a:extLst>
          </p:cNvPr>
          <p:cNvSpPr txBox="1"/>
          <p:nvPr/>
        </p:nvSpPr>
        <p:spPr>
          <a:xfrm>
            <a:off x="1598612" y="4343400"/>
            <a:ext cx="9296400" cy="1569660"/>
          </a:xfrm>
          <a:prstGeom prst="rect">
            <a:avLst/>
          </a:prstGeom>
          <a:noFill/>
          <a:ln>
            <a:solidFill>
              <a:schemeClr val="bg2"/>
            </a:solidFill>
          </a:ln>
        </p:spPr>
        <p:txBody>
          <a:bodyPr wrap="square" rtlCol="0" anchor="ctr" anchorCtr="1">
            <a:spAutoFit/>
          </a:bodyPr>
          <a:lstStyle/>
          <a:p>
            <a:r>
              <a:rPr lang="en-US" sz="3200" b="1" i="1" dirty="0"/>
              <a:t>They only show you one of their sides . . .</a:t>
            </a:r>
          </a:p>
          <a:p>
            <a:endParaRPr lang="en-US" sz="3200" b="1" i="1" dirty="0"/>
          </a:p>
          <a:p>
            <a:r>
              <a:rPr lang="en-US" sz="3200" b="1" dirty="0"/>
              <a:t>--Arthur Schopenhauer</a:t>
            </a:r>
          </a:p>
        </p:txBody>
      </p:sp>
    </p:spTree>
    <p:extLst>
      <p:ext uri="{BB962C8B-B14F-4D97-AF65-F5344CB8AC3E}">
        <p14:creationId xmlns:p14="http://schemas.microsoft.com/office/powerpoint/2010/main" val="96779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94DC0-64B1-9DD2-B37B-FBF5672EB553}"/>
              </a:ext>
            </a:extLst>
          </p:cNvPr>
          <p:cNvSpPr txBox="1"/>
          <p:nvPr/>
        </p:nvSpPr>
        <p:spPr>
          <a:xfrm>
            <a:off x="150812" y="533400"/>
            <a:ext cx="8305800" cy="584775"/>
          </a:xfrm>
          <a:prstGeom prst="rect">
            <a:avLst/>
          </a:prstGeom>
          <a:noFill/>
          <a:ln>
            <a:solidFill>
              <a:schemeClr val="bg2"/>
            </a:solidFill>
          </a:ln>
        </p:spPr>
        <p:txBody>
          <a:bodyPr wrap="square" rtlCol="0" anchor="ctr" anchorCtr="1">
            <a:spAutoFit/>
          </a:bodyPr>
          <a:lstStyle/>
          <a:p>
            <a:r>
              <a:rPr lang="en-US" sz="3200" b="1" u="sng" dirty="0"/>
              <a:t>Decoding Keys:  Seeing Past the Mask</a:t>
            </a:r>
          </a:p>
        </p:txBody>
      </p:sp>
      <p:pic>
        <p:nvPicPr>
          <p:cNvPr id="4" name="Picture 3" descr="A close-up of a bronze object&#10;&#10;Description automatically generated">
            <a:extLst>
              <a:ext uri="{FF2B5EF4-FFF2-40B4-BE49-F238E27FC236}">
                <a16:creationId xmlns:a16="http://schemas.microsoft.com/office/drawing/2014/main" id="{FF0BE5E6-1BB6-9932-D089-5FF322BD8F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04412" y="381000"/>
            <a:ext cx="1847850" cy="2286000"/>
          </a:xfrm>
          <a:prstGeom prst="rect">
            <a:avLst/>
          </a:prstGeom>
        </p:spPr>
      </p:pic>
      <p:sp>
        <p:nvSpPr>
          <p:cNvPr id="5" name="TextBox 4">
            <a:extLst>
              <a:ext uri="{FF2B5EF4-FFF2-40B4-BE49-F238E27FC236}">
                <a16:creationId xmlns:a16="http://schemas.microsoft.com/office/drawing/2014/main" id="{9FCAFB2A-06B5-A875-1248-F20E1FE18C68}"/>
              </a:ext>
            </a:extLst>
          </p:cNvPr>
          <p:cNvSpPr txBox="1"/>
          <p:nvPr/>
        </p:nvSpPr>
        <p:spPr>
          <a:xfrm>
            <a:off x="9904412" y="2597751"/>
            <a:ext cx="1847850" cy="507831"/>
          </a:xfrm>
          <a:prstGeom prst="rect">
            <a:avLst/>
          </a:prstGeom>
          <a:noFill/>
          <a:ln>
            <a:solidFill>
              <a:schemeClr val="bg2"/>
            </a:solidFill>
          </a:ln>
        </p:spPr>
        <p:txBody>
          <a:bodyPr wrap="square" rtlCol="0" anchor="ctr" anchorCtr="1">
            <a:spAutoFit/>
          </a:bodyPr>
          <a:lstStyle/>
          <a:p>
            <a:r>
              <a:rPr lang="en-US" sz="900">
                <a:hlinkClick r:id="rId3" tooltip="https://www.flickr.com/photos/8127690@N03/3728504863/"/>
              </a:rPr>
              <a:t>This Photo</a:t>
            </a:r>
            <a:r>
              <a:rPr lang="en-US" sz="900"/>
              <a:t> by Unknown Author is licensed under </a:t>
            </a:r>
            <a:r>
              <a:rPr lang="en-US" sz="900">
                <a:hlinkClick r:id="rId4" tooltip="https://creativecommons.org/licenses/by-nc-nd/3.0/"/>
              </a:rPr>
              <a:t>CC BY-NC-ND</a:t>
            </a:r>
            <a:endParaRPr lang="en-US" sz="900"/>
          </a:p>
        </p:txBody>
      </p:sp>
      <p:sp>
        <p:nvSpPr>
          <p:cNvPr id="6" name="TextBox 5">
            <a:extLst>
              <a:ext uri="{FF2B5EF4-FFF2-40B4-BE49-F238E27FC236}">
                <a16:creationId xmlns:a16="http://schemas.microsoft.com/office/drawing/2014/main" id="{93E93A01-AC61-9DA6-BCAD-80F96E091612}"/>
              </a:ext>
            </a:extLst>
          </p:cNvPr>
          <p:cNvSpPr txBox="1"/>
          <p:nvPr/>
        </p:nvSpPr>
        <p:spPr>
          <a:xfrm>
            <a:off x="227012" y="2057400"/>
            <a:ext cx="7467600" cy="3046988"/>
          </a:xfrm>
          <a:prstGeom prst="rect">
            <a:avLst/>
          </a:prstGeom>
          <a:noFill/>
          <a:ln>
            <a:solidFill>
              <a:schemeClr val="bg2"/>
            </a:solidFill>
          </a:ln>
        </p:spPr>
        <p:txBody>
          <a:bodyPr wrap="square" rtlCol="0" anchor="ctr" anchorCtr="1">
            <a:spAutoFit/>
          </a:bodyPr>
          <a:lstStyle/>
          <a:p>
            <a:r>
              <a:rPr lang="en-US" sz="2400" b="1" u="sng" dirty="0"/>
              <a:t>Key 1:</a:t>
            </a:r>
            <a:r>
              <a:rPr lang="en-US" sz="2400" b="1" dirty="0"/>
              <a:t>  Identify like/dislike cues in body language, tension, tone of voice, eye contact, fake vs. genuine smiles</a:t>
            </a:r>
          </a:p>
          <a:p>
            <a:endParaRPr lang="en-US" sz="2400" b="1" u="sng" dirty="0"/>
          </a:p>
          <a:p>
            <a:r>
              <a:rPr lang="en-US" sz="2400" b="1" u="sng" dirty="0"/>
              <a:t>Key 2</a:t>
            </a:r>
            <a:r>
              <a:rPr lang="en-US" sz="2400" b="1" dirty="0"/>
              <a:t>:   Dominance vs. submission cues</a:t>
            </a:r>
          </a:p>
          <a:p>
            <a:endParaRPr lang="en-US" sz="2400" b="1" dirty="0"/>
          </a:p>
          <a:p>
            <a:r>
              <a:rPr lang="en-US" sz="2400" b="1" u="sng" dirty="0"/>
              <a:t>Key 3</a:t>
            </a:r>
            <a:r>
              <a:rPr lang="en-US" sz="2400" b="1" dirty="0"/>
              <a:t>:   Deception cues, micro-clues in expression</a:t>
            </a:r>
          </a:p>
        </p:txBody>
      </p:sp>
    </p:spTree>
    <p:extLst>
      <p:ext uri="{BB962C8B-B14F-4D97-AF65-F5344CB8AC3E}">
        <p14:creationId xmlns:p14="http://schemas.microsoft.com/office/powerpoint/2010/main" val="120266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863C1-687C-C9BB-B329-A50C272BDB0F}"/>
              </a:ext>
            </a:extLst>
          </p:cNvPr>
          <p:cNvSpPr txBox="1"/>
          <p:nvPr/>
        </p:nvSpPr>
        <p:spPr>
          <a:xfrm>
            <a:off x="455612" y="838200"/>
            <a:ext cx="8077200" cy="584775"/>
          </a:xfrm>
          <a:prstGeom prst="rect">
            <a:avLst/>
          </a:prstGeom>
          <a:noFill/>
          <a:ln>
            <a:solidFill>
              <a:schemeClr val="bg2"/>
            </a:solidFill>
          </a:ln>
        </p:spPr>
        <p:txBody>
          <a:bodyPr wrap="square" rtlCol="0" anchor="ctr" anchorCtr="1">
            <a:spAutoFit/>
          </a:bodyPr>
          <a:lstStyle/>
          <a:p>
            <a:r>
              <a:rPr lang="en-US" sz="3200" b="1" u="sng" dirty="0"/>
              <a:t>Law 4:  The Law of Compulsive Behavior</a:t>
            </a:r>
          </a:p>
        </p:txBody>
      </p:sp>
      <p:sp>
        <p:nvSpPr>
          <p:cNvPr id="3" name="TextBox 2">
            <a:extLst>
              <a:ext uri="{FF2B5EF4-FFF2-40B4-BE49-F238E27FC236}">
                <a16:creationId xmlns:a16="http://schemas.microsoft.com/office/drawing/2014/main" id="{2C733FDD-17D7-B2D6-1F8C-50DEA6D914FF}"/>
              </a:ext>
            </a:extLst>
          </p:cNvPr>
          <p:cNvSpPr txBox="1"/>
          <p:nvPr/>
        </p:nvSpPr>
        <p:spPr>
          <a:xfrm>
            <a:off x="760412" y="1564958"/>
            <a:ext cx="8382000" cy="5139869"/>
          </a:xfrm>
          <a:prstGeom prst="rect">
            <a:avLst/>
          </a:prstGeom>
          <a:noFill/>
          <a:ln>
            <a:solidFill>
              <a:schemeClr val="bg2"/>
            </a:solidFill>
          </a:ln>
        </p:spPr>
        <p:txBody>
          <a:bodyPr wrap="square" rtlCol="0" anchor="ctr" anchorCtr="1">
            <a:spAutoFit/>
          </a:bodyPr>
          <a:lstStyle/>
          <a:p>
            <a:r>
              <a:rPr lang="en-US" sz="2800" b="1" dirty="0">
                <a:solidFill>
                  <a:schemeClr val="accent4">
                    <a:lumMod val="60000"/>
                    <a:lumOff val="40000"/>
                  </a:schemeClr>
                </a:solidFill>
              </a:rPr>
              <a:t>We can measure the quality of a person’s </a:t>
            </a:r>
            <a:r>
              <a:rPr lang="en-US" sz="2800" b="1" dirty="0" err="1">
                <a:solidFill>
                  <a:schemeClr val="accent4">
                    <a:lumMod val="60000"/>
                    <a:lumOff val="40000"/>
                  </a:schemeClr>
                </a:solidFill>
              </a:rPr>
              <a:t>characer</a:t>
            </a:r>
            <a:r>
              <a:rPr lang="en-US" sz="2800" b="1" dirty="0">
                <a:solidFill>
                  <a:schemeClr val="accent4">
                    <a:lumMod val="60000"/>
                    <a:lumOff val="40000"/>
                  </a:schemeClr>
                </a:solidFill>
              </a:rPr>
              <a:t> by:</a:t>
            </a:r>
          </a:p>
          <a:p>
            <a:pPr marL="342900" indent="-342900">
              <a:buFont typeface="Wingdings" panose="05000000000000000000" pitchFamily="2" charset="2"/>
              <a:buChar char="ü"/>
            </a:pPr>
            <a:endParaRPr lang="en-US" sz="2800" b="1" dirty="0">
              <a:solidFill>
                <a:schemeClr val="accent4">
                  <a:lumMod val="60000"/>
                  <a:lumOff val="40000"/>
                </a:schemeClr>
              </a:solidFill>
            </a:endParaRPr>
          </a:p>
          <a:p>
            <a:pPr marL="342900" indent="-342900">
              <a:buFont typeface="Wingdings" panose="05000000000000000000" pitchFamily="2" charset="2"/>
              <a:buChar char="ü"/>
            </a:pPr>
            <a:r>
              <a:rPr lang="en-US" sz="2800" b="1" dirty="0">
                <a:solidFill>
                  <a:schemeClr val="accent4">
                    <a:lumMod val="60000"/>
                    <a:lumOff val="40000"/>
                  </a:schemeClr>
                </a:solidFill>
              </a:rPr>
              <a:t>How well one handles adversity</a:t>
            </a:r>
          </a:p>
          <a:p>
            <a:pPr marL="342900" indent="-342900">
              <a:buFont typeface="Wingdings" panose="05000000000000000000" pitchFamily="2" charset="2"/>
              <a:buChar char="ü"/>
            </a:pPr>
            <a:endParaRPr lang="en-US" sz="2800" b="1" dirty="0">
              <a:solidFill>
                <a:schemeClr val="accent4">
                  <a:lumMod val="60000"/>
                  <a:lumOff val="40000"/>
                </a:schemeClr>
              </a:solidFill>
            </a:endParaRPr>
          </a:p>
          <a:p>
            <a:pPr marL="342900" indent="-342900">
              <a:buFont typeface="Wingdings" panose="05000000000000000000" pitchFamily="2" charset="2"/>
              <a:buChar char="ü"/>
            </a:pPr>
            <a:r>
              <a:rPr lang="en-US" sz="2800" b="1" dirty="0">
                <a:solidFill>
                  <a:schemeClr val="accent4">
                    <a:lumMod val="60000"/>
                    <a:lumOff val="40000"/>
                  </a:schemeClr>
                </a:solidFill>
              </a:rPr>
              <a:t>Their ability to work with others</a:t>
            </a:r>
          </a:p>
          <a:p>
            <a:pPr marL="342900" indent="-342900">
              <a:buFont typeface="Wingdings" panose="05000000000000000000" pitchFamily="2" charset="2"/>
              <a:buChar char="ü"/>
            </a:pPr>
            <a:endParaRPr lang="en-US" sz="2800" b="1" dirty="0">
              <a:solidFill>
                <a:schemeClr val="accent4">
                  <a:lumMod val="60000"/>
                  <a:lumOff val="40000"/>
                </a:schemeClr>
              </a:solidFill>
            </a:endParaRPr>
          </a:p>
          <a:p>
            <a:pPr marL="342900" indent="-342900">
              <a:buFont typeface="Wingdings" panose="05000000000000000000" pitchFamily="2" charset="2"/>
              <a:buChar char="ü"/>
            </a:pPr>
            <a:r>
              <a:rPr lang="en-US" sz="2800" b="1" dirty="0">
                <a:solidFill>
                  <a:schemeClr val="accent4">
                    <a:lumMod val="60000"/>
                    <a:lumOff val="40000"/>
                  </a:schemeClr>
                </a:solidFill>
              </a:rPr>
              <a:t>Their patience</a:t>
            </a:r>
          </a:p>
          <a:p>
            <a:pPr marL="342900" indent="-342900">
              <a:buFont typeface="Wingdings" panose="05000000000000000000" pitchFamily="2" charset="2"/>
              <a:buChar char="ü"/>
            </a:pPr>
            <a:endParaRPr lang="en-US" sz="2800" b="1" dirty="0">
              <a:solidFill>
                <a:schemeClr val="accent4">
                  <a:lumMod val="60000"/>
                  <a:lumOff val="40000"/>
                </a:schemeClr>
              </a:solidFill>
            </a:endParaRPr>
          </a:p>
          <a:p>
            <a:pPr marL="342900" indent="-342900">
              <a:buFont typeface="Wingdings" panose="05000000000000000000" pitchFamily="2" charset="2"/>
              <a:buChar char="ü"/>
            </a:pPr>
            <a:r>
              <a:rPr lang="en-US" sz="2800" b="1" dirty="0">
                <a:solidFill>
                  <a:schemeClr val="accent4">
                    <a:lumMod val="60000"/>
                    <a:lumOff val="40000"/>
                  </a:schemeClr>
                </a:solidFill>
              </a:rPr>
              <a:t>Their willingness to learn</a:t>
            </a:r>
          </a:p>
          <a:p>
            <a:pPr marL="342900" indent="-342900">
              <a:buFont typeface="Wingdings" panose="05000000000000000000" pitchFamily="2" charset="2"/>
              <a:buChar char="ü"/>
            </a:pPr>
            <a:endParaRPr lang="en-US" sz="2400" b="1" dirty="0">
              <a:solidFill>
                <a:schemeClr val="accent4">
                  <a:lumMod val="60000"/>
                  <a:lumOff val="40000"/>
                </a:schemeClr>
              </a:solidFill>
            </a:endParaRPr>
          </a:p>
          <a:p>
            <a:pPr marL="342900" indent="-342900">
              <a:buFont typeface="Wingdings" panose="05000000000000000000" pitchFamily="2" charset="2"/>
              <a:buChar char="ü"/>
            </a:pPr>
            <a:endParaRPr lang="en-US" sz="2400" b="1" dirty="0">
              <a:solidFill>
                <a:schemeClr val="accent4">
                  <a:lumMod val="60000"/>
                  <a:lumOff val="40000"/>
                </a:schemeClr>
              </a:solidFill>
            </a:endParaRPr>
          </a:p>
        </p:txBody>
      </p:sp>
      <p:pic>
        <p:nvPicPr>
          <p:cNvPr id="1026" name="Picture 2" descr="Compulsive Shopping Cartoons and Comics - funny pictures from CartoonStock">
            <a:extLst>
              <a:ext uri="{FF2B5EF4-FFF2-40B4-BE49-F238E27FC236}">
                <a16:creationId xmlns:a16="http://schemas.microsoft.com/office/drawing/2014/main" id="{C07784A4-A314-9DC4-BB66-A1C567A560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8982" y="381000"/>
            <a:ext cx="17653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38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yramid Diagram Template">
            <a:extLst>
              <a:ext uri="{FF2B5EF4-FFF2-40B4-BE49-F238E27FC236}">
                <a16:creationId xmlns:a16="http://schemas.microsoft.com/office/drawing/2014/main" id="{07DD62CD-372B-C51E-4495-9BBEFA2912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82" t="10825" r="13043" b="7867"/>
          <a:stretch/>
        </p:blipFill>
        <p:spPr bwMode="auto">
          <a:xfrm rot="10800000">
            <a:off x="3351211" y="783336"/>
            <a:ext cx="6096001" cy="5291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A2C616-BB76-536A-2680-9F6F8E7D2092}"/>
              </a:ext>
            </a:extLst>
          </p:cNvPr>
          <p:cNvSpPr txBox="1"/>
          <p:nvPr/>
        </p:nvSpPr>
        <p:spPr>
          <a:xfrm>
            <a:off x="5167538" y="1541803"/>
            <a:ext cx="2209800" cy="369332"/>
          </a:xfrm>
          <a:prstGeom prst="rect">
            <a:avLst/>
          </a:prstGeom>
          <a:noFill/>
          <a:ln>
            <a:solidFill>
              <a:schemeClr val="bg2"/>
            </a:solidFill>
          </a:ln>
        </p:spPr>
        <p:txBody>
          <a:bodyPr wrap="square" rtlCol="0" anchor="ctr" anchorCtr="1">
            <a:spAutoFit/>
          </a:bodyPr>
          <a:lstStyle/>
          <a:p>
            <a:r>
              <a:rPr lang="en-US" b="1" dirty="0"/>
              <a:t>Character</a:t>
            </a:r>
          </a:p>
        </p:txBody>
      </p:sp>
      <p:sp>
        <p:nvSpPr>
          <p:cNvPr id="3" name="TextBox 2">
            <a:extLst>
              <a:ext uri="{FF2B5EF4-FFF2-40B4-BE49-F238E27FC236}">
                <a16:creationId xmlns:a16="http://schemas.microsoft.com/office/drawing/2014/main" id="{7E1CFB47-3873-DD6B-21AF-D57542462229}"/>
              </a:ext>
            </a:extLst>
          </p:cNvPr>
          <p:cNvSpPr txBox="1"/>
          <p:nvPr/>
        </p:nvSpPr>
        <p:spPr>
          <a:xfrm>
            <a:off x="5167538" y="2720643"/>
            <a:ext cx="2209800" cy="369332"/>
          </a:xfrm>
          <a:prstGeom prst="rect">
            <a:avLst/>
          </a:prstGeom>
          <a:noFill/>
          <a:ln>
            <a:solidFill>
              <a:schemeClr val="bg2"/>
            </a:solidFill>
          </a:ln>
        </p:spPr>
        <p:txBody>
          <a:bodyPr wrap="square" rtlCol="0" anchor="ctr" anchorCtr="1">
            <a:spAutoFit/>
          </a:bodyPr>
          <a:lstStyle/>
          <a:p>
            <a:r>
              <a:rPr lang="en-US" b="1" dirty="0"/>
              <a:t>Intelligence</a:t>
            </a:r>
          </a:p>
        </p:txBody>
      </p:sp>
      <p:sp>
        <p:nvSpPr>
          <p:cNvPr id="4" name="TextBox 3">
            <a:extLst>
              <a:ext uri="{FF2B5EF4-FFF2-40B4-BE49-F238E27FC236}">
                <a16:creationId xmlns:a16="http://schemas.microsoft.com/office/drawing/2014/main" id="{4CD4A833-3BC4-B9AD-642D-614189A9B97F}"/>
              </a:ext>
            </a:extLst>
          </p:cNvPr>
          <p:cNvSpPr txBox="1"/>
          <p:nvPr/>
        </p:nvSpPr>
        <p:spPr>
          <a:xfrm>
            <a:off x="5313362" y="3899483"/>
            <a:ext cx="2209800" cy="369332"/>
          </a:xfrm>
          <a:prstGeom prst="rect">
            <a:avLst/>
          </a:prstGeom>
          <a:noFill/>
          <a:ln>
            <a:solidFill>
              <a:schemeClr val="bg2"/>
            </a:solidFill>
          </a:ln>
        </p:spPr>
        <p:txBody>
          <a:bodyPr wrap="square" rtlCol="0" anchor="ctr" anchorCtr="1">
            <a:spAutoFit/>
          </a:bodyPr>
          <a:lstStyle/>
          <a:p>
            <a:r>
              <a:rPr lang="en-US" b="1" dirty="0"/>
              <a:t>Reputation </a:t>
            </a:r>
          </a:p>
        </p:txBody>
      </p:sp>
      <p:sp>
        <p:nvSpPr>
          <p:cNvPr id="5" name="TextBox 4">
            <a:extLst>
              <a:ext uri="{FF2B5EF4-FFF2-40B4-BE49-F238E27FC236}">
                <a16:creationId xmlns:a16="http://schemas.microsoft.com/office/drawing/2014/main" id="{99EA92C3-4379-65BB-32F5-68F0548BFD46}"/>
              </a:ext>
            </a:extLst>
          </p:cNvPr>
          <p:cNvSpPr txBox="1"/>
          <p:nvPr/>
        </p:nvSpPr>
        <p:spPr>
          <a:xfrm>
            <a:off x="5408611" y="4893657"/>
            <a:ext cx="2209800" cy="369332"/>
          </a:xfrm>
          <a:prstGeom prst="rect">
            <a:avLst/>
          </a:prstGeom>
          <a:noFill/>
          <a:ln>
            <a:solidFill>
              <a:schemeClr val="bg2"/>
            </a:solidFill>
          </a:ln>
        </p:spPr>
        <p:txBody>
          <a:bodyPr wrap="square" rtlCol="0" anchor="ctr" anchorCtr="1">
            <a:spAutoFit/>
          </a:bodyPr>
          <a:lstStyle/>
          <a:p>
            <a:r>
              <a:rPr lang="en-US" b="1" dirty="0"/>
              <a:t>Beauty</a:t>
            </a:r>
          </a:p>
        </p:txBody>
      </p:sp>
      <p:sp>
        <p:nvSpPr>
          <p:cNvPr id="6" name="TextBox 5">
            <a:extLst>
              <a:ext uri="{FF2B5EF4-FFF2-40B4-BE49-F238E27FC236}">
                <a16:creationId xmlns:a16="http://schemas.microsoft.com/office/drawing/2014/main" id="{A612441F-5732-6EED-CEAE-C1058122BE38}"/>
              </a:ext>
            </a:extLst>
          </p:cNvPr>
          <p:cNvSpPr txBox="1"/>
          <p:nvPr/>
        </p:nvSpPr>
        <p:spPr>
          <a:xfrm>
            <a:off x="265113" y="674399"/>
            <a:ext cx="2895600" cy="5509200"/>
          </a:xfrm>
          <a:prstGeom prst="rect">
            <a:avLst/>
          </a:prstGeom>
          <a:noFill/>
          <a:ln>
            <a:solidFill>
              <a:schemeClr val="bg2"/>
            </a:solidFill>
          </a:ln>
        </p:spPr>
        <p:txBody>
          <a:bodyPr wrap="square" rtlCol="0" anchor="ctr" anchorCtr="1">
            <a:spAutoFit/>
          </a:bodyPr>
          <a:lstStyle/>
          <a:p>
            <a:r>
              <a:rPr lang="en-US" sz="3200" b="1" u="sng" dirty="0"/>
              <a:t>Strong</a:t>
            </a:r>
          </a:p>
          <a:p>
            <a:endParaRPr lang="en-US" sz="3200" b="1" u="sng" dirty="0"/>
          </a:p>
          <a:p>
            <a:r>
              <a:rPr lang="en-US" sz="3200" b="1" dirty="0"/>
              <a:t>Dependable</a:t>
            </a:r>
          </a:p>
          <a:p>
            <a:endParaRPr lang="en-US" sz="3200" b="1" dirty="0"/>
          </a:p>
          <a:p>
            <a:r>
              <a:rPr lang="en-US" sz="3200" b="1" dirty="0"/>
              <a:t>Persistent</a:t>
            </a:r>
          </a:p>
          <a:p>
            <a:endParaRPr lang="en-US" sz="3200" b="1" dirty="0"/>
          </a:p>
          <a:p>
            <a:r>
              <a:rPr lang="en-US" sz="3200" b="1" dirty="0"/>
              <a:t>Patient</a:t>
            </a:r>
          </a:p>
          <a:p>
            <a:endParaRPr lang="en-US" sz="3200" b="1" dirty="0"/>
          </a:p>
          <a:p>
            <a:r>
              <a:rPr lang="en-US" sz="3200" b="1" dirty="0"/>
              <a:t>Tolerant</a:t>
            </a:r>
          </a:p>
          <a:p>
            <a:endParaRPr lang="en-US" sz="3200" b="1" dirty="0"/>
          </a:p>
          <a:p>
            <a:endParaRPr lang="en-US" sz="3200" b="1" dirty="0"/>
          </a:p>
        </p:txBody>
      </p:sp>
      <p:sp>
        <p:nvSpPr>
          <p:cNvPr id="7" name="TextBox 6">
            <a:extLst>
              <a:ext uri="{FF2B5EF4-FFF2-40B4-BE49-F238E27FC236}">
                <a16:creationId xmlns:a16="http://schemas.microsoft.com/office/drawing/2014/main" id="{B6C3CF24-2581-C193-BCA9-EF8067415478}"/>
              </a:ext>
            </a:extLst>
          </p:cNvPr>
          <p:cNvSpPr txBox="1"/>
          <p:nvPr/>
        </p:nvSpPr>
        <p:spPr>
          <a:xfrm>
            <a:off x="9685109" y="290893"/>
            <a:ext cx="2514600" cy="6494085"/>
          </a:xfrm>
          <a:prstGeom prst="rect">
            <a:avLst/>
          </a:prstGeom>
          <a:noFill/>
          <a:ln>
            <a:solidFill>
              <a:schemeClr val="bg2"/>
            </a:solidFill>
          </a:ln>
        </p:spPr>
        <p:txBody>
          <a:bodyPr wrap="square" rtlCol="0" anchor="ctr" anchorCtr="1">
            <a:spAutoFit/>
          </a:bodyPr>
          <a:lstStyle/>
          <a:p>
            <a:r>
              <a:rPr lang="en-US" sz="3200" b="1" u="sng" dirty="0"/>
              <a:t>Weak</a:t>
            </a:r>
          </a:p>
          <a:p>
            <a:endParaRPr lang="en-US" sz="3200" b="1" u="sng" dirty="0"/>
          </a:p>
          <a:p>
            <a:r>
              <a:rPr lang="en-US" sz="3200" b="1" dirty="0"/>
              <a:t>Unreliable</a:t>
            </a:r>
          </a:p>
          <a:p>
            <a:endParaRPr lang="en-US" sz="3200" b="1" dirty="0"/>
          </a:p>
          <a:p>
            <a:r>
              <a:rPr lang="en-US" sz="3200" b="1" dirty="0"/>
              <a:t>Impatient</a:t>
            </a:r>
          </a:p>
          <a:p>
            <a:endParaRPr lang="en-US" sz="3200" b="1" dirty="0"/>
          </a:p>
          <a:p>
            <a:r>
              <a:rPr lang="en-US" sz="3200" b="1" dirty="0"/>
              <a:t>Intolerant</a:t>
            </a:r>
          </a:p>
          <a:p>
            <a:endParaRPr lang="en-US" sz="3200" b="1" dirty="0"/>
          </a:p>
          <a:p>
            <a:r>
              <a:rPr lang="en-US" sz="3200" b="1" dirty="0"/>
              <a:t>Untrust-worthy</a:t>
            </a:r>
          </a:p>
          <a:p>
            <a:endParaRPr lang="en-US" sz="3200" b="1" dirty="0"/>
          </a:p>
          <a:p>
            <a:r>
              <a:rPr lang="en-US" sz="3200" b="1" dirty="0"/>
              <a:t>Needy</a:t>
            </a:r>
          </a:p>
          <a:p>
            <a:endParaRPr lang="en-US" sz="3200" b="1" dirty="0"/>
          </a:p>
        </p:txBody>
      </p:sp>
    </p:spTree>
    <p:extLst>
      <p:ext uri="{BB962C8B-B14F-4D97-AF65-F5344CB8AC3E}">
        <p14:creationId xmlns:p14="http://schemas.microsoft.com/office/powerpoint/2010/main" val="126896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B560E5-EAA1-4A60-9A88-553213EAF552}"/>
              </a:ext>
            </a:extLst>
          </p:cNvPr>
          <p:cNvSpPr txBox="1"/>
          <p:nvPr/>
        </p:nvSpPr>
        <p:spPr>
          <a:xfrm>
            <a:off x="-1754188" y="609600"/>
            <a:ext cx="10820400" cy="6801862"/>
          </a:xfrm>
          <a:prstGeom prst="rect">
            <a:avLst/>
          </a:prstGeom>
          <a:noFill/>
          <a:ln>
            <a:solidFill>
              <a:schemeClr val="bg2"/>
            </a:solidFill>
          </a:ln>
        </p:spPr>
        <p:txBody>
          <a:bodyPr wrap="square" rtlCol="0" anchor="ctr" anchorCtr="1">
            <a:spAutoFit/>
          </a:bodyPr>
          <a:lstStyle/>
          <a:p>
            <a:r>
              <a:rPr lang="en-US" sz="2800" b="1" u="sng" dirty="0"/>
              <a:t>The Laws of Human Nature</a:t>
            </a:r>
          </a:p>
          <a:p>
            <a:endParaRPr lang="en-US" sz="2400" b="1" u="sng" dirty="0"/>
          </a:p>
          <a:p>
            <a:r>
              <a:rPr lang="en-US" sz="2400" b="1" u="sng" dirty="0"/>
              <a:t>Law 1:  The Law of Irrationality</a:t>
            </a:r>
          </a:p>
          <a:p>
            <a:endParaRPr lang="en-US" sz="2400" b="1" u="sng" dirty="0"/>
          </a:p>
          <a:p>
            <a:r>
              <a:rPr lang="en-US" sz="2400" b="1" u="sng" dirty="0"/>
              <a:t>Law 2:  The Law of Narcissism</a:t>
            </a:r>
          </a:p>
          <a:p>
            <a:endParaRPr lang="en-US" sz="2400" b="1" u="sng" dirty="0"/>
          </a:p>
          <a:p>
            <a:r>
              <a:rPr lang="en-US" sz="2400" b="1" u="sng" dirty="0"/>
              <a:t>Law 3:  The Law of Role playing</a:t>
            </a:r>
          </a:p>
          <a:p>
            <a:endParaRPr lang="en-US" sz="2400" b="1" u="sng" dirty="0"/>
          </a:p>
          <a:p>
            <a:r>
              <a:rPr lang="en-US" sz="2400" b="1" u="sng" dirty="0"/>
              <a:t>Law 4:  The Law of Compulsive Behavior</a:t>
            </a:r>
          </a:p>
          <a:p>
            <a:endParaRPr lang="en-US" sz="2400" b="1" u="sng" dirty="0"/>
          </a:p>
          <a:p>
            <a:r>
              <a:rPr lang="en-US" sz="2400" b="1" u="sng" dirty="0"/>
              <a:t>Law 5:  The Law of Covetousness</a:t>
            </a:r>
          </a:p>
          <a:p>
            <a:endParaRPr lang="en-US" sz="2400" b="1" u="sng" dirty="0"/>
          </a:p>
          <a:p>
            <a:r>
              <a:rPr lang="en-US" sz="2400" b="1" u="sng" dirty="0"/>
              <a:t>Law 6:  Law of Short-sightedness</a:t>
            </a:r>
          </a:p>
          <a:p>
            <a:endParaRPr lang="en-US" sz="2400" b="1" u="sng" dirty="0"/>
          </a:p>
          <a:p>
            <a:r>
              <a:rPr lang="en-US" sz="2400" b="1" u="sng" dirty="0"/>
              <a:t>Law 7:  Law of Defensiveness</a:t>
            </a:r>
          </a:p>
          <a:p>
            <a:endParaRPr lang="en-US" sz="2400" b="1" u="sng" dirty="0"/>
          </a:p>
          <a:p>
            <a:endParaRPr lang="en-US" sz="2400" b="1" u="sng" dirty="0"/>
          </a:p>
          <a:p>
            <a:endParaRPr lang="en-US" sz="2400" b="1" u="sng" dirty="0"/>
          </a:p>
        </p:txBody>
      </p:sp>
      <p:sp>
        <p:nvSpPr>
          <p:cNvPr id="3" name="TextBox 2">
            <a:extLst>
              <a:ext uri="{FF2B5EF4-FFF2-40B4-BE49-F238E27FC236}">
                <a16:creationId xmlns:a16="http://schemas.microsoft.com/office/drawing/2014/main" id="{7A17DB22-E3E6-0757-1E97-AB259F15CF1A}"/>
              </a:ext>
            </a:extLst>
          </p:cNvPr>
          <p:cNvSpPr txBox="1"/>
          <p:nvPr/>
        </p:nvSpPr>
        <p:spPr>
          <a:xfrm>
            <a:off x="5865812" y="4062927"/>
            <a:ext cx="5789613" cy="1815882"/>
          </a:xfrm>
          <a:prstGeom prst="rect">
            <a:avLst/>
          </a:prstGeom>
          <a:noFill/>
          <a:ln>
            <a:solidFill>
              <a:schemeClr val="bg2"/>
            </a:solidFill>
          </a:ln>
        </p:spPr>
        <p:txBody>
          <a:bodyPr wrap="square" rtlCol="0" anchor="ctr" anchorCtr="1">
            <a:spAutoFit/>
          </a:bodyPr>
          <a:lstStyle/>
          <a:p>
            <a:endParaRPr lang="en-US" sz="2800" b="1" u="sng" dirty="0"/>
          </a:p>
          <a:p>
            <a:r>
              <a:rPr lang="en-US" sz="2800" b="1" u="sng" dirty="0"/>
              <a:t>Law 8:  The Law of Sabotage</a:t>
            </a:r>
          </a:p>
          <a:p>
            <a:endParaRPr lang="en-US" sz="2800" b="1" u="sng" dirty="0"/>
          </a:p>
          <a:p>
            <a:r>
              <a:rPr lang="en-US" sz="2800" b="1" u="sng" dirty="0"/>
              <a:t>Law 9:  The Law of Repression</a:t>
            </a:r>
          </a:p>
        </p:txBody>
      </p:sp>
      <p:pic>
        <p:nvPicPr>
          <p:cNvPr id="5" name="Graphic 4" descr="Gavel with solid fill">
            <a:extLst>
              <a:ext uri="{FF2B5EF4-FFF2-40B4-BE49-F238E27FC236}">
                <a16:creationId xmlns:a16="http://schemas.microsoft.com/office/drawing/2014/main" id="{6D599E85-6855-4F9F-F414-BBD1A189B8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75812" y="764303"/>
            <a:ext cx="1600994" cy="1600994"/>
          </a:xfrm>
          <a:prstGeom prst="rect">
            <a:avLst/>
          </a:prstGeom>
        </p:spPr>
      </p:pic>
    </p:spTree>
    <p:extLst>
      <p:ext uri="{BB962C8B-B14F-4D97-AF65-F5344CB8AC3E}">
        <p14:creationId xmlns:p14="http://schemas.microsoft.com/office/powerpoint/2010/main" val="231338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A78E-2D46-F6A8-397D-DFE8CF8D87F4}"/>
              </a:ext>
            </a:extLst>
          </p:cNvPr>
          <p:cNvSpPr>
            <a:spLocks noGrp="1"/>
          </p:cNvSpPr>
          <p:nvPr>
            <p:ph type="title"/>
          </p:nvPr>
        </p:nvSpPr>
        <p:spPr>
          <a:xfrm>
            <a:off x="531812" y="10886"/>
            <a:ext cx="9144001" cy="838200"/>
          </a:xfrm>
        </p:spPr>
        <p:txBody>
          <a:bodyPr/>
          <a:lstStyle/>
          <a:p>
            <a:r>
              <a:rPr lang="en-US" u="sng" dirty="0">
                <a:solidFill>
                  <a:srgbClr val="7030A0"/>
                </a:solidFill>
                <a:highlight>
                  <a:srgbClr val="000000"/>
                </a:highlight>
              </a:rPr>
              <a:t>Toxic Character Types</a:t>
            </a:r>
          </a:p>
        </p:txBody>
      </p:sp>
      <p:pic>
        <p:nvPicPr>
          <p:cNvPr id="4" name="Picture 3" descr="A cartoon skull with bones and red eyes&#10;&#10;Description automatically generated">
            <a:extLst>
              <a:ext uri="{FF2B5EF4-FFF2-40B4-BE49-F238E27FC236}">
                <a16:creationId xmlns:a16="http://schemas.microsoft.com/office/drawing/2014/main" id="{0531B6C5-6CE3-6E6A-07A8-DA18077C5A8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25188" y="381000"/>
            <a:ext cx="1829944" cy="1524000"/>
          </a:xfrm>
          <a:prstGeom prst="rect">
            <a:avLst/>
          </a:prstGeom>
        </p:spPr>
      </p:pic>
      <p:sp>
        <p:nvSpPr>
          <p:cNvPr id="5" name="TextBox 4">
            <a:extLst>
              <a:ext uri="{FF2B5EF4-FFF2-40B4-BE49-F238E27FC236}">
                <a16:creationId xmlns:a16="http://schemas.microsoft.com/office/drawing/2014/main" id="{50837D40-EA13-2B71-70CC-7644360F29F0}"/>
              </a:ext>
            </a:extLst>
          </p:cNvPr>
          <p:cNvSpPr txBox="1"/>
          <p:nvPr/>
        </p:nvSpPr>
        <p:spPr>
          <a:xfrm>
            <a:off x="10285412" y="1968077"/>
            <a:ext cx="1569720" cy="507831"/>
          </a:xfrm>
          <a:prstGeom prst="rect">
            <a:avLst/>
          </a:prstGeom>
          <a:noFill/>
          <a:ln>
            <a:solidFill>
              <a:schemeClr val="bg2"/>
            </a:solidFill>
          </a:ln>
        </p:spPr>
        <p:txBody>
          <a:bodyPr wrap="square" rtlCol="0" anchor="ctr" anchorCtr="1">
            <a:spAutoFit/>
          </a:bodyPr>
          <a:lstStyle/>
          <a:p>
            <a:r>
              <a:rPr lang="en-US" sz="900" dirty="0">
                <a:hlinkClick r:id="rId3" tooltip="https://skulladay.blogspot.com/2011/04/toxic-skull.html"/>
              </a:rPr>
              <a:t>This Photo</a:t>
            </a:r>
            <a:r>
              <a:rPr lang="en-US" sz="900" dirty="0"/>
              <a:t> by Unknown Author is licensed under </a:t>
            </a:r>
            <a:r>
              <a:rPr lang="en-US" sz="900" dirty="0">
                <a:hlinkClick r:id="rId4" tooltip="https://creativecommons.org/licenses/by-nc-nd/3.0/"/>
              </a:rPr>
              <a:t>CC BY-NC-ND</a:t>
            </a:r>
            <a:endParaRPr lang="en-US" sz="900" dirty="0"/>
          </a:p>
        </p:txBody>
      </p:sp>
      <p:pic>
        <p:nvPicPr>
          <p:cNvPr id="4098" name="Picture 2" descr="Toxic Cartoons, Illustrations &amp; Vector Stock Images - 139404 Pictures to download from ...">
            <a:extLst>
              <a:ext uri="{FF2B5EF4-FFF2-40B4-BE49-F238E27FC236}">
                <a16:creationId xmlns:a16="http://schemas.microsoft.com/office/drawing/2014/main" id="{DFBABA20-D29C-8534-07C4-7E9E1E4D60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9654" y="4642433"/>
            <a:ext cx="1736894" cy="1834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E5C940-4202-7146-328F-6A96F91FFC79}"/>
              </a:ext>
            </a:extLst>
          </p:cNvPr>
          <p:cNvSpPr txBox="1"/>
          <p:nvPr/>
        </p:nvSpPr>
        <p:spPr>
          <a:xfrm>
            <a:off x="-992188" y="1461024"/>
            <a:ext cx="7620000" cy="5386090"/>
          </a:xfrm>
          <a:prstGeom prst="rect">
            <a:avLst/>
          </a:prstGeom>
          <a:noFill/>
          <a:ln>
            <a:solidFill>
              <a:schemeClr val="bg2"/>
            </a:solidFill>
          </a:ln>
        </p:spPr>
        <p:txBody>
          <a:bodyPr wrap="square" rtlCol="0" anchor="ctr" anchorCtr="1">
            <a:spAutoFit/>
          </a:bodyPr>
          <a:lstStyle/>
          <a:p>
            <a:pPr marL="285750" indent="-285750">
              <a:buFont typeface="Wingdings" panose="05000000000000000000" pitchFamily="2" charset="2"/>
              <a:buChar char="ü"/>
            </a:pPr>
            <a:r>
              <a:rPr lang="en-US" sz="2800" b="1" dirty="0">
                <a:solidFill>
                  <a:srgbClr val="00B050"/>
                </a:solidFill>
                <a:highlight>
                  <a:srgbClr val="C0C0C0"/>
                </a:highlight>
              </a:rPr>
              <a:t>The </a:t>
            </a:r>
            <a:r>
              <a:rPr lang="en-US" sz="2800" b="1" dirty="0" err="1">
                <a:solidFill>
                  <a:srgbClr val="00B050"/>
                </a:solidFill>
                <a:highlight>
                  <a:srgbClr val="C0C0C0"/>
                </a:highlight>
              </a:rPr>
              <a:t>Hyperperfectionist</a:t>
            </a:r>
            <a:endParaRPr lang="en-US" sz="2800" b="1" dirty="0">
              <a:solidFill>
                <a:srgbClr val="00B050"/>
              </a:solidFill>
              <a:highlight>
                <a:srgbClr val="C0C0C0"/>
              </a:highlight>
            </a:endParaRPr>
          </a:p>
          <a:p>
            <a:pPr marL="285750" indent="-285750">
              <a:buFont typeface="Wingdings" panose="05000000000000000000" pitchFamily="2" charset="2"/>
              <a:buChar char="ü"/>
            </a:pPr>
            <a:endParaRPr lang="en-US" sz="2800" b="1" dirty="0">
              <a:solidFill>
                <a:srgbClr val="00B050"/>
              </a:solidFill>
              <a:highlight>
                <a:srgbClr val="C0C0C0"/>
              </a:highlight>
            </a:endParaRPr>
          </a:p>
          <a:p>
            <a:pPr marL="285750" indent="-285750">
              <a:buFont typeface="Wingdings" panose="05000000000000000000" pitchFamily="2" charset="2"/>
              <a:buChar char="ü"/>
            </a:pPr>
            <a:r>
              <a:rPr lang="en-US" sz="2800" b="1" dirty="0">
                <a:solidFill>
                  <a:srgbClr val="00B050"/>
                </a:solidFill>
                <a:highlight>
                  <a:srgbClr val="C0C0C0"/>
                </a:highlight>
              </a:rPr>
              <a:t>Relentless Rebel</a:t>
            </a:r>
          </a:p>
          <a:p>
            <a:pPr marL="285750" indent="-285750">
              <a:buFont typeface="Wingdings" panose="05000000000000000000" pitchFamily="2" charset="2"/>
              <a:buChar char="ü"/>
            </a:pPr>
            <a:endParaRPr lang="en-US" sz="2800" b="1" dirty="0">
              <a:solidFill>
                <a:srgbClr val="00B050"/>
              </a:solidFill>
              <a:highlight>
                <a:srgbClr val="C0C0C0"/>
              </a:highlight>
            </a:endParaRPr>
          </a:p>
          <a:p>
            <a:pPr marL="285750" indent="-285750">
              <a:buFont typeface="Wingdings" panose="05000000000000000000" pitchFamily="2" charset="2"/>
              <a:buChar char="ü"/>
            </a:pPr>
            <a:r>
              <a:rPr lang="en-US" sz="2800" b="1" dirty="0">
                <a:solidFill>
                  <a:srgbClr val="00B050"/>
                </a:solidFill>
                <a:highlight>
                  <a:srgbClr val="C0C0C0"/>
                </a:highlight>
              </a:rPr>
              <a:t>The Personalizer</a:t>
            </a:r>
          </a:p>
          <a:p>
            <a:pPr marL="285750" indent="-285750">
              <a:buFont typeface="Wingdings" panose="05000000000000000000" pitchFamily="2" charset="2"/>
              <a:buChar char="ü"/>
            </a:pPr>
            <a:endParaRPr lang="en-US" sz="2800" b="1" dirty="0">
              <a:solidFill>
                <a:srgbClr val="00B050"/>
              </a:solidFill>
              <a:highlight>
                <a:srgbClr val="C0C0C0"/>
              </a:highlight>
            </a:endParaRPr>
          </a:p>
          <a:p>
            <a:pPr marL="285750" indent="-285750">
              <a:buFont typeface="Wingdings" panose="05000000000000000000" pitchFamily="2" charset="2"/>
              <a:buChar char="ü"/>
            </a:pPr>
            <a:r>
              <a:rPr lang="en-US" sz="2800" b="1" dirty="0">
                <a:solidFill>
                  <a:srgbClr val="00B050"/>
                </a:solidFill>
                <a:highlight>
                  <a:srgbClr val="C0C0C0"/>
                </a:highlight>
              </a:rPr>
              <a:t>The Drama Magnet</a:t>
            </a:r>
          </a:p>
          <a:p>
            <a:pPr marL="285750" indent="-285750">
              <a:buFont typeface="Wingdings" panose="05000000000000000000" pitchFamily="2" charset="2"/>
              <a:buChar char="ü"/>
            </a:pPr>
            <a:endParaRPr lang="en-US" sz="2800" b="1" dirty="0">
              <a:solidFill>
                <a:srgbClr val="00B050"/>
              </a:solidFill>
              <a:highlight>
                <a:srgbClr val="C0C0C0"/>
              </a:highlight>
            </a:endParaRPr>
          </a:p>
          <a:p>
            <a:pPr marL="285750" indent="-285750">
              <a:buFont typeface="Wingdings" panose="05000000000000000000" pitchFamily="2" charset="2"/>
              <a:buChar char="ü"/>
            </a:pPr>
            <a:r>
              <a:rPr lang="en-US" sz="2800" b="1" dirty="0">
                <a:solidFill>
                  <a:srgbClr val="00B050"/>
                </a:solidFill>
                <a:highlight>
                  <a:srgbClr val="C0C0C0"/>
                </a:highlight>
              </a:rPr>
              <a:t>The Big Talker</a:t>
            </a:r>
          </a:p>
          <a:p>
            <a:pPr marL="285750" indent="-285750">
              <a:buFont typeface="Wingdings" panose="05000000000000000000" pitchFamily="2" charset="2"/>
              <a:buChar char="ü"/>
            </a:pPr>
            <a:endParaRPr lang="en-US" sz="2800" b="1" dirty="0">
              <a:solidFill>
                <a:srgbClr val="00B050"/>
              </a:solidFill>
              <a:highlight>
                <a:srgbClr val="C0C0C0"/>
              </a:highlight>
            </a:endParaRPr>
          </a:p>
          <a:p>
            <a:pPr marL="285750" indent="-285750">
              <a:buFont typeface="Wingdings" panose="05000000000000000000" pitchFamily="2" charset="2"/>
              <a:buChar char="ü"/>
            </a:pPr>
            <a:r>
              <a:rPr lang="en-US" sz="2800" b="1" dirty="0">
                <a:solidFill>
                  <a:srgbClr val="00B050"/>
                </a:solidFill>
                <a:highlight>
                  <a:srgbClr val="C0C0C0"/>
                </a:highlight>
              </a:rPr>
              <a:t>The </a:t>
            </a:r>
            <a:r>
              <a:rPr lang="en-US" sz="2800" b="1" dirty="0" err="1">
                <a:solidFill>
                  <a:srgbClr val="00B050"/>
                </a:solidFill>
                <a:highlight>
                  <a:srgbClr val="C0C0C0"/>
                </a:highlight>
              </a:rPr>
              <a:t>Sexualizer</a:t>
            </a:r>
            <a:endParaRPr lang="en-US" sz="2800" b="1" dirty="0">
              <a:solidFill>
                <a:srgbClr val="00B050"/>
              </a:solidFill>
              <a:highlight>
                <a:srgbClr val="C0C0C0"/>
              </a:highlight>
            </a:endParaRPr>
          </a:p>
          <a:p>
            <a:endParaRPr lang="en-US" b="1" dirty="0"/>
          </a:p>
          <a:p>
            <a:endParaRPr lang="en-US" b="1" dirty="0"/>
          </a:p>
        </p:txBody>
      </p:sp>
      <p:sp>
        <p:nvSpPr>
          <p:cNvPr id="7" name="TextBox 6">
            <a:extLst>
              <a:ext uri="{FF2B5EF4-FFF2-40B4-BE49-F238E27FC236}">
                <a16:creationId xmlns:a16="http://schemas.microsoft.com/office/drawing/2014/main" id="{B310984B-C8B9-07B6-6FB3-121D14CE0551}"/>
              </a:ext>
            </a:extLst>
          </p:cNvPr>
          <p:cNvSpPr txBox="1"/>
          <p:nvPr/>
        </p:nvSpPr>
        <p:spPr>
          <a:xfrm>
            <a:off x="3884612" y="2895600"/>
            <a:ext cx="7620000" cy="1661993"/>
          </a:xfrm>
          <a:prstGeom prst="rect">
            <a:avLst/>
          </a:prstGeom>
          <a:noFill/>
          <a:ln>
            <a:solidFill>
              <a:schemeClr val="bg2"/>
            </a:solidFill>
          </a:ln>
        </p:spPr>
        <p:txBody>
          <a:bodyPr wrap="square" rtlCol="0" anchor="ctr" anchorCtr="1">
            <a:spAutoFit/>
          </a:bodyPr>
          <a:lstStyle/>
          <a:p>
            <a:pPr marL="285750" indent="-285750">
              <a:buFont typeface="Wingdings" panose="05000000000000000000" pitchFamily="2" charset="2"/>
              <a:buChar char="ü"/>
            </a:pPr>
            <a:r>
              <a:rPr lang="en-US" sz="2800" b="1" dirty="0">
                <a:solidFill>
                  <a:srgbClr val="00B050"/>
                </a:solidFill>
                <a:highlight>
                  <a:srgbClr val="C0C0C0"/>
                </a:highlight>
              </a:rPr>
              <a:t>The Pampered Prince/Princess</a:t>
            </a:r>
          </a:p>
          <a:p>
            <a:pPr marL="285750" indent="-285750">
              <a:buFont typeface="Wingdings" panose="05000000000000000000" pitchFamily="2" charset="2"/>
              <a:buChar char="ü"/>
            </a:pPr>
            <a:endParaRPr lang="en-US" sz="2800" b="1" dirty="0">
              <a:solidFill>
                <a:srgbClr val="00B050"/>
              </a:solidFill>
              <a:highlight>
                <a:srgbClr val="C0C0C0"/>
              </a:highlight>
            </a:endParaRPr>
          </a:p>
          <a:p>
            <a:pPr marL="285750" indent="-285750">
              <a:buFont typeface="Wingdings" panose="05000000000000000000" pitchFamily="2" charset="2"/>
              <a:buChar char="ü"/>
            </a:pPr>
            <a:r>
              <a:rPr lang="en-US" sz="2800" b="1" dirty="0">
                <a:solidFill>
                  <a:srgbClr val="00B050"/>
                </a:solidFill>
                <a:highlight>
                  <a:srgbClr val="C0C0C0"/>
                </a:highlight>
              </a:rPr>
              <a:t>The Moralizer</a:t>
            </a:r>
            <a:endParaRPr lang="en-US" b="1" dirty="0"/>
          </a:p>
          <a:p>
            <a:endParaRPr lang="en-US" b="1" dirty="0"/>
          </a:p>
        </p:txBody>
      </p:sp>
    </p:spTree>
    <p:extLst>
      <p:ext uri="{BB962C8B-B14F-4D97-AF65-F5344CB8AC3E}">
        <p14:creationId xmlns:p14="http://schemas.microsoft.com/office/powerpoint/2010/main" val="56894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7 Types Of Toxic People – Otosection">
            <a:extLst>
              <a:ext uri="{FF2B5EF4-FFF2-40B4-BE49-F238E27FC236}">
                <a16:creationId xmlns:a16="http://schemas.microsoft.com/office/drawing/2014/main" id="{CD42C427-E10B-5565-7271-E1C636647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2" y="125360"/>
            <a:ext cx="7543800" cy="673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92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yes Wide Shut Hidden Occult Meaning - Full Video Breakdown - Jay Dyer">
            <a:hlinkClick r:id="" action="ppaction://media"/>
            <a:extLst>
              <a:ext uri="{FF2B5EF4-FFF2-40B4-BE49-F238E27FC236}">
                <a16:creationId xmlns:a16="http://schemas.microsoft.com/office/drawing/2014/main" id="{7F198EC8-8694-4497-8FA6-287FBB89687C}"/>
              </a:ext>
            </a:extLst>
          </p:cNvPr>
          <p:cNvPicPr>
            <a:picLocks noRot="1" noChangeAspect="1"/>
          </p:cNvPicPr>
          <p:nvPr>
            <a:videoFile r:link="rId1"/>
          </p:nvPr>
        </p:nvPicPr>
        <p:blipFill>
          <a:blip r:embed="rId4"/>
          <a:stretch>
            <a:fillRect/>
          </a:stretch>
        </p:blipFill>
        <p:spPr>
          <a:xfrm>
            <a:off x="1014413" y="558800"/>
            <a:ext cx="10160000" cy="5740400"/>
          </a:xfrm>
          <a:prstGeom prst="rect">
            <a:avLst/>
          </a:prstGeom>
        </p:spPr>
      </p:pic>
    </p:spTree>
    <p:extLst>
      <p:ext uri="{BB962C8B-B14F-4D97-AF65-F5344CB8AC3E}">
        <p14:creationId xmlns:p14="http://schemas.microsoft.com/office/powerpoint/2010/main" val="132642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863C1-687C-C9BB-B329-A50C272BDB0F}"/>
              </a:ext>
            </a:extLst>
          </p:cNvPr>
          <p:cNvSpPr txBox="1"/>
          <p:nvPr/>
        </p:nvSpPr>
        <p:spPr>
          <a:xfrm>
            <a:off x="379412" y="838200"/>
            <a:ext cx="8077200" cy="584775"/>
          </a:xfrm>
          <a:prstGeom prst="rect">
            <a:avLst/>
          </a:prstGeom>
          <a:noFill/>
          <a:ln>
            <a:solidFill>
              <a:schemeClr val="bg2"/>
            </a:solidFill>
          </a:ln>
        </p:spPr>
        <p:txBody>
          <a:bodyPr wrap="square" rtlCol="0" anchor="ctr" anchorCtr="1">
            <a:spAutoFit/>
          </a:bodyPr>
          <a:lstStyle/>
          <a:p>
            <a:r>
              <a:rPr lang="en-US" sz="3200" b="1" u="sng" dirty="0">
                <a:solidFill>
                  <a:srgbClr val="7030A0"/>
                </a:solidFill>
                <a:highlight>
                  <a:srgbClr val="C0C0C0"/>
                </a:highlight>
              </a:rPr>
              <a:t>Law 5:  The Law of Covetousness </a:t>
            </a:r>
          </a:p>
        </p:txBody>
      </p:sp>
      <p:sp>
        <p:nvSpPr>
          <p:cNvPr id="3" name="TextBox 2">
            <a:extLst>
              <a:ext uri="{FF2B5EF4-FFF2-40B4-BE49-F238E27FC236}">
                <a16:creationId xmlns:a16="http://schemas.microsoft.com/office/drawing/2014/main" id="{1E1AC132-F9DD-0CAC-01DB-ECECF00911AF}"/>
              </a:ext>
            </a:extLst>
          </p:cNvPr>
          <p:cNvSpPr txBox="1"/>
          <p:nvPr/>
        </p:nvSpPr>
        <p:spPr>
          <a:xfrm>
            <a:off x="608012" y="2101335"/>
            <a:ext cx="7315200" cy="4524315"/>
          </a:xfrm>
          <a:prstGeom prst="rect">
            <a:avLst/>
          </a:prstGeom>
          <a:noFill/>
          <a:ln>
            <a:solidFill>
              <a:schemeClr val="bg2"/>
            </a:solidFill>
          </a:ln>
        </p:spPr>
        <p:txBody>
          <a:bodyPr wrap="square" rtlCol="0" anchor="ctr" anchorCtr="1">
            <a:spAutoFit/>
          </a:bodyPr>
          <a:lstStyle/>
          <a:p>
            <a:pPr marL="342900" indent="-342900">
              <a:buFont typeface="Wingdings" panose="05000000000000000000" pitchFamily="2" charset="2"/>
              <a:buChar char="ü"/>
            </a:pPr>
            <a:r>
              <a:rPr lang="en-US" sz="2400" b="1" dirty="0"/>
              <a:t>Humans are marked by a natural desire to covet or obtain what they do not have.</a:t>
            </a:r>
          </a:p>
          <a:p>
            <a:pPr marL="342900" indent="-342900">
              <a:buFont typeface="Wingdings" panose="05000000000000000000" pitchFamily="2" charset="2"/>
              <a:buChar char="ü"/>
            </a:pPr>
            <a:endParaRPr lang="en-US" sz="2400" b="1" dirty="0"/>
          </a:p>
          <a:p>
            <a:pPr marL="342900" indent="-342900">
              <a:buFont typeface="Wingdings" panose="05000000000000000000" pitchFamily="2" charset="2"/>
              <a:buChar char="ü"/>
            </a:pPr>
            <a:r>
              <a:rPr lang="en-US" sz="2400" b="1" dirty="0"/>
              <a:t>Most people are secretly voyeurs, desiring to peek into the inner world of others.</a:t>
            </a:r>
          </a:p>
          <a:p>
            <a:pPr marL="342900" indent="-342900">
              <a:buFont typeface="Wingdings" panose="05000000000000000000" pitchFamily="2" charset="2"/>
              <a:buChar char="ü"/>
            </a:pPr>
            <a:endParaRPr lang="en-US" sz="2400" b="1" dirty="0"/>
          </a:p>
          <a:p>
            <a:pPr marL="342900" indent="-342900">
              <a:buFont typeface="Wingdings" panose="05000000000000000000" pitchFamily="2" charset="2"/>
              <a:buChar char="ü"/>
            </a:pPr>
            <a:r>
              <a:rPr lang="en-US" sz="2400" b="1" dirty="0"/>
              <a:t>Tell someone they cannot have something, and they will instantly desire it.</a:t>
            </a:r>
          </a:p>
          <a:p>
            <a:pPr marL="342900" indent="-342900">
              <a:buFont typeface="Wingdings" panose="05000000000000000000" pitchFamily="2" charset="2"/>
              <a:buChar char="ü"/>
            </a:pPr>
            <a:endParaRPr lang="en-US" sz="2400" b="1" dirty="0"/>
          </a:p>
          <a:p>
            <a:pPr marL="342900" indent="-342900">
              <a:buFont typeface="Wingdings" panose="05000000000000000000" pitchFamily="2" charset="2"/>
              <a:buChar char="ü"/>
            </a:pPr>
            <a:r>
              <a:rPr lang="en-US" sz="2400" b="1" dirty="0"/>
              <a:t>Desire is more powerful than possession.</a:t>
            </a:r>
          </a:p>
          <a:p>
            <a:pPr marL="342900" indent="-342900">
              <a:buFont typeface="Wingdings" panose="05000000000000000000" pitchFamily="2" charset="2"/>
              <a:buChar char="ü"/>
            </a:pPr>
            <a:endParaRPr lang="en-US" sz="2400" b="1" dirty="0"/>
          </a:p>
          <a:p>
            <a:pPr marL="342900" indent="-342900">
              <a:buFont typeface="Wingdings" panose="05000000000000000000" pitchFamily="2" charset="2"/>
              <a:buChar char="ü"/>
            </a:pPr>
            <a:endParaRPr lang="en-US" sz="2400" b="1" dirty="0"/>
          </a:p>
        </p:txBody>
      </p:sp>
      <p:pic>
        <p:nvPicPr>
          <p:cNvPr id="5122" name="Picture 2" descr="I Do Not Want What I Haven't Got - Sinead O'connor - Record Album, Vinyl LP - Picture 1 of 1">
            <a:extLst>
              <a:ext uri="{FF2B5EF4-FFF2-40B4-BE49-F238E27FC236}">
                <a16:creationId xmlns:a16="http://schemas.microsoft.com/office/drawing/2014/main" id="{3AEF94A4-5A62-2B59-CAE2-71EA13790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795" y="3124200"/>
            <a:ext cx="3448050" cy="3448050"/>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3" title="I Do Not Want What I Haven't Got (2009 Remaster)">
            <a:hlinkClick r:id="" action="ppaction://media"/>
            <a:extLst>
              <a:ext uri="{FF2B5EF4-FFF2-40B4-BE49-F238E27FC236}">
                <a16:creationId xmlns:a16="http://schemas.microsoft.com/office/drawing/2014/main" id="{92DCBE5B-48D8-7007-0A5D-88D8AD8682FA}"/>
              </a:ext>
            </a:extLst>
          </p:cNvPr>
          <p:cNvPicPr>
            <a:picLocks noRot="1" noChangeAspect="1"/>
          </p:cNvPicPr>
          <p:nvPr>
            <a:videoFile r:link="rId1"/>
          </p:nvPr>
        </p:nvPicPr>
        <p:blipFill>
          <a:blip r:embed="rId5"/>
          <a:stretch>
            <a:fillRect/>
          </a:stretch>
        </p:blipFill>
        <p:spPr>
          <a:xfrm>
            <a:off x="8476795" y="4267200"/>
            <a:ext cx="2133600" cy="1600200"/>
          </a:xfrm>
          <a:prstGeom prst="rect">
            <a:avLst/>
          </a:prstGeom>
        </p:spPr>
      </p:pic>
    </p:spTree>
    <p:extLst>
      <p:ext uri="{BB962C8B-B14F-4D97-AF65-F5344CB8AC3E}">
        <p14:creationId xmlns:p14="http://schemas.microsoft.com/office/powerpoint/2010/main" val="11210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illy Idol - Flesh For Fantasy (Extended 80s Multitrack Remix) - YouTube Music">
            <a:extLst>
              <a:ext uri="{FF2B5EF4-FFF2-40B4-BE49-F238E27FC236}">
                <a16:creationId xmlns:a16="http://schemas.microsoft.com/office/drawing/2014/main" id="{7A2BD375-0C27-A88D-D873-39541B333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705" y="1143000"/>
            <a:ext cx="8761413" cy="5029200"/>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Billy Idol - Flesh For Fantasy">
            <a:hlinkClick r:id="" action="ppaction://media"/>
            <a:extLst>
              <a:ext uri="{FF2B5EF4-FFF2-40B4-BE49-F238E27FC236}">
                <a16:creationId xmlns:a16="http://schemas.microsoft.com/office/drawing/2014/main" id="{BDFA6A0D-413D-2917-81C1-893D4B408299}"/>
              </a:ext>
            </a:extLst>
          </p:cNvPr>
          <p:cNvPicPr>
            <a:picLocks noRot="1" noChangeAspect="1"/>
          </p:cNvPicPr>
          <p:nvPr>
            <a:videoFile r:link="rId1"/>
          </p:nvPr>
        </p:nvPicPr>
        <p:blipFill>
          <a:blip r:embed="rId4"/>
          <a:stretch>
            <a:fillRect/>
          </a:stretch>
        </p:blipFill>
        <p:spPr>
          <a:xfrm>
            <a:off x="1598612" y="4495800"/>
            <a:ext cx="3098799" cy="1750821"/>
          </a:xfrm>
          <a:prstGeom prst="rect">
            <a:avLst/>
          </a:prstGeom>
        </p:spPr>
      </p:pic>
    </p:spTree>
    <p:extLst>
      <p:ext uri="{BB962C8B-B14F-4D97-AF65-F5344CB8AC3E}">
        <p14:creationId xmlns:p14="http://schemas.microsoft.com/office/powerpoint/2010/main" val="114987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863C1-687C-C9BB-B329-A50C272BDB0F}"/>
              </a:ext>
            </a:extLst>
          </p:cNvPr>
          <p:cNvSpPr txBox="1"/>
          <p:nvPr/>
        </p:nvSpPr>
        <p:spPr>
          <a:xfrm>
            <a:off x="455612" y="914400"/>
            <a:ext cx="8077200" cy="584775"/>
          </a:xfrm>
          <a:prstGeom prst="rect">
            <a:avLst/>
          </a:prstGeom>
          <a:noFill/>
          <a:ln>
            <a:solidFill>
              <a:schemeClr val="bg2"/>
            </a:solidFill>
          </a:ln>
        </p:spPr>
        <p:txBody>
          <a:bodyPr wrap="square" rtlCol="0" anchor="ctr" anchorCtr="1">
            <a:spAutoFit/>
          </a:bodyPr>
          <a:lstStyle/>
          <a:p>
            <a:r>
              <a:rPr lang="en-US" sz="3200" b="1" u="sng" dirty="0">
                <a:solidFill>
                  <a:srgbClr val="00B0F0"/>
                </a:solidFill>
              </a:rPr>
              <a:t>Law 6:  The Law of Short-sightedness</a:t>
            </a:r>
          </a:p>
        </p:txBody>
      </p:sp>
      <p:sp>
        <p:nvSpPr>
          <p:cNvPr id="3" name="TextBox 2">
            <a:extLst>
              <a:ext uri="{FF2B5EF4-FFF2-40B4-BE49-F238E27FC236}">
                <a16:creationId xmlns:a16="http://schemas.microsoft.com/office/drawing/2014/main" id="{55C8DC83-2438-CD8B-2EBE-C646F2690A67}"/>
              </a:ext>
            </a:extLst>
          </p:cNvPr>
          <p:cNvSpPr txBox="1"/>
          <p:nvPr/>
        </p:nvSpPr>
        <p:spPr>
          <a:xfrm>
            <a:off x="303212" y="1981200"/>
            <a:ext cx="10615159" cy="5632311"/>
          </a:xfrm>
          <a:prstGeom prst="rect">
            <a:avLst/>
          </a:prstGeom>
          <a:noFill/>
          <a:ln>
            <a:solidFill>
              <a:schemeClr val="bg2"/>
            </a:solidFill>
          </a:ln>
        </p:spPr>
        <p:txBody>
          <a:bodyPr wrap="square" rtlCol="0" anchor="ctr" anchorCtr="1">
            <a:spAutoFit/>
          </a:bodyPr>
          <a:lstStyle/>
          <a:p>
            <a:r>
              <a:rPr lang="en-US" sz="2400" b="1" dirty="0"/>
              <a:t>Everything is about perspective.</a:t>
            </a:r>
          </a:p>
          <a:p>
            <a:endParaRPr lang="en-US" sz="2400" b="1" dirty="0"/>
          </a:p>
          <a:p>
            <a:r>
              <a:rPr lang="en-US" sz="2400" b="1" dirty="0"/>
              <a:t>Are you standing at the base of the mountain?  Or the peak?</a:t>
            </a:r>
          </a:p>
          <a:p>
            <a:endParaRPr lang="en-US" sz="2400" b="1" dirty="0"/>
          </a:p>
          <a:p>
            <a:r>
              <a:rPr lang="en-US" sz="2400" b="1" dirty="0"/>
              <a:t>There are unintended consequences.</a:t>
            </a:r>
          </a:p>
          <a:p>
            <a:endParaRPr lang="en-US" sz="2400" b="1" dirty="0"/>
          </a:p>
          <a:p>
            <a:r>
              <a:rPr lang="en-US" sz="2400" b="1" dirty="0"/>
              <a:t>We can get lost in the tactics and in trivialities.</a:t>
            </a:r>
          </a:p>
          <a:p>
            <a:endParaRPr lang="en-US" sz="2400" b="1" dirty="0"/>
          </a:p>
          <a:p>
            <a:r>
              <a:rPr lang="en-US" sz="2400" b="1" dirty="0"/>
              <a:t>Don’t succumb to FOMO (ticker tape fever.)</a:t>
            </a:r>
          </a:p>
          <a:p>
            <a:endParaRPr lang="en-US" sz="2400" b="1" dirty="0"/>
          </a:p>
          <a:p>
            <a:endParaRPr lang="en-US" sz="2400" b="1" dirty="0"/>
          </a:p>
          <a:p>
            <a:endParaRPr lang="en-US" sz="2400" b="1" dirty="0"/>
          </a:p>
          <a:p>
            <a:endParaRPr lang="en-US" sz="2400" b="1" dirty="0"/>
          </a:p>
          <a:p>
            <a:endParaRPr lang="en-US" sz="2400" b="1" dirty="0"/>
          </a:p>
          <a:p>
            <a:endParaRPr lang="en-US" sz="2400" b="1" dirty="0"/>
          </a:p>
        </p:txBody>
      </p:sp>
    </p:spTree>
    <p:extLst>
      <p:ext uri="{BB962C8B-B14F-4D97-AF65-F5344CB8AC3E}">
        <p14:creationId xmlns:p14="http://schemas.microsoft.com/office/powerpoint/2010/main" val="2276016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untainscape in winter">
            <a:extLst>
              <a:ext uri="{FF2B5EF4-FFF2-40B4-BE49-F238E27FC236}">
                <a16:creationId xmlns:a16="http://schemas.microsoft.com/office/drawing/2014/main" id="{31DA5D96-EB25-B3B7-7F7C-58C97BE43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86"/>
            <a:ext cx="12188825" cy="6858000"/>
          </a:xfrm>
          <a:prstGeom prst="rect">
            <a:avLst/>
          </a:prstGeom>
        </p:spPr>
      </p:pic>
      <p:sp>
        <p:nvSpPr>
          <p:cNvPr id="5" name="TextBox 4">
            <a:extLst>
              <a:ext uri="{FF2B5EF4-FFF2-40B4-BE49-F238E27FC236}">
                <a16:creationId xmlns:a16="http://schemas.microsoft.com/office/drawing/2014/main" id="{F19B7129-EA08-759A-A33A-71357205E3EE}"/>
              </a:ext>
            </a:extLst>
          </p:cNvPr>
          <p:cNvSpPr txBox="1"/>
          <p:nvPr/>
        </p:nvSpPr>
        <p:spPr>
          <a:xfrm>
            <a:off x="227012" y="1524000"/>
            <a:ext cx="9601200" cy="4401205"/>
          </a:xfrm>
          <a:prstGeom prst="rect">
            <a:avLst/>
          </a:prstGeom>
          <a:noFill/>
          <a:ln>
            <a:solidFill>
              <a:schemeClr val="bg2"/>
            </a:solidFill>
          </a:ln>
        </p:spPr>
        <p:txBody>
          <a:bodyPr wrap="square" rtlCol="0" anchor="ctr" anchorCtr="1">
            <a:spAutoFit/>
          </a:bodyPr>
          <a:lstStyle/>
          <a:p>
            <a:r>
              <a:rPr lang="en-US" sz="4000" b="1" dirty="0">
                <a:solidFill>
                  <a:srgbClr val="00B0F0"/>
                </a:solidFill>
                <a:highlight>
                  <a:srgbClr val="808080"/>
                </a:highlight>
              </a:rPr>
              <a:t>Widen Your Perspective</a:t>
            </a:r>
          </a:p>
          <a:p>
            <a:endParaRPr lang="en-US" sz="4000" b="1" dirty="0">
              <a:solidFill>
                <a:srgbClr val="00B0F0"/>
              </a:solidFill>
              <a:highlight>
                <a:srgbClr val="808080"/>
              </a:highlight>
            </a:endParaRPr>
          </a:p>
          <a:p>
            <a:endParaRPr lang="en-US" sz="4000" b="1" dirty="0">
              <a:solidFill>
                <a:srgbClr val="00B0F0"/>
              </a:solidFill>
              <a:highlight>
                <a:srgbClr val="808080"/>
              </a:highlight>
            </a:endParaRPr>
          </a:p>
          <a:p>
            <a:r>
              <a:rPr lang="en-US" sz="4000" b="1" dirty="0">
                <a:solidFill>
                  <a:srgbClr val="00B0F0"/>
                </a:solidFill>
                <a:highlight>
                  <a:srgbClr val="808080"/>
                </a:highlight>
              </a:rPr>
              <a:t>To see the far-ranging</a:t>
            </a:r>
          </a:p>
          <a:p>
            <a:endParaRPr lang="en-US" sz="4000" b="1" dirty="0">
              <a:solidFill>
                <a:srgbClr val="00B0F0"/>
              </a:solidFill>
              <a:highlight>
                <a:srgbClr val="808080"/>
              </a:highlight>
            </a:endParaRPr>
          </a:p>
          <a:p>
            <a:r>
              <a:rPr lang="en-US" sz="4000" b="1" dirty="0">
                <a:solidFill>
                  <a:srgbClr val="00B0F0"/>
                </a:solidFill>
                <a:highlight>
                  <a:srgbClr val="808080"/>
                </a:highlight>
              </a:rPr>
              <a:t> </a:t>
            </a:r>
          </a:p>
          <a:p>
            <a:r>
              <a:rPr lang="en-US" sz="4000" b="1" dirty="0">
                <a:solidFill>
                  <a:srgbClr val="00B0F0"/>
                </a:solidFill>
                <a:highlight>
                  <a:srgbClr val="808080"/>
                </a:highlight>
              </a:rPr>
              <a:t>consequences of your decisions . . .</a:t>
            </a:r>
          </a:p>
        </p:txBody>
      </p:sp>
    </p:spTree>
    <p:extLst>
      <p:ext uri="{BB962C8B-B14F-4D97-AF65-F5344CB8AC3E}">
        <p14:creationId xmlns:p14="http://schemas.microsoft.com/office/powerpoint/2010/main" val="404242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C9DC-EBEE-3F5A-D13C-39C7F05AA0B3}"/>
              </a:ext>
            </a:extLst>
          </p:cNvPr>
          <p:cNvSpPr>
            <a:spLocks noGrp="1"/>
          </p:cNvSpPr>
          <p:nvPr>
            <p:ph type="title"/>
          </p:nvPr>
        </p:nvSpPr>
        <p:spPr>
          <a:xfrm>
            <a:off x="912812" y="0"/>
            <a:ext cx="9144001" cy="1211282"/>
          </a:xfrm>
        </p:spPr>
        <p:txBody>
          <a:bodyPr/>
          <a:lstStyle/>
          <a:p>
            <a:r>
              <a:rPr lang="en-US" u="sng" dirty="0"/>
              <a:t>Law 7:  The Law of Defensiveness</a:t>
            </a:r>
          </a:p>
        </p:txBody>
      </p:sp>
      <p:sp>
        <p:nvSpPr>
          <p:cNvPr id="3" name="TextBox 2">
            <a:extLst>
              <a:ext uri="{FF2B5EF4-FFF2-40B4-BE49-F238E27FC236}">
                <a16:creationId xmlns:a16="http://schemas.microsoft.com/office/drawing/2014/main" id="{99BC625E-2B3C-DFD8-EF9A-FA6F492BD216}"/>
              </a:ext>
            </a:extLst>
          </p:cNvPr>
          <p:cNvSpPr txBox="1"/>
          <p:nvPr/>
        </p:nvSpPr>
        <p:spPr>
          <a:xfrm>
            <a:off x="379412" y="1066800"/>
            <a:ext cx="9906000" cy="5262979"/>
          </a:xfrm>
          <a:prstGeom prst="rect">
            <a:avLst/>
          </a:prstGeom>
          <a:noFill/>
          <a:ln>
            <a:solidFill>
              <a:schemeClr val="bg2"/>
            </a:solidFill>
          </a:ln>
        </p:spPr>
        <p:txBody>
          <a:bodyPr wrap="square" rtlCol="0" anchor="ctr" anchorCtr="1">
            <a:spAutoFit/>
          </a:bodyPr>
          <a:lstStyle/>
          <a:p>
            <a:endParaRPr lang="en-US" sz="2800" b="1" u="sng" dirty="0"/>
          </a:p>
          <a:p>
            <a:r>
              <a:rPr lang="en-US" sz="2800" b="1" u="sng" dirty="0"/>
              <a:t>On the Nature of universal self opinions:</a:t>
            </a:r>
          </a:p>
          <a:p>
            <a:endParaRPr lang="en-US" sz="2800" b="1" u="sng" dirty="0"/>
          </a:p>
          <a:p>
            <a:r>
              <a:rPr lang="en-US" sz="2800" i="1" dirty="0"/>
              <a:t>“I am autonomous, acting of my own free will.”</a:t>
            </a:r>
          </a:p>
          <a:p>
            <a:r>
              <a:rPr lang="en-US" sz="2800" i="1" dirty="0"/>
              <a:t>--When we are coerced, we tend to rebel.</a:t>
            </a:r>
          </a:p>
          <a:p>
            <a:endParaRPr lang="en-US" sz="2800" i="1" dirty="0"/>
          </a:p>
          <a:p>
            <a:r>
              <a:rPr lang="en-US" sz="2800" i="1" dirty="0"/>
              <a:t>“I am intelligent in my own way.” </a:t>
            </a:r>
          </a:p>
          <a:p>
            <a:r>
              <a:rPr lang="en-US" sz="2800" i="1" dirty="0"/>
              <a:t>==No one wants to believe they are actually stupid.</a:t>
            </a:r>
          </a:p>
          <a:p>
            <a:endParaRPr lang="en-US" sz="2800" i="1" dirty="0"/>
          </a:p>
          <a:p>
            <a:r>
              <a:rPr lang="en-US" sz="2800" i="1" dirty="0"/>
              <a:t>“I am basically good and decent.”</a:t>
            </a:r>
          </a:p>
          <a:p>
            <a:r>
              <a:rPr lang="en-US" sz="2800" i="1" dirty="0"/>
              <a:t>--Really???</a:t>
            </a:r>
          </a:p>
          <a:p>
            <a:endParaRPr lang="en-US" sz="2800" b="1" u="sng" dirty="0"/>
          </a:p>
        </p:txBody>
      </p:sp>
    </p:spTree>
    <p:extLst>
      <p:ext uri="{BB962C8B-B14F-4D97-AF65-F5344CB8AC3E}">
        <p14:creationId xmlns:p14="http://schemas.microsoft.com/office/powerpoint/2010/main" val="94763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9898-E5F4-822D-094F-EA91617704DA}"/>
              </a:ext>
            </a:extLst>
          </p:cNvPr>
          <p:cNvSpPr>
            <a:spLocks noGrp="1"/>
          </p:cNvSpPr>
          <p:nvPr>
            <p:ph type="title"/>
          </p:nvPr>
        </p:nvSpPr>
        <p:spPr>
          <a:xfrm>
            <a:off x="531812" y="2438400"/>
            <a:ext cx="9144001" cy="1371600"/>
          </a:xfrm>
        </p:spPr>
        <p:txBody>
          <a:bodyPr>
            <a:normAutofit fontScale="90000"/>
          </a:bodyPr>
          <a:lstStyle/>
          <a:p>
            <a:r>
              <a:rPr lang="en-US" sz="4000" u="sng" dirty="0"/>
              <a:t>Sage Advice:</a:t>
            </a:r>
            <a:br>
              <a:rPr lang="en-US" sz="4000" u="sng" dirty="0"/>
            </a:br>
            <a:br>
              <a:rPr lang="en-US" sz="4400" dirty="0"/>
            </a:br>
            <a:r>
              <a:rPr lang="en-US" sz="4400" dirty="0"/>
              <a:t>Never put someone </a:t>
            </a:r>
            <a:br>
              <a:rPr lang="en-US" sz="4400" dirty="0"/>
            </a:br>
            <a:r>
              <a:rPr lang="en-US" sz="4400" dirty="0"/>
              <a:t>on the defensive</a:t>
            </a:r>
            <a:br>
              <a:rPr lang="en-US" sz="4400" dirty="0"/>
            </a:br>
            <a:r>
              <a:rPr lang="en-US" sz="4400" dirty="0"/>
              <a:t>about their self-beliefs . . .</a:t>
            </a:r>
          </a:p>
        </p:txBody>
      </p:sp>
      <p:pic>
        <p:nvPicPr>
          <p:cNvPr id="8194" name="Picture 2" descr="Why do you seem so defensive? - The Healthpraxis">
            <a:extLst>
              <a:ext uri="{FF2B5EF4-FFF2-40B4-BE49-F238E27FC236}">
                <a16:creationId xmlns:a16="http://schemas.microsoft.com/office/drawing/2014/main" id="{A46C36DD-FFAB-CC8F-2E37-658D2AA28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12" y="4302579"/>
            <a:ext cx="4953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6 Self-Defense Moves for Woman">
            <a:extLst>
              <a:ext uri="{FF2B5EF4-FFF2-40B4-BE49-F238E27FC236}">
                <a16:creationId xmlns:a16="http://schemas.microsoft.com/office/drawing/2014/main" id="{21BE07F9-4FE3-2AEC-9B4A-36F755804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272143"/>
            <a:ext cx="33147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3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B3F0-BED0-01E2-3B59-591F72FD5BB3}"/>
              </a:ext>
            </a:extLst>
          </p:cNvPr>
          <p:cNvSpPr>
            <a:spLocks noGrp="1"/>
          </p:cNvSpPr>
          <p:nvPr>
            <p:ph type="title"/>
          </p:nvPr>
        </p:nvSpPr>
        <p:spPr>
          <a:xfrm>
            <a:off x="227012" y="457200"/>
            <a:ext cx="12547375" cy="1371600"/>
          </a:xfrm>
        </p:spPr>
        <p:txBody>
          <a:bodyPr>
            <a:normAutofit fontScale="90000"/>
          </a:bodyPr>
          <a:lstStyle/>
          <a:p>
            <a:r>
              <a:rPr lang="en-US" u="sng" dirty="0"/>
              <a:t>Strategies to avoid putting someone  on the defensive:</a:t>
            </a:r>
            <a:br>
              <a:rPr lang="en-US" u="sng" dirty="0"/>
            </a:br>
            <a:br>
              <a:rPr lang="en-US" u="sng" dirty="0"/>
            </a:br>
            <a:endParaRPr lang="en-US" dirty="0"/>
          </a:p>
        </p:txBody>
      </p:sp>
      <p:sp>
        <p:nvSpPr>
          <p:cNvPr id="3" name="TextBox 2">
            <a:extLst>
              <a:ext uri="{FF2B5EF4-FFF2-40B4-BE49-F238E27FC236}">
                <a16:creationId xmlns:a16="http://schemas.microsoft.com/office/drawing/2014/main" id="{588053E4-189C-7764-715D-B09EA0BEEECF}"/>
              </a:ext>
            </a:extLst>
          </p:cNvPr>
          <p:cNvSpPr txBox="1"/>
          <p:nvPr/>
        </p:nvSpPr>
        <p:spPr>
          <a:xfrm>
            <a:off x="34585" y="667150"/>
            <a:ext cx="11658600" cy="6001643"/>
          </a:xfrm>
          <a:prstGeom prst="rect">
            <a:avLst/>
          </a:prstGeom>
          <a:noFill/>
          <a:ln>
            <a:solidFill>
              <a:schemeClr val="bg2"/>
            </a:solidFill>
          </a:ln>
        </p:spPr>
        <p:txBody>
          <a:bodyPr wrap="square" rtlCol="0" anchor="ctr" anchorCtr="1">
            <a:spAutoFit/>
          </a:bodyPr>
          <a:lstStyle/>
          <a:p>
            <a:pPr marL="457200" indent="-457200">
              <a:buFont typeface="Wingdings" panose="05000000000000000000" pitchFamily="2" charset="2"/>
              <a:buChar char="ü"/>
            </a:pPr>
            <a:endParaRPr lang="en-US" sz="3200" b="1" dirty="0"/>
          </a:p>
          <a:p>
            <a:pPr marL="457200" indent="-457200">
              <a:buFont typeface="Wingdings" panose="05000000000000000000" pitchFamily="2" charset="2"/>
              <a:buChar char="ü"/>
            </a:pPr>
            <a:r>
              <a:rPr lang="en-US" sz="3200" b="1" dirty="0"/>
              <a:t>Become a great listener. (Everyone is more interested in their own selves.)</a:t>
            </a:r>
          </a:p>
          <a:p>
            <a:pPr marL="457200" indent="-457200">
              <a:buFont typeface="Wingdings" panose="05000000000000000000" pitchFamily="2" charset="2"/>
              <a:buChar char="ü"/>
            </a:pPr>
            <a:r>
              <a:rPr lang="en-US" sz="3200" b="1" dirty="0"/>
              <a:t>Treat everyone as uncharted territory.</a:t>
            </a:r>
          </a:p>
          <a:p>
            <a:pPr marL="457200" indent="-457200">
              <a:buFont typeface="Wingdings" panose="05000000000000000000" pitchFamily="2" charset="2"/>
              <a:buChar char="ü"/>
            </a:pPr>
            <a:r>
              <a:rPr lang="en-US" sz="3200" b="1" dirty="0"/>
              <a:t>Make them feel comfortable, subtly.</a:t>
            </a:r>
          </a:p>
          <a:p>
            <a:pPr marL="457200" indent="-457200">
              <a:buFont typeface="Wingdings" panose="05000000000000000000" pitchFamily="2" charset="2"/>
              <a:buChar char="ü"/>
            </a:pPr>
            <a:r>
              <a:rPr lang="en-US" sz="3200" b="1" dirty="0"/>
              <a:t>Confirm their self opinion.</a:t>
            </a:r>
          </a:p>
          <a:p>
            <a:pPr marL="457200" indent="-457200">
              <a:buFont typeface="Wingdings" panose="05000000000000000000" pitchFamily="2" charset="2"/>
              <a:buChar char="ü"/>
            </a:pPr>
            <a:r>
              <a:rPr lang="en-US" sz="3200" b="1" dirty="0"/>
              <a:t>Ally their insecurities.  Flattery will get you everywhere.</a:t>
            </a:r>
          </a:p>
          <a:p>
            <a:pPr marL="457200" indent="-457200">
              <a:buFont typeface="Wingdings" panose="05000000000000000000" pitchFamily="2" charset="2"/>
              <a:buChar char="ü"/>
            </a:pPr>
            <a:r>
              <a:rPr lang="en-US" sz="3200" b="1" dirty="0"/>
              <a:t>Use their resistance or stubbornness in a constructive way.</a:t>
            </a:r>
          </a:p>
          <a:p>
            <a:pPr marL="457200" indent="-457200">
              <a:buFont typeface="Wingdings" panose="05000000000000000000" pitchFamily="2" charset="2"/>
              <a:buChar char="ü"/>
            </a:pPr>
            <a:r>
              <a:rPr lang="en-US" sz="3200" b="1" dirty="0"/>
              <a:t> Realize that most old people are more inflexible.</a:t>
            </a:r>
          </a:p>
          <a:p>
            <a:pPr marL="457200" indent="-457200">
              <a:buFont typeface="Wingdings" panose="05000000000000000000" pitchFamily="2" charset="2"/>
              <a:buChar char="ü"/>
            </a:pPr>
            <a:r>
              <a:rPr lang="en-US" sz="3200" b="1" dirty="0"/>
              <a:t> Distance yourself from your own self beliefs.</a:t>
            </a:r>
          </a:p>
          <a:p>
            <a:pPr marL="457200" indent="-457200">
              <a:buFont typeface="Wingdings" panose="05000000000000000000" pitchFamily="2" charset="2"/>
              <a:buChar char="ü"/>
            </a:pPr>
            <a:endParaRPr lang="en-US" sz="3200" b="1" dirty="0"/>
          </a:p>
        </p:txBody>
      </p:sp>
    </p:spTree>
    <p:extLst>
      <p:ext uri="{BB962C8B-B14F-4D97-AF65-F5344CB8AC3E}">
        <p14:creationId xmlns:p14="http://schemas.microsoft.com/office/powerpoint/2010/main" val="329806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Laws Of Human Nature Summary - Selected Reads">
            <a:extLst>
              <a:ext uri="{FF2B5EF4-FFF2-40B4-BE49-F238E27FC236}">
                <a16:creationId xmlns:a16="http://schemas.microsoft.com/office/drawing/2014/main" id="{163364A9-3342-800A-1692-150DFA661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2" y="533400"/>
            <a:ext cx="8077201" cy="605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54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EDAA-F098-7D32-CECB-357310C5B08E}"/>
              </a:ext>
            </a:extLst>
          </p:cNvPr>
          <p:cNvSpPr>
            <a:spLocks noGrp="1"/>
          </p:cNvSpPr>
          <p:nvPr>
            <p:ph type="title"/>
          </p:nvPr>
        </p:nvSpPr>
        <p:spPr>
          <a:xfrm>
            <a:off x="1522413" y="381000"/>
            <a:ext cx="9144001" cy="990600"/>
          </a:xfrm>
        </p:spPr>
        <p:txBody>
          <a:bodyPr/>
          <a:lstStyle/>
          <a:p>
            <a:r>
              <a:rPr lang="en-US" u="sng" dirty="0"/>
              <a:t>Law 8:  The Law of Self-Sabotage</a:t>
            </a:r>
          </a:p>
        </p:txBody>
      </p:sp>
      <p:sp>
        <p:nvSpPr>
          <p:cNvPr id="3" name="TextBox 2">
            <a:extLst>
              <a:ext uri="{FF2B5EF4-FFF2-40B4-BE49-F238E27FC236}">
                <a16:creationId xmlns:a16="http://schemas.microsoft.com/office/drawing/2014/main" id="{789240B3-7BE4-4F58-2798-98ED151C647E}"/>
              </a:ext>
            </a:extLst>
          </p:cNvPr>
          <p:cNvSpPr txBox="1"/>
          <p:nvPr/>
        </p:nvSpPr>
        <p:spPr>
          <a:xfrm>
            <a:off x="377826" y="1676400"/>
            <a:ext cx="10287000" cy="4216539"/>
          </a:xfrm>
          <a:prstGeom prst="rect">
            <a:avLst/>
          </a:prstGeom>
          <a:noFill/>
          <a:ln>
            <a:solidFill>
              <a:schemeClr val="bg2"/>
            </a:solidFill>
          </a:ln>
        </p:spPr>
        <p:txBody>
          <a:bodyPr wrap="square" rtlCol="0" anchor="ctr" anchorCtr="1">
            <a:spAutoFit/>
          </a:bodyPr>
          <a:lstStyle/>
          <a:p>
            <a:r>
              <a:rPr lang="en-US" sz="2400" b="1" dirty="0"/>
              <a:t>Change your circumstances, change your attitude . . .</a:t>
            </a:r>
          </a:p>
          <a:p>
            <a:endParaRPr lang="en-US" sz="2400" b="1" dirty="0"/>
          </a:p>
          <a:p>
            <a:r>
              <a:rPr lang="en-US" sz="2400" b="1" dirty="0"/>
              <a:t>Change your attitude, change your circumstances . . .</a:t>
            </a:r>
          </a:p>
          <a:p>
            <a:endParaRPr lang="en-US" sz="2800" b="1" dirty="0"/>
          </a:p>
          <a:p>
            <a:r>
              <a:rPr lang="en-US" sz="2800" b="1" dirty="0"/>
              <a:t>You must be aware not only of the role of your attitude, but</a:t>
            </a:r>
          </a:p>
          <a:p>
            <a:r>
              <a:rPr lang="en-US" sz="2800" b="1" dirty="0"/>
              <a:t>In its supreme power to improve your circumstances.</a:t>
            </a:r>
          </a:p>
          <a:p>
            <a:endParaRPr lang="en-US" sz="2800" b="1" dirty="0"/>
          </a:p>
          <a:p>
            <a:r>
              <a:rPr lang="en-US" sz="2800" b="1" dirty="0"/>
              <a:t>Narrow vs. Expansive attitudes</a:t>
            </a:r>
          </a:p>
          <a:p>
            <a:endParaRPr lang="en-US" sz="2800" b="1" dirty="0"/>
          </a:p>
          <a:p>
            <a:r>
              <a:rPr lang="en-US" sz="2800" b="1" dirty="0"/>
              <a:t>Narrow = Fearful, limiting, negative</a:t>
            </a:r>
          </a:p>
        </p:txBody>
      </p:sp>
    </p:spTree>
    <p:extLst>
      <p:ext uri="{BB962C8B-B14F-4D97-AF65-F5344CB8AC3E}">
        <p14:creationId xmlns:p14="http://schemas.microsoft.com/office/powerpoint/2010/main" val="67565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458F-E6B0-7D24-A67B-6439AC4F927B}"/>
              </a:ext>
            </a:extLst>
          </p:cNvPr>
          <p:cNvSpPr>
            <a:spLocks noGrp="1"/>
          </p:cNvSpPr>
          <p:nvPr>
            <p:ph type="title"/>
          </p:nvPr>
        </p:nvSpPr>
        <p:spPr>
          <a:xfrm>
            <a:off x="1522413" y="381000"/>
            <a:ext cx="9144001" cy="975191"/>
          </a:xfrm>
        </p:spPr>
        <p:txBody>
          <a:bodyPr/>
          <a:lstStyle/>
          <a:p>
            <a:r>
              <a:rPr lang="en-US" u="sng" dirty="0"/>
              <a:t>Negative Attitudes to Conquer</a:t>
            </a:r>
          </a:p>
        </p:txBody>
      </p:sp>
      <p:sp>
        <p:nvSpPr>
          <p:cNvPr id="3" name="TextBox 2">
            <a:extLst>
              <a:ext uri="{FF2B5EF4-FFF2-40B4-BE49-F238E27FC236}">
                <a16:creationId xmlns:a16="http://schemas.microsoft.com/office/drawing/2014/main" id="{90A34D44-EC47-1E40-6A01-8ED357C806E2}"/>
              </a:ext>
            </a:extLst>
          </p:cNvPr>
          <p:cNvSpPr txBox="1"/>
          <p:nvPr/>
        </p:nvSpPr>
        <p:spPr>
          <a:xfrm>
            <a:off x="303212" y="2229338"/>
            <a:ext cx="3200400" cy="584775"/>
          </a:xfrm>
          <a:prstGeom prst="rect">
            <a:avLst/>
          </a:prstGeom>
          <a:noFill/>
          <a:ln>
            <a:solidFill>
              <a:schemeClr val="bg2"/>
            </a:solidFill>
          </a:ln>
        </p:spPr>
        <p:txBody>
          <a:bodyPr wrap="square" rtlCol="0" anchor="ctr" anchorCtr="1">
            <a:spAutoFit/>
          </a:bodyPr>
          <a:lstStyle/>
          <a:p>
            <a:r>
              <a:rPr lang="en-US" sz="3200" b="1" dirty="0">
                <a:solidFill>
                  <a:srgbClr val="FF0000"/>
                </a:solidFill>
                <a:highlight>
                  <a:srgbClr val="C0C0C0"/>
                </a:highlight>
              </a:rPr>
              <a:t>Hostility</a:t>
            </a:r>
          </a:p>
        </p:txBody>
      </p:sp>
      <p:sp>
        <p:nvSpPr>
          <p:cNvPr id="4" name="TextBox 3">
            <a:extLst>
              <a:ext uri="{FF2B5EF4-FFF2-40B4-BE49-F238E27FC236}">
                <a16:creationId xmlns:a16="http://schemas.microsoft.com/office/drawing/2014/main" id="{4878F61A-043E-F89C-E61E-8402A64FABF3}"/>
              </a:ext>
            </a:extLst>
          </p:cNvPr>
          <p:cNvSpPr txBox="1"/>
          <p:nvPr/>
        </p:nvSpPr>
        <p:spPr>
          <a:xfrm>
            <a:off x="7999414" y="2209800"/>
            <a:ext cx="3124200" cy="523220"/>
          </a:xfrm>
          <a:prstGeom prst="rect">
            <a:avLst/>
          </a:prstGeom>
          <a:noFill/>
          <a:ln>
            <a:solidFill>
              <a:schemeClr val="bg2"/>
            </a:solidFill>
          </a:ln>
        </p:spPr>
        <p:txBody>
          <a:bodyPr wrap="square" rtlCol="0" anchor="ctr" anchorCtr="1">
            <a:spAutoFit/>
          </a:bodyPr>
          <a:lstStyle/>
          <a:p>
            <a:r>
              <a:rPr lang="en-US" sz="2800" b="1" dirty="0">
                <a:solidFill>
                  <a:schemeClr val="accent4"/>
                </a:solidFill>
              </a:rPr>
              <a:t>Jealousy</a:t>
            </a:r>
          </a:p>
        </p:txBody>
      </p:sp>
      <p:sp>
        <p:nvSpPr>
          <p:cNvPr id="5" name="TextBox 4">
            <a:extLst>
              <a:ext uri="{FF2B5EF4-FFF2-40B4-BE49-F238E27FC236}">
                <a16:creationId xmlns:a16="http://schemas.microsoft.com/office/drawing/2014/main" id="{965C2D21-30F2-7179-60E0-CF64D20376F5}"/>
              </a:ext>
            </a:extLst>
          </p:cNvPr>
          <p:cNvSpPr txBox="1"/>
          <p:nvPr/>
        </p:nvSpPr>
        <p:spPr>
          <a:xfrm>
            <a:off x="6704012" y="3659833"/>
            <a:ext cx="3124200" cy="646331"/>
          </a:xfrm>
          <a:prstGeom prst="rect">
            <a:avLst/>
          </a:prstGeom>
          <a:noFill/>
          <a:ln>
            <a:solidFill>
              <a:schemeClr val="bg2"/>
            </a:solidFill>
          </a:ln>
        </p:spPr>
        <p:txBody>
          <a:bodyPr wrap="square" rtlCol="0" anchor="ctr" anchorCtr="1">
            <a:spAutoFit/>
          </a:bodyPr>
          <a:lstStyle/>
          <a:p>
            <a:r>
              <a:rPr lang="en-US" sz="3600" b="1" dirty="0">
                <a:solidFill>
                  <a:srgbClr val="FFFF00"/>
                </a:solidFill>
              </a:rPr>
              <a:t>Anxiety </a:t>
            </a:r>
          </a:p>
        </p:txBody>
      </p:sp>
      <p:sp>
        <p:nvSpPr>
          <p:cNvPr id="6" name="TextBox 5">
            <a:extLst>
              <a:ext uri="{FF2B5EF4-FFF2-40B4-BE49-F238E27FC236}">
                <a16:creationId xmlns:a16="http://schemas.microsoft.com/office/drawing/2014/main" id="{5B249BED-7F20-3A42-C204-6C6AEAC36E1D}"/>
              </a:ext>
            </a:extLst>
          </p:cNvPr>
          <p:cNvSpPr txBox="1"/>
          <p:nvPr/>
        </p:nvSpPr>
        <p:spPr>
          <a:xfrm>
            <a:off x="3275012" y="3459113"/>
            <a:ext cx="2971800" cy="584775"/>
          </a:xfrm>
          <a:prstGeom prst="rect">
            <a:avLst/>
          </a:prstGeom>
          <a:noFill/>
          <a:ln>
            <a:solidFill>
              <a:schemeClr val="bg2"/>
            </a:solidFill>
          </a:ln>
        </p:spPr>
        <p:txBody>
          <a:bodyPr wrap="square" rtlCol="0" anchor="ctr" anchorCtr="1">
            <a:spAutoFit/>
          </a:bodyPr>
          <a:lstStyle/>
          <a:p>
            <a:r>
              <a:rPr lang="en-US" sz="3200" b="1" dirty="0"/>
              <a:t>Avoidance</a:t>
            </a:r>
          </a:p>
        </p:txBody>
      </p:sp>
      <p:sp>
        <p:nvSpPr>
          <p:cNvPr id="7" name="TextBox 6">
            <a:extLst>
              <a:ext uri="{FF2B5EF4-FFF2-40B4-BE49-F238E27FC236}">
                <a16:creationId xmlns:a16="http://schemas.microsoft.com/office/drawing/2014/main" id="{BF569C22-3675-7560-28E7-5C12BF2B109C}"/>
              </a:ext>
            </a:extLst>
          </p:cNvPr>
          <p:cNvSpPr txBox="1"/>
          <p:nvPr/>
        </p:nvSpPr>
        <p:spPr>
          <a:xfrm>
            <a:off x="4113212" y="5562600"/>
            <a:ext cx="3581400" cy="707886"/>
          </a:xfrm>
          <a:prstGeom prst="rect">
            <a:avLst/>
          </a:prstGeom>
          <a:noFill/>
          <a:ln>
            <a:solidFill>
              <a:schemeClr val="bg2"/>
            </a:solidFill>
          </a:ln>
        </p:spPr>
        <p:txBody>
          <a:bodyPr wrap="square" rtlCol="0" anchor="ctr" anchorCtr="1">
            <a:spAutoFit/>
          </a:bodyPr>
          <a:lstStyle/>
          <a:p>
            <a:r>
              <a:rPr lang="en-US" sz="4000" b="1" dirty="0">
                <a:solidFill>
                  <a:schemeClr val="bg1">
                    <a:lumMod val="75000"/>
                    <a:lumOff val="25000"/>
                  </a:schemeClr>
                </a:solidFill>
                <a:highlight>
                  <a:srgbClr val="808080"/>
                </a:highlight>
              </a:rPr>
              <a:t>Depressive</a:t>
            </a:r>
          </a:p>
        </p:txBody>
      </p:sp>
      <p:sp>
        <p:nvSpPr>
          <p:cNvPr id="8" name="TextBox 7">
            <a:extLst>
              <a:ext uri="{FF2B5EF4-FFF2-40B4-BE49-F238E27FC236}">
                <a16:creationId xmlns:a16="http://schemas.microsoft.com/office/drawing/2014/main" id="{4D62377D-82C2-1478-C0BD-4C8463AC0D68}"/>
              </a:ext>
            </a:extLst>
          </p:cNvPr>
          <p:cNvSpPr txBox="1"/>
          <p:nvPr/>
        </p:nvSpPr>
        <p:spPr>
          <a:xfrm>
            <a:off x="8759826" y="5250359"/>
            <a:ext cx="2362200" cy="646331"/>
          </a:xfrm>
          <a:prstGeom prst="rect">
            <a:avLst/>
          </a:prstGeom>
          <a:noFill/>
          <a:ln>
            <a:solidFill>
              <a:schemeClr val="bg2"/>
            </a:solidFill>
          </a:ln>
        </p:spPr>
        <p:txBody>
          <a:bodyPr wrap="square" rtlCol="0" anchor="ctr" anchorCtr="1">
            <a:spAutoFit/>
          </a:bodyPr>
          <a:lstStyle/>
          <a:p>
            <a:r>
              <a:rPr lang="en-US" sz="3600" dirty="0">
                <a:solidFill>
                  <a:srgbClr val="FFC000"/>
                </a:solidFill>
              </a:rPr>
              <a:t>Resentful</a:t>
            </a:r>
          </a:p>
        </p:txBody>
      </p:sp>
      <p:pic>
        <p:nvPicPr>
          <p:cNvPr id="10" name="Picture 9" descr="A person with a beard and mustache&#10;&#10;Description automatically generated">
            <a:extLst>
              <a:ext uri="{FF2B5EF4-FFF2-40B4-BE49-F238E27FC236}">
                <a16:creationId xmlns:a16="http://schemas.microsoft.com/office/drawing/2014/main" id="{C8DCE690-6B6B-3EF3-037B-E1FB3E04439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7405" y="4295278"/>
            <a:ext cx="1818787" cy="2438400"/>
          </a:xfrm>
          <a:prstGeom prst="rect">
            <a:avLst/>
          </a:prstGeom>
        </p:spPr>
      </p:pic>
      <p:sp>
        <p:nvSpPr>
          <p:cNvPr id="11" name="TextBox 10">
            <a:extLst>
              <a:ext uri="{FF2B5EF4-FFF2-40B4-BE49-F238E27FC236}">
                <a16:creationId xmlns:a16="http://schemas.microsoft.com/office/drawing/2014/main" id="{D584C5B6-9CDC-D6E8-E137-4223BBD161E9}"/>
              </a:ext>
            </a:extLst>
          </p:cNvPr>
          <p:cNvSpPr txBox="1"/>
          <p:nvPr/>
        </p:nvSpPr>
        <p:spPr>
          <a:xfrm>
            <a:off x="157405" y="6738808"/>
            <a:ext cx="1567069" cy="507831"/>
          </a:xfrm>
          <a:prstGeom prst="rect">
            <a:avLst/>
          </a:prstGeom>
          <a:noFill/>
          <a:ln>
            <a:solidFill>
              <a:schemeClr val="bg2"/>
            </a:solidFill>
          </a:ln>
        </p:spPr>
        <p:txBody>
          <a:bodyPr wrap="square" rtlCol="0" anchor="ctr" anchorCtr="1">
            <a:spAutoFit/>
          </a:bodyPr>
          <a:lstStyle/>
          <a:p>
            <a:r>
              <a:rPr lang="en-US" sz="900">
                <a:hlinkClick r:id="rId3" tooltip="https://fearoftheblackwolf.deviantart.com/art/Peter-Steele-Negativity-150438993"/>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79177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eastie Boys - Sabotage">
            <a:hlinkClick r:id="" action="ppaction://media"/>
            <a:extLst>
              <a:ext uri="{FF2B5EF4-FFF2-40B4-BE49-F238E27FC236}">
                <a16:creationId xmlns:a16="http://schemas.microsoft.com/office/drawing/2014/main" id="{89BEE3BB-BBB4-7D2C-E996-F4D9CEC0A688}"/>
              </a:ext>
            </a:extLst>
          </p:cNvPr>
          <p:cNvPicPr>
            <a:picLocks noRot="1" noChangeAspect="1"/>
          </p:cNvPicPr>
          <p:nvPr>
            <a:videoFile r:link="rId1"/>
          </p:nvPr>
        </p:nvPicPr>
        <p:blipFill>
          <a:blip r:embed="rId4"/>
          <a:stretch>
            <a:fillRect/>
          </a:stretch>
        </p:blipFill>
        <p:spPr>
          <a:xfrm>
            <a:off x="1014413" y="558800"/>
            <a:ext cx="10160000" cy="5740400"/>
          </a:xfrm>
          <a:prstGeom prst="rect">
            <a:avLst/>
          </a:prstGeom>
        </p:spPr>
      </p:pic>
    </p:spTree>
    <p:extLst>
      <p:ext uri="{BB962C8B-B14F-4D97-AF65-F5344CB8AC3E}">
        <p14:creationId xmlns:p14="http://schemas.microsoft.com/office/powerpoint/2010/main" val="258521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3D85-0ABE-BF41-EF8E-05E0B0637057}"/>
              </a:ext>
            </a:extLst>
          </p:cNvPr>
          <p:cNvSpPr>
            <a:spLocks noGrp="1"/>
          </p:cNvSpPr>
          <p:nvPr>
            <p:ph type="title"/>
          </p:nvPr>
        </p:nvSpPr>
        <p:spPr>
          <a:xfrm>
            <a:off x="760412" y="124316"/>
            <a:ext cx="9144001" cy="1066800"/>
          </a:xfrm>
        </p:spPr>
        <p:txBody>
          <a:bodyPr/>
          <a:lstStyle/>
          <a:p>
            <a:r>
              <a:rPr lang="en-US" u="sng" dirty="0"/>
              <a:t>Law 9:  The Law of Repression</a:t>
            </a:r>
          </a:p>
        </p:txBody>
      </p:sp>
      <p:sp>
        <p:nvSpPr>
          <p:cNvPr id="3" name="TextBox 2">
            <a:extLst>
              <a:ext uri="{FF2B5EF4-FFF2-40B4-BE49-F238E27FC236}">
                <a16:creationId xmlns:a16="http://schemas.microsoft.com/office/drawing/2014/main" id="{40822BEF-7DFA-4ABF-112C-D7503069EA6E}"/>
              </a:ext>
            </a:extLst>
          </p:cNvPr>
          <p:cNvSpPr txBox="1"/>
          <p:nvPr/>
        </p:nvSpPr>
        <p:spPr>
          <a:xfrm>
            <a:off x="2284412" y="3806280"/>
            <a:ext cx="5791200" cy="584775"/>
          </a:xfrm>
          <a:prstGeom prst="rect">
            <a:avLst/>
          </a:prstGeom>
          <a:noFill/>
          <a:ln>
            <a:solidFill>
              <a:schemeClr val="bg2"/>
            </a:solidFill>
          </a:ln>
        </p:spPr>
        <p:txBody>
          <a:bodyPr wrap="square" rtlCol="0" anchor="ctr" anchorCtr="1">
            <a:spAutoFit/>
          </a:bodyPr>
          <a:lstStyle/>
          <a:p>
            <a:endParaRPr lang="en-US" sz="3200" b="1" dirty="0">
              <a:solidFill>
                <a:srgbClr val="002060"/>
              </a:solidFill>
              <a:highlight>
                <a:srgbClr val="C0C0C0"/>
              </a:highlight>
            </a:endParaRPr>
          </a:p>
        </p:txBody>
      </p:sp>
      <p:sp>
        <p:nvSpPr>
          <p:cNvPr id="5" name="TextBox 4">
            <a:extLst>
              <a:ext uri="{FF2B5EF4-FFF2-40B4-BE49-F238E27FC236}">
                <a16:creationId xmlns:a16="http://schemas.microsoft.com/office/drawing/2014/main" id="{22997217-BBE1-7421-574C-6F8FBD5960AD}"/>
              </a:ext>
            </a:extLst>
          </p:cNvPr>
          <p:cNvSpPr txBox="1"/>
          <p:nvPr/>
        </p:nvSpPr>
        <p:spPr>
          <a:xfrm>
            <a:off x="836612" y="1471098"/>
            <a:ext cx="6096000" cy="584775"/>
          </a:xfrm>
          <a:prstGeom prst="rect">
            <a:avLst/>
          </a:prstGeom>
          <a:noFill/>
          <a:ln>
            <a:solidFill>
              <a:schemeClr val="bg2"/>
            </a:solidFill>
          </a:ln>
        </p:spPr>
        <p:txBody>
          <a:bodyPr wrap="square">
            <a:spAutoFit/>
          </a:bodyPr>
          <a:lstStyle/>
          <a:p>
            <a:r>
              <a:rPr lang="en-US" sz="3200" b="1" dirty="0">
                <a:solidFill>
                  <a:srgbClr val="002060"/>
                </a:solidFill>
                <a:highlight>
                  <a:srgbClr val="C0C0C0"/>
                </a:highlight>
              </a:rPr>
              <a:t>Confronting Your Dark Side</a:t>
            </a:r>
          </a:p>
        </p:txBody>
      </p:sp>
      <p:sp>
        <p:nvSpPr>
          <p:cNvPr id="6" name="TextBox 5">
            <a:extLst>
              <a:ext uri="{FF2B5EF4-FFF2-40B4-BE49-F238E27FC236}">
                <a16:creationId xmlns:a16="http://schemas.microsoft.com/office/drawing/2014/main" id="{12FD039C-7E01-FD2A-5DE8-025F92C18C5A}"/>
              </a:ext>
            </a:extLst>
          </p:cNvPr>
          <p:cNvSpPr txBox="1"/>
          <p:nvPr/>
        </p:nvSpPr>
        <p:spPr>
          <a:xfrm>
            <a:off x="150812" y="2386080"/>
            <a:ext cx="11430000" cy="6001643"/>
          </a:xfrm>
          <a:prstGeom prst="rect">
            <a:avLst/>
          </a:prstGeom>
          <a:noFill/>
          <a:ln>
            <a:solidFill>
              <a:schemeClr val="bg2"/>
            </a:solidFill>
          </a:ln>
        </p:spPr>
        <p:txBody>
          <a:bodyPr wrap="square" rtlCol="0" anchor="ctr" anchorCtr="1">
            <a:spAutoFit/>
          </a:bodyPr>
          <a:lstStyle/>
          <a:p>
            <a:r>
              <a:rPr lang="en-US" sz="3200" b="1" u="sng" dirty="0"/>
              <a:t>Signs that your Shadow is showing:  </a:t>
            </a:r>
          </a:p>
          <a:p>
            <a:pPr marL="457200" indent="-457200">
              <a:buFont typeface="Wingdings" panose="05000000000000000000" pitchFamily="2" charset="2"/>
              <a:buChar char="Ø"/>
            </a:pPr>
            <a:r>
              <a:rPr lang="en-US" sz="3200" b="1" dirty="0"/>
              <a:t>Emotional outbursts</a:t>
            </a:r>
          </a:p>
          <a:p>
            <a:pPr marL="457200" indent="-457200">
              <a:buFont typeface="Wingdings" panose="05000000000000000000" pitchFamily="2" charset="2"/>
              <a:buChar char="Ø"/>
            </a:pPr>
            <a:r>
              <a:rPr lang="en-US" sz="3200" b="1" dirty="0"/>
              <a:t>Acting the opposite of how you feel (reaction formation)</a:t>
            </a:r>
          </a:p>
          <a:p>
            <a:pPr marL="457200" indent="-457200">
              <a:buFont typeface="Wingdings" panose="05000000000000000000" pitchFamily="2" charset="2"/>
              <a:buChar char="Ø"/>
            </a:pPr>
            <a:r>
              <a:rPr lang="en-US" sz="3200" b="1" dirty="0"/>
              <a:t>Hypocrisy</a:t>
            </a:r>
          </a:p>
          <a:p>
            <a:pPr marL="457200" indent="-457200">
              <a:buFont typeface="Wingdings" panose="05000000000000000000" pitchFamily="2" charset="2"/>
              <a:buChar char="Ø"/>
            </a:pPr>
            <a:r>
              <a:rPr lang="en-US" sz="3200" b="1" dirty="0"/>
              <a:t>Vehement denial                      </a:t>
            </a:r>
            <a:r>
              <a:rPr lang="en-US" sz="3200" b="1" u="sng" dirty="0"/>
              <a:t>Projection</a:t>
            </a:r>
            <a:r>
              <a:rPr lang="en-US" sz="3200" b="1" dirty="0"/>
              <a:t> (projecting </a:t>
            </a:r>
          </a:p>
          <a:p>
            <a:pPr marL="457200" indent="-457200">
              <a:buFont typeface="Wingdings" panose="05000000000000000000" pitchFamily="2" charset="2"/>
              <a:buChar char="Ø"/>
            </a:pPr>
            <a:r>
              <a:rPr lang="en-US" sz="3200" b="1" dirty="0"/>
              <a:t>Over-idealization                          your stuff onto others)</a:t>
            </a:r>
          </a:p>
          <a:p>
            <a:pPr marL="457200" indent="-457200">
              <a:buFont typeface="Wingdings" panose="05000000000000000000" pitchFamily="2" charset="2"/>
              <a:buChar char="Ø"/>
            </a:pPr>
            <a:r>
              <a:rPr lang="en-US" sz="3200" b="1" dirty="0"/>
              <a:t>Accidental behavior</a:t>
            </a:r>
          </a:p>
          <a:p>
            <a:pPr marL="457200" indent="-457200">
              <a:buFont typeface="Wingdings" panose="05000000000000000000" pitchFamily="2" charset="2"/>
              <a:buChar char="Ø"/>
            </a:pPr>
            <a:endParaRPr lang="en-US" sz="3200" b="1" dirty="0"/>
          </a:p>
          <a:p>
            <a:pPr marL="457200" indent="-457200">
              <a:buFont typeface="Wingdings" panose="05000000000000000000" pitchFamily="2" charset="2"/>
              <a:buChar char="Ø"/>
            </a:pPr>
            <a:endParaRPr lang="en-US" sz="3200" b="1" dirty="0"/>
          </a:p>
          <a:p>
            <a:pPr marL="457200" indent="-457200">
              <a:buFont typeface="Wingdings" panose="05000000000000000000" pitchFamily="2" charset="2"/>
              <a:buChar char="Ø"/>
            </a:pPr>
            <a:endParaRPr lang="en-US" sz="3200" b="1" dirty="0"/>
          </a:p>
          <a:p>
            <a:pPr marL="457200" indent="-457200">
              <a:buFont typeface="Wingdings" panose="05000000000000000000" pitchFamily="2" charset="2"/>
              <a:buChar char="Ø"/>
            </a:pPr>
            <a:endParaRPr lang="en-US" sz="3200" b="1" dirty="0"/>
          </a:p>
        </p:txBody>
      </p:sp>
      <p:pic>
        <p:nvPicPr>
          <p:cNvPr id="8" name="Picture 7" descr="A person in a garment with a red light sword&#10;&#10;Description automatically generated">
            <a:extLst>
              <a:ext uri="{FF2B5EF4-FFF2-40B4-BE49-F238E27FC236}">
                <a16:creationId xmlns:a16="http://schemas.microsoft.com/office/drawing/2014/main" id="{741706E7-E97F-41D3-751D-655314CC84C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99612" y="250371"/>
            <a:ext cx="1981200" cy="1981200"/>
          </a:xfrm>
          <a:prstGeom prst="rect">
            <a:avLst/>
          </a:prstGeom>
        </p:spPr>
      </p:pic>
      <p:sp>
        <p:nvSpPr>
          <p:cNvPr id="9" name="TextBox 8">
            <a:extLst>
              <a:ext uri="{FF2B5EF4-FFF2-40B4-BE49-F238E27FC236}">
                <a16:creationId xmlns:a16="http://schemas.microsoft.com/office/drawing/2014/main" id="{A0A90209-74CF-78D5-A237-AC6829731C51}"/>
              </a:ext>
            </a:extLst>
          </p:cNvPr>
          <p:cNvSpPr txBox="1"/>
          <p:nvPr/>
        </p:nvSpPr>
        <p:spPr>
          <a:xfrm>
            <a:off x="9599612" y="2319931"/>
            <a:ext cx="1981200" cy="369332"/>
          </a:xfrm>
          <a:prstGeom prst="rect">
            <a:avLst/>
          </a:prstGeom>
          <a:noFill/>
          <a:ln>
            <a:solidFill>
              <a:schemeClr val="bg2"/>
            </a:solidFill>
          </a:ln>
        </p:spPr>
        <p:txBody>
          <a:bodyPr wrap="square" rtlCol="0" anchor="ctr" anchorCtr="1">
            <a:spAutoFit/>
          </a:bodyPr>
          <a:lstStyle/>
          <a:p>
            <a:r>
              <a:rPr lang="en-US" sz="900">
                <a:hlinkClick r:id="rId3" tooltip="https://www.pngall.com/darth-vader-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4194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A5C8-90FD-F9ED-BA96-B0A96EF6F8C1}"/>
              </a:ext>
            </a:extLst>
          </p:cNvPr>
          <p:cNvSpPr>
            <a:spLocks noGrp="1"/>
          </p:cNvSpPr>
          <p:nvPr>
            <p:ph type="title"/>
          </p:nvPr>
        </p:nvSpPr>
        <p:spPr>
          <a:xfrm>
            <a:off x="684212" y="4953000"/>
            <a:ext cx="9144001" cy="1371600"/>
          </a:xfrm>
        </p:spPr>
        <p:txBody>
          <a:bodyPr>
            <a:normAutofit fontScale="90000"/>
          </a:bodyPr>
          <a:lstStyle/>
          <a:p>
            <a:r>
              <a:rPr lang="en-US" u="sng" dirty="0"/>
              <a:t>Common emphatic traits (covers)</a:t>
            </a:r>
            <a:br>
              <a:rPr lang="en-US" u="sng" dirty="0"/>
            </a:br>
            <a:br>
              <a:rPr lang="en-US" u="sng" dirty="0"/>
            </a:br>
            <a:r>
              <a:rPr lang="en-US" dirty="0"/>
              <a:t>The tough guy</a:t>
            </a:r>
            <a:br>
              <a:rPr lang="en-US" dirty="0"/>
            </a:br>
            <a:br>
              <a:rPr lang="en-US" dirty="0"/>
            </a:br>
            <a:r>
              <a:rPr lang="en-US" dirty="0"/>
              <a:t>The saint</a:t>
            </a:r>
            <a:br>
              <a:rPr lang="en-US" dirty="0"/>
            </a:br>
            <a:br>
              <a:rPr lang="en-US" dirty="0"/>
            </a:br>
            <a:r>
              <a:rPr lang="en-US" dirty="0"/>
              <a:t>The fanatic</a:t>
            </a:r>
            <a:br>
              <a:rPr lang="en-US" dirty="0"/>
            </a:br>
            <a:br>
              <a:rPr lang="en-US" dirty="0"/>
            </a:br>
            <a:r>
              <a:rPr lang="en-US" dirty="0"/>
              <a:t>Passive-aggressive charmer</a:t>
            </a:r>
            <a:br>
              <a:rPr lang="en-US" dirty="0"/>
            </a:br>
            <a:br>
              <a:rPr lang="en-US" dirty="0"/>
            </a:br>
            <a:r>
              <a:rPr lang="en-US" dirty="0"/>
              <a:t>Rigid rationalist</a:t>
            </a:r>
            <a:br>
              <a:rPr lang="en-US" dirty="0"/>
            </a:br>
            <a:br>
              <a:rPr lang="en-US" dirty="0"/>
            </a:br>
            <a:r>
              <a:rPr lang="en-US" dirty="0"/>
              <a:t>The snob</a:t>
            </a:r>
          </a:p>
        </p:txBody>
      </p:sp>
      <p:pic>
        <p:nvPicPr>
          <p:cNvPr id="4" name="Picture 3" descr="A silhouette of a person walking&#10;&#10;Description automatically generated">
            <a:extLst>
              <a:ext uri="{FF2B5EF4-FFF2-40B4-BE49-F238E27FC236}">
                <a16:creationId xmlns:a16="http://schemas.microsoft.com/office/drawing/2014/main" id="{68D767B1-5C63-1510-DD52-2C4DE9A6445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90012" y="1676400"/>
            <a:ext cx="2491224" cy="3124200"/>
          </a:xfrm>
          <a:prstGeom prst="rect">
            <a:avLst/>
          </a:prstGeom>
        </p:spPr>
      </p:pic>
    </p:spTree>
    <p:extLst>
      <p:ext uri="{BB962C8B-B14F-4D97-AF65-F5344CB8AC3E}">
        <p14:creationId xmlns:p14="http://schemas.microsoft.com/office/powerpoint/2010/main" val="6056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arl Jung, The Shadow and the Key To Your Hidden Potential">
            <a:hlinkClick r:id="" action="ppaction://media"/>
            <a:extLst>
              <a:ext uri="{FF2B5EF4-FFF2-40B4-BE49-F238E27FC236}">
                <a16:creationId xmlns:a16="http://schemas.microsoft.com/office/drawing/2014/main" id="{BE429ECC-01F3-46E8-C5E8-BD2C5A9726FF}"/>
              </a:ext>
            </a:extLst>
          </p:cNvPr>
          <p:cNvPicPr>
            <a:picLocks noRot="1" noChangeAspect="1"/>
          </p:cNvPicPr>
          <p:nvPr>
            <a:videoFile r:link="rId1"/>
          </p:nvPr>
        </p:nvPicPr>
        <p:blipFill>
          <a:blip r:embed="rId4"/>
          <a:stretch>
            <a:fillRect/>
          </a:stretch>
        </p:blipFill>
        <p:spPr>
          <a:xfrm>
            <a:off x="1014413" y="558800"/>
            <a:ext cx="10160000" cy="5740400"/>
          </a:xfrm>
          <a:prstGeom prst="rect">
            <a:avLst/>
          </a:prstGeom>
        </p:spPr>
      </p:pic>
    </p:spTree>
    <p:extLst>
      <p:ext uri="{BB962C8B-B14F-4D97-AF65-F5344CB8AC3E}">
        <p14:creationId xmlns:p14="http://schemas.microsoft.com/office/powerpoint/2010/main" val="120859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ty night lights">
            <a:extLst>
              <a:ext uri="{FF2B5EF4-FFF2-40B4-BE49-F238E27FC236}">
                <a16:creationId xmlns:a16="http://schemas.microsoft.com/office/drawing/2014/main" id="{EF026DCC-0C2B-50D4-FA65-FE4F070FFB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187" y="0"/>
            <a:ext cx="12419012" cy="6858000"/>
          </a:xfrm>
          <a:prstGeom prst="rect">
            <a:avLst/>
          </a:prstGeom>
        </p:spPr>
      </p:pic>
      <p:sp>
        <p:nvSpPr>
          <p:cNvPr id="4" name="TextBox 3">
            <a:extLst>
              <a:ext uri="{FF2B5EF4-FFF2-40B4-BE49-F238E27FC236}">
                <a16:creationId xmlns:a16="http://schemas.microsoft.com/office/drawing/2014/main" id="{077CF37B-50A8-8D77-0CBD-D4DD462793CB}"/>
              </a:ext>
            </a:extLst>
          </p:cNvPr>
          <p:cNvSpPr txBox="1"/>
          <p:nvPr/>
        </p:nvSpPr>
        <p:spPr>
          <a:xfrm>
            <a:off x="-1068388" y="291121"/>
            <a:ext cx="9372599" cy="6275757"/>
          </a:xfrm>
          <a:prstGeom prst="rect">
            <a:avLst/>
          </a:prstGeom>
          <a:noFill/>
          <a:ln>
            <a:solidFill>
              <a:schemeClr val="bg2"/>
            </a:solidFill>
          </a:ln>
        </p:spPr>
        <p:txBody>
          <a:bodyPr wrap="square" rtlCol="0" anchor="ctr" anchorCtr="1">
            <a:spAutoFit/>
          </a:bodyPr>
          <a:lstStyle/>
          <a:p>
            <a:pPr>
              <a:lnSpc>
                <a:spcPct val="150000"/>
              </a:lnSpc>
            </a:pPr>
            <a:r>
              <a:rPr lang="en-US" sz="4800" b="1" i="1" dirty="0">
                <a:solidFill>
                  <a:srgbClr val="002060"/>
                </a:solidFill>
                <a:highlight>
                  <a:srgbClr val="808080"/>
                </a:highlight>
              </a:rPr>
              <a:t>The average person</a:t>
            </a:r>
          </a:p>
          <a:p>
            <a:pPr>
              <a:lnSpc>
                <a:spcPct val="150000"/>
              </a:lnSpc>
            </a:pPr>
            <a:r>
              <a:rPr lang="en-US" sz="4800" b="1" i="1" dirty="0">
                <a:solidFill>
                  <a:srgbClr val="002060"/>
                </a:solidFill>
                <a:highlight>
                  <a:srgbClr val="808080"/>
                </a:highlight>
              </a:rPr>
              <a:t>cannot function </a:t>
            </a:r>
          </a:p>
          <a:p>
            <a:pPr>
              <a:lnSpc>
                <a:spcPct val="150000"/>
              </a:lnSpc>
            </a:pPr>
            <a:endParaRPr lang="en-US" sz="4800" b="1" i="1" dirty="0">
              <a:solidFill>
                <a:srgbClr val="002060"/>
              </a:solidFill>
              <a:highlight>
                <a:srgbClr val="808080"/>
              </a:highlight>
            </a:endParaRPr>
          </a:p>
          <a:p>
            <a:pPr>
              <a:lnSpc>
                <a:spcPct val="150000"/>
              </a:lnSpc>
            </a:pPr>
            <a:r>
              <a:rPr lang="en-US" sz="4800" b="1" i="1" dirty="0">
                <a:solidFill>
                  <a:srgbClr val="002060"/>
                </a:solidFill>
                <a:highlight>
                  <a:srgbClr val="808080"/>
                </a:highlight>
              </a:rPr>
              <a:t>in the face of </a:t>
            </a:r>
          </a:p>
          <a:p>
            <a:pPr>
              <a:lnSpc>
                <a:spcPct val="150000"/>
              </a:lnSpc>
            </a:pPr>
            <a:r>
              <a:rPr lang="en-US" sz="4800" b="1" i="1" dirty="0">
                <a:solidFill>
                  <a:srgbClr val="002060"/>
                </a:solidFill>
                <a:highlight>
                  <a:srgbClr val="808080"/>
                </a:highlight>
              </a:rPr>
              <a:t>intangible forces</a:t>
            </a:r>
          </a:p>
          <a:p>
            <a:pPr>
              <a:lnSpc>
                <a:spcPct val="150000"/>
              </a:lnSpc>
            </a:pPr>
            <a:r>
              <a:rPr lang="en-US" sz="3200" b="1" dirty="0">
                <a:solidFill>
                  <a:srgbClr val="002060"/>
                </a:solidFill>
                <a:highlight>
                  <a:srgbClr val="808080"/>
                </a:highlight>
              </a:rPr>
              <a:t>--Manly P Hall</a:t>
            </a:r>
          </a:p>
        </p:txBody>
      </p:sp>
    </p:spTree>
    <p:extLst>
      <p:ext uri="{BB962C8B-B14F-4D97-AF65-F5344CB8AC3E}">
        <p14:creationId xmlns:p14="http://schemas.microsoft.com/office/powerpoint/2010/main" val="8199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Secret Powers &amp; Unseen Forces - Manly Palmer Hall">
            <a:hlinkClick r:id="" action="ppaction://media"/>
            <a:extLst>
              <a:ext uri="{FF2B5EF4-FFF2-40B4-BE49-F238E27FC236}">
                <a16:creationId xmlns:a16="http://schemas.microsoft.com/office/drawing/2014/main" id="{E1C4E7C8-6C65-D356-194B-F67BB3AA51D5}"/>
              </a:ext>
            </a:extLst>
          </p:cNvPr>
          <p:cNvPicPr>
            <a:picLocks noRot="1" noChangeAspect="1"/>
          </p:cNvPicPr>
          <p:nvPr>
            <a:videoFile r:link="rId1"/>
          </p:nvPr>
        </p:nvPicPr>
        <p:blipFill>
          <a:blip r:embed="rId4"/>
          <a:stretch>
            <a:fillRect/>
          </a:stretch>
        </p:blipFill>
        <p:spPr>
          <a:xfrm>
            <a:off x="1014413" y="558800"/>
            <a:ext cx="10160000" cy="5740400"/>
          </a:xfrm>
          <a:prstGeom prst="rect">
            <a:avLst/>
          </a:prstGeom>
        </p:spPr>
      </p:pic>
    </p:spTree>
    <p:extLst>
      <p:ext uri="{BB962C8B-B14F-4D97-AF65-F5344CB8AC3E}">
        <p14:creationId xmlns:p14="http://schemas.microsoft.com/office/powerpoint/2010/main" val="325493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470570"/>
            <a:ext cx="9144001" cy="672430"/>
          </a:xfrm>
        </p:spPr>
        <p:txBody>
          <a:bodyPr/>
          <a:lstStyle/>
          <a:p>
            <a:r>
              <a:rPr lang="en-US" u="sng" dirty="0"/>
              <a:t>The Laws of Human Nature:  Intro </a:t>
            </a:r>
          </a:p>
        </p:txBody>
      </p:sp>
      <p:sp>
        <p:nvSpPr>
          <p:cNvPr id="2" name="TextBox 1">
            <a:extLst>
              <a:ext uri="{FF2B5EF4-FFF2-40B4-BE49-F238E27FC236}">
                <a16:creationId xmlns:a16="http://schemas.microsoft.com/office/drawing/2014/main" id="{2DD6F866-8810-0C57-3277-1D6AC5CE1863}"/>
              </a:ext>
            </a:extLst>
          </p:cNvPr>
          <p:cNvSpPr txBox="1"/>
          <p:nvPr/>
        </p:nvSpPr>
        <p:spPr>
          <a:xfrm>
            <a:off x="455612" y="1447800"/>
            <a:ext cx="8382001" cy="3662541"/>
          </a:xfrm>
          <a:prstGeom prst="rect">
            <a:avLst/>
          </a:prstGeom>
          <a:noFill/>
          <a:ln>
            <a:solidFill>
              <a:schemeClr val="bg2"/>
            </a:solidFill>
          </a:ln>
        </p:spPr>
        <p:txBody>
          <a:bodyPr wrap="square" rtlCol="0" anchor="ctr" anchorCtr="1">
            <a:spAutoFit/>
          </a:bodyPr>
          <a:lstStyle/>
          <a:p>
            <a:r>
              <a:rPr lang="en-US" sz="2800" b="1" i="1" dirty="0"/>
              <a:t>The most common human emotion is the desire for pleasure and the avoidance of pain.</a:t>
            </a:r>
          </a:p>
          <a:p>
            <a:endParaRPr lang="en-US" sz="2800" b="1" i="1" dirty="0"/>
          </a:p>
          <a:p>
            <a:endParaRPr lang="en-US" sz="2800" b="1" i="1" dirty="0"/>
          </a:p>
          <a:p>
            <a:r>
              <a:rPr lang="en-US" sz="2800" b="1" i="1" dirty="0"/>
              <a:t>The author suggests this pleasure principle in our thinking is the basis for all of our mental biases.</a:t>
            </a:r>
          </a:p>
          <a:p>
            <a:endParaRPr lang="en-US" dirty="0"/>
          </a:p>
          <a:p>
            <a:endParaRPr lang="en-US" dirty="0"/>
          </a:p>
        </p:txBody>
      </p:sp>
      <p:pic>
        <p:nvPicPr>
          <p:cNvPr id="4" name="Picture 3" descr="A person with her hand on her chin&#10;&#10;Description automatically generated">
            <a:extLst>
              <a:ext uri="{FF2B5EF4-FFF2-40B4-BE49-F238E27FC236}">
                <a16:creationId xmlns:a16="http://schemas.microsoft.com/office/drawing/2014/main" id="{E161F83D-9582-0D71-29EB-AD6DD9B699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1258" y="5105927"/>
            <a:ext cx="2057400" cy="1374718"/>
          </a:xfrm>
          <a:prstGeom prst="rect">
            <a:avLst/>
          </a:prstGeom>
        </p:spPr>
      </p:pic>
      <p:pic>
        <p:nvPicPr>
          <p:cNvPr id="7170" name="Picture 2" descr="Hotel Desire – Bonku Movies - Watch Free Movies Online">
            <a:extLst>
              <a:ext uri="{FF2B5EF4-FFF2-40B4-BE49-F238E27FC236}">
                <a16:creationId xmlns:a16="http://schemas.microsoft.com/office/drawing/2014/main" id="{02922383-DBC8-4080-ECB4-C49C07A632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7212" y="376019"/>
            <a:ext cx="2438400" cy="13716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e Are Called to Desire (Part 2) | WomenLeaders.com">
            <a:extLst>
              <a:ext uri="{FF2B5EF4-FFF2-40B4-BE49-F238E27FC236}">
                <a16:creationId xmlns:a16="http://schemas.microsoft.com/office/drawing/2014/main" id="{9A0567DB-D244-A5E2-0BF8-3207AE8C87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6471" y="5110341"/>
            <a:ext cx="2876549" cy="161921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Sensuality sensual sexy woman girl model machine car Mercedes SLS sports sitting legs leather ...">
            <a:extLst>
              <a:ext uri="{FF2B5EF4-FFF2-40B4-BE49-F238E27FC236}">
                <a16:creationId xmlns:a16="http://schemas.microsoft.com/office/drawing/2014/main" id="{80A2DCBE-7E75-B278-2ADB-5D93EE4DA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800" y="4876800"/>
            <a:ext cx="2943224" cy="165168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trashy betty boop christmas | Betty boop pictures, Betty boop cartoon, Betty boop">
            <a:extLst>
              <a:ext uri="{FF2B5EF4-FFF2-40B4-BE49-F238E27FC236}">
                <a16:creationId xmlns:a16="http://schemas.microsoft.com/office/drawing/2014/main" id="{CE3D4280-275E-58E9-8908-C6F8695387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4868" y="2362200"/>
            <a:ext cx="100308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69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The World of JACONNI: 07.2014">
            <a:extLst>
              <a:ext uri="{FF2B5EF4-FFF2-40B4-BE49-F238E27FC236}">
                <a16:creationId xmlns:a16="http://schemas.microsoft.com/office/drawing/2014/main" id="{BDCC9750-F388-C5CB-AEBC-F660841FB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2" y="838200"/>
            <a:ext cx="10514012" cy="5252898"/>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title="Madonna - 06. Human Nature">
            <a:hlinkClick r:id="" action="ppaction://media"/>
            <a:extLst>
              <a:ext uri="{FF2B5EF4-FFF2-40B4-BE49-F238E27FC236}">
                <a16:creationId xmlns:a16="http://schemas.microsoft.com/office/drawing/2014/main" id="{CF2EE0AB-A4AA-F238-E083-CC130C75D95F}"/>
              </a:ext>
            </a:extLst>
          </p:cNvPr>
          <p:cNvPicPr>
            <a:picLocks noRot="1" noChangeAspect="1"/>
          </p:cNvPicPr>
          <p:nvPr>
            <a:videoFile r:link="rId1"/>
          </p:nvPr>
        </p:nvPicPr>
        <p:blipFill>
          <a:blip r:embed="rId5"/>
          <a:stretch>
            <a:fillRect/>
          </a:stretch>
        </p:blipFill>
        <p:spPr>
          <a:xfrm>
            <a:off x="5631817" y="1066800"/>
            <a:ext cx="5259822" cy="2971800"/>
          </a:xfrm>
          <a:prstGeom prst="rect">
            <a:avLst/>
          </a:prstGeom>
        </p:spPr>
      </p:pic>
    </p:spTree>
    <p:extLst>
      <p:ext uri="{BB962C8B-B14F-4D97-AF65-F5344CB8AC3E}">
        <p14:creationId xmlns:p14="http://schemas.microsoft.com/office/powerpoint/2010/main" val="353876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igmund Freud quote: The pleasure principle long persists, however, as the method of...">
            <a:extLst>
              <a:ext uri="{FF2B5EF4-FFF2-40B4-BE49-F238E27FC236}">
                <a16:creationId xmlns:a16="http://schemas.microsoft.com/office/drawing/2014/main" id="{EC314452-ED1D-5AE0-E2BD-29C0019B0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2" y="609600"/>
            <a:ext cx="9244013" cy="43501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2AF273-FF62-1AC7-DA96-BAB3F3403FDA}"/>
              </a:ext>
            </a:extLst>
          </p:cNvPr>
          <p:cNvSpPr txBox="1"/>
          <p:nvPr/>
        </p:nvSpPr>
        <p:spPr>
          <a:xfrm>
            <a:off x="440847" y="5283369"/>
            <a:ext cx="9906000" cy="1384995"/>
          </a:xfrm>
          <a:prstGeom prst="rect">
            <a:avLst/>
          </a:prstGeom>
          <a:noFill/>
          <a:ln>
            <a:solidFill>
              <a:schemeClr val="bg2"/>
            </a:solidFill>
          </a:ln>
        </p:spPr>
        <p:txBody>
          <a:bodyPr wrap="square" rtlCol="0" anchor="ctr" anchorCtr="1">
            <a:spAutoFit/>
          </a:bodyPr>
          <a:lstStyle/>
          <a:p>
            <a:r>
              <a:rPr lang="en-US" sz="2800" b="1" dirty="0"/>
              <a:t>Translation:  Pleasure good, pain bad.  Humans often choose a false reality of pleasure (illusion) over the true reality of things.</a:t>
            </a:r>
          </a:p>
        </p:txBody>
      </p:sp>
    </p:spTree>
    <p:extLst>
      <p:ext uri="{BB962C8B-B14F-4D97-AF65-F5344CB8AC3E}">
        <p14:creationId xmlns:p14="http://schemas.microsoft.com/office/powerpoint/2010/main" val="159058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BE3AEC-8630-EDCA-ECAE-67DD6E723B2A}"/>
              </a:ext>
            </a:extLst>
          </p:cNvPr>
          <p:cNvSpPr txBox="1"/>
          <p:nvPr/>
        </p:nvSpPr>
        <p:spPr>
          <a:xfrm>
            <a:off x="989012" y="838200"/>
            <a:ext cx="8382000" cy="707886"/>
          </a:xfrm>
          <a:prstGeom prst="rect">
            <a:avLst/>
          </a:prstGeom>
          <a:noFill/>
          <a:ln>
            <a:solidFill>
              <a:schemeClr val="bg2"/>
            </a:solidFill>
          </a:ln>
        </p:spPr>
        <p:txBody>
          <a:bodyPr wrap="square">
            <a:spAutoFit/>
          </a:bodyPr>
          <a:lstStyle/>
          <a:p>
            <a:r>
              <a:rPr lang="en-US" sz="4000" b="1" u="sng" dirty="0"/>
              <a:t>Law 1:  The Law of Irrationality</a:t>
            </a:r>
          </a:p>
        </p:txBody>
      </p:sp>
      <p:sp>
        <p:nvSpPr>
          <p:cNvPr id="4" name="TextBox 3">
            <a:extLst>
              <a:ext uri="{FF2B5EF4-FFF2-40B4-BE49-F238E27FC236}">
                <a16:creationId xmlns:a16="http://schemas.microsoft.com/office/drawing/2014/main" id="{9D72CB00-087F-097C-7F0E-6CF194E280AB}"/>
              </a:ext>
            </a:extLst>
          </p:cNvPr>
          <p:cNvSpPr txBox="1"/>
          <p:nvPr/>
        </p:nvSpPr>
        <p:spPr>
          <a:xfrm>
            <a:off x="76723" y="2274838"/>
            <a:ext cx="8229600" cy="2862322"/>
          </a:xfrm>
          <a:prstGeom prst="rect">
            <a:avLst/>
          </a:prstGeom>
          <a:noFill/>
          <a:ln>
            <a:solidFill>
              <a:schemeClr val="bg2"/>
            </a:solidFill>
          </a:ln>
        </p:spPr>
        <p:txBody>
          <a:bodyPr wrap="square" rtlCol="0" anchor="ctr" anchorCtr="1">
            <a:spAutoFit/>
          </a:bodyPr>
          <a:lstStyle/>
          <a:p>
            <a:r>
              <a:rPr lang="en-US" sz="3600" b="1" dirty="0"/>
              <a:t>Controlling one’s emotions </a:t>
            </a:r>
          </a:p>
          <a:p>
            <a:r>
              <a:rPr lang="en-US" sz="3600" b="1" dirty="0"/>
              <a:t>and engaging rationality </a:t>
            </a:r>
          </a:p>
          <a:p>
            <a:r>
              <a:rPr lang="en-US" sz="3600" b="1" dirty="0"/>
              <a:t>are the keys to self-awareness, understanding others &amp;</a:t>
            </a:r>
          </a:p>
          <a:p>
            <a:r>
              <a:rPr lang="en-US" sz="3600" b="1" dirty="0"/>
              <a:t>self mastery.   </a:t>
            </a:r>
          </a:p>
        </p:txBody>
      </p:sp>
      <p:sp>
        <p:nvSpPr>
          <p:cNvPr id="2" name="TextBox 1">
            <a:extLst>
              <a:ext uri="{FF2B5EF4-FFF2-40B4-BE49-F238E27FC236}">
                <a16:creationId xmlns:a16="http://schemas.microsoft.com/office/drawing/2014/main" id="{594752F5-D7A4-19A2-3227-A442DD72408C}"/>
              </a:ext>
            </a:extLst>
          </p:cNvPr>
          <p:cNvSpPr txBox="1"/>
          <p:nvPr/>
        </p:nvSpPr>
        <p:spPr>
          <a:xfrm>
            <a:off x="9294812" y="1736229"/>
            <a:ext cx="2743201" cy="1077218"/>
          </a:xfrm>
          <a:prstGeom prst="rect">
            <a:avLst/>
          </a:prstGeom>
          <a:noFill/>
          <a:ln>
            <a:solidFill>
              <a:schemeClr val="bg2"/>
            </a:solidFill>
          </a:ln>
        </p:spPr>
        <p:txBody>
          <a:bodyPr wrap="square" rtlCol="0" anchor="ctr" anchorCtr="1">
            <a:spAutoFit/>
          </a:bodyPr>
          <a:lstStyle/>
          <a:p>
            <a:r>
              <a:rPr lang="en-US" sz="3200" b="1" u="sng" dirty="0"/>
              <a:t>Know</a:t>
            </a:r>
          </a:p>
          <a:p>
            <a:r>
              <a:rPr lang="en-US" sz="3200" b="1" u="sng" dirty="0"/>
              <a:t>Thyself . . .</a:t>
            </a:r>
          </a:p>
        </p:txBody>
      </p:sp>
      <p:pic>
        <p:nvPicPr>
          <p:cNvPr id="3074" name="Picture 2" descr="Rene Descartes 1596-1660 French mathematician and philosopher, engraving Drawing by French ...">
            <a:extLst>
              <a:ext uri="{FF2B5EF4-FFF2-40B4-BE49-F238E27FC236}">
                <a16:creationId xmlns:a16="http://schemas.microsoft.com/office/drawing/2014/main" id="{77B4B1C9-62E8-6C23-C191-0198E2FC13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0220" y="4125280"/>
            <a:ext cx="209779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scourse on the Method of Reasoning by Rene Descartes (English) Hardcover Book 9781774413043 | eBay">
            <a:extLst>
              <a:ext uri="{FF2B5EF4-FFF2-40B4-BE49-F238E27FC236}">
                <a16:creationId xmlns:a16="http://schemas.microsoft.com/office/drawing/2014/main" id="{07284478-BE2B-BC58-BAF5-4E316C9BA0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4212" y="4386740"/>
            <a:ext cx="1345013" cy="2144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with a beard&#10;&#10;Description automatically generated">
            <a:extLst>
              <a:ext uri="{FF2B5EF4-FFF2-40B4-BE49-F238E27FC236}">
                <a16:creationId xmlns:a16="http://schemas.microsoft.com/office/drawing/2014/main" id="{A39B3375-C9C3-2B0D-5168-C4C05E85B43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043405" y="345758"/>
            <a:ext cx="1246013" cy="1295400"/>
          </a:xfrm>
          <a:prstGeom prst="rect">
            <a:avLst/>
          </a:prstGeom>
        </p:spPr>
      </p:pic>
    </p:spTree>
    <p:extLst>
      <p:ext uri="{BB962C8B-B14F-4D97-AF65-F5344CB8AC3E}">
        <p14:creationId xmlns:p14="http://schemas.microsoft.com/office/powerpoint/2010/main" val="64964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rrational Logic of Cartoons (22 pics) - Izismile.com">
            <a:extLst>
              <a:ext uri="{FF2B5EF4-FFF2-40B4-BE49-F238E27FC236}">
                <a16:creationId xmlns:a16="http://schemas.microsoft.com/office/drawing/2014/main" id="{278C7FD3-4E2D-607C-ADC4-3917DA934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112" y="411128"/>
            <a:ext cx="7848600" cy="603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1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2.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49C11C-71DC-49B6-ACD8-27E3AE088D1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760</TotalTime>
  <Words>1922</Words>
  <Application>Microsoft Office PowerPoint</Application>
  <PresentationFormat>Custom</PresentationFormat>
  <Paragraphs>302</Paragraphs>
  <Slides>47</Slides>
  <Notes>9</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ADLaM Display</vt:lpstr>
      <vt:lpstr>Arial</vt:lpstr>
      <vt:lpstr>Century Gothic</vt:lpstr>
      <vt:lpstr>Georgia</vt:lpstr>
      <vt:lpstr>mayo-sans</vt:lpstr>
      <vt:lpstr>Wingdings</vt:lpstr>
      <vt:lpstr>Blue atom design template</vt:lpstr>
      <vt:lpstr>The Laws of  Human Nature summary </vt:lpstr>
      <vt:lpstr>PowerPoint Presentation</vt:lpstr>
      <vt:lpstr>PowerPoint Presentation</vt:lpstr>
      <vt:lpstr>PowerPoint Presentation</vt:lpstr>
      <vt:lpstr>The Laws of Human Nature:  Intro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Toxic Character Types</vt:lpstr>
      <vt:lpstr>PowerPoint Presentation</vt:lpstr>
      <vt:lpstr>PowerPoint Presentation</vt:lpstr>
      <vt:lpstr>PowerPoint Presentation</vt:lpstr>
      <vt:lpstr>PowerPoint Presentation</vt:lpstr>
      <vt:lpstr>PowerPoint Presentation</vt:lpstr>
      <vt:lpstr>PowerPoint Presentation</vt:lpstr>
      <vt:lpstr>Law 7:  The Law of Defensiveness</vt:lpstr>
      <vt:lpstr>Sage Advice:  Never put someone  on the defensive about their self-beliefs . . .</vt:lpstr>
      <vt:lpstr>Strategies to avoid putting someone  on the defensive:  </vt:lpstr>
      <vt:lpstr>Law 8:  The Law of Self-Sabotage</vt:lpstr>
      <vt:lpstr>Negative Attitudes to Conquer</vt:lpstr>
      <vt:lpstr>PowerPoint Presentation</vt:lpstr>
      <vt:lpstr>Law 9:  The Law of Repression</vt:lpstr>
      <vt:lpstr>Common emphatic traits (covers)  The tough guy  The saint  The fanatic  Passive-aggressive charmer  Rigid rationalist  The snob</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Laws of  Human Nature</dc:title>
  <dc:creator>Michael Farnum</dc:creator>
  <cp:lastModifiedBy>Michael Farnum</cp:lastModifiedBy>
  <cp:revision>45</cp:revision>
  <dcterms:created xsi:type="dcterms:W3CDTF">2023-10-10T01:13:35Z</dcterms:created>
  <dcterms:modified xsi:type="dcterms:W3CDTF">2024-01-22T21:52:47Z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